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c.europa.eu/digital-single-market/en/news/call-high-level-expert-group-artificial-intelligence" TargetMode="External"/><Relationship Id="rId4" Type="http://schemas.openxmlformats.org/officeDocument/2006/relationships/hyperlink" Target="https://www.technologyreview.com/s/610546/china-wants-to-shape-the-global-future-of-artificial-intelligence/" TargetMode="External"/><Relationship Id="rId5" Type="http://schemas.openxmlformats.org/officeDocument/2006/relationships/hyperlink" Target="http://www.healthcareit.com.au/article/australian-and-us-tech-leaders-enter-alliance-boost-health-innovation" TargetMode="External"/><Relationship Id="rId6" Type="http://schemas.openxmlformats.org/officeDocument/2006/relationships/hyperlink" Target="https://www.coindesk.com/g20-delegates-will-seek-common-response-crypto-talk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hyperlink" Target="https://www.accenture.com/t20170614T050454Z__w__/us-en/_acnmedia/Accenture/next-gen-5/event-g20-yea-summit/pdfs/Accenture-Boost-Your-AIQ.pdf#zoom=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3928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Research Report Update</a:t>
            </a:r>
            <a:endParaRPr/>
          </a:p>
        </p:txBody>
      </p:sp>
      <p:sp>
        <p:nvSpPr>
          <p:cNvPr id="68" name="Shape 68"/>
          <p:cNvSpPr txBox="1"/>
          <p:nvPr>
            <p:ph idx="1" type="subTitle"/>
          </p:nvPr>
        </p:nvSpPr>
        <p:spPr>
          <a:xfrm>
            <a:off x="390525" y="151028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Advisory Panel on the Question of Artificial Intelligence</a:t>
            </a:r>
            <a:endParaRPr/>
          </a:p>
        </p:txBody>
      </p:sp>
      <p:pic>
        <p:nvPicPr>
          <p:cNvPr id="69" name="Shape 69"/>
          <p:cNvPicPr preferRelativeResize="0"/>
          <p:nvPr/>
        </p:nvPicPr>
        <p:blipFill>
          <a:blip r:embed="rId3">
            <a:alphaModFix/>
          </a:blip>
          <a:stretch>
            <a:fillRect/>
          </a:stretch>
        </p:blipFill>
        <p:spPr>
          <a:xfrm>
            <a:off x="390525" y="2098849"/>
            <a:ext cx="4521100" cy="2792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Blocs that may emerge</a:t>
            </a:r>
            <a:endParaRPr/>
          </a:p>
        </p:txBody>
      </p:sp>
      <p:sp>
        <p:nvSpPr>
          <p:cNvPr id="121" name="Shape 1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States that supports a prohibition including:</a:t>
            </a:r>
            <a:endParaRPr sz="1600"/>
          </a:p>
          <a:p>
            <a:pPr indent="-330200" lvl="0" marL="457200" rtl="0">
              <a:spcBef>
                <a:spcPts val="1600"/>
              </a:spcBef>
              <a:spcAft>
                <a:spcPts val="0"/>
              </a:spcAft>
              <a:buSzPts val="1600"/>
              <a:buChar char="●"/>
            </a:pPr>
            <a:r>
              <a:rPr lang="en" sz="1600"/>
              <a:t>Ecuador </a:t>
            </a:r>
            <a:endParaRPr sz="1600"/>
          </a:p>
          <a:p>
            <a:pPr indent="-330200" lvl="0" marL="457200" rtl="0">
              <a:spcBef>
                <a:spcPts val="0"/>
              </a:spcBef>
              <a:spcAft>
                <a:spcPts val="0"/>
              </a:spcAft>
              <a:buSzPts val="1600"/>
              <a:buChar char="●"/>
            </a:pPr>
            <a:r>
              <a:rPr lang="en" sz="1600"/>
              <a:t>Egypt </a:t>
            </a:r>
            <a:endParaRPr sz="1600"/>
          </a:p>
          <a:p>
            <a:pPr indent="-330200" lvl="0" marL="457200" rtl="0">
              <a:spcBef>
                <a:spcPts val="0"/>
              </a:spcBef>
              <a:spcAft>
                <a:spcPts val="0"/>
              </a:spcAft>
              <a:buSzPts val="1600"/>
              <a:buChar char="●"/>
            </a:pPr>
            <a:r>
              <a:rPr lang="en" sz="1600"/>
              <a:t>Cuba </a:t>
            </a:r>
            <a:endParaRPr sz="1600"/>
          </a:p>
          <a:p>
            <a:pPr indent="-330200" lvl="0" marL="457200" rtl="0">
              <a:spcBef>
                <a:spcPts val="0"/>
              </a:spcBef>
              <a:spcAft>
                <a:spcPts val="0"/>
              </a:spcAft>
              <a:buSzPts val="1600"/>
              <a:buChar char="●"/>
            </a:pPr>
            <a:r>
              <a:rPr lang="en" sz="1600"/>
              <a:t>Holy See</a:t>
            </a:r>
            <a:endParaRPr sz="1600"/>
          </a:p>
          <a:p>
            <a:pPr indent="-330200" lvl="0" marL="457200" rtl="0">
              <a:spcBef>
                <a:spcPts val="0"/>
              </a:spcBef>
              <a:spcAft>
                <a:spcPts val="0"/>
              </a:spcAft>
              <a:buSzPts val="1600"/>
              <a:buChar char="●"/>
            </a:pPr>
            <a:r>
              <a:rPr lang="en" sz="1600"/>
              <a:t>Pakistan</a:t>
            </a:r>
            <a:endParaRPr sz="1600"/>
          </a:p>
          <a:p>
            <a:pPr indent="-330200" lvl="0" marL="457200" rtl="0">
              <a:spcBef>
                <a:spcPts val="0"/>
              </a:spcBef>
              <a:spcAft>
                <a:spcPts val="0"/>
              </a:spcAft>
              <a:buSzPts val="1600"/>
              <a:buChar char="●"/>
            </a:pPr>
            <a:r>
              <a:rPr lang="en" sz="1600"/>
              <a:t>Uganda </a:t>
            </a:r>
            <a:endParaRPr sz="1600"/>
          </a:p>
        </p:txBody>
      </p:sp>
      <p:sp>
        <p:nvSpPr>
          <p:cNvPr id="122" name="Shape 122"/>
          <p:cNvSpPr txBox="1"/>
          <p:nvPr>
            <p:ph idx="2" type="body"/>
          </p:nvPr>
        </p:nvSpPr>
        <p:spPr>
          <a:xfrm>
            <a:off x="4694100" y="1661950"/>
            <a:ext cx="3999900" cy="312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States that are unwilling to support strict regulations including:</a:t>
            </a:r>
            <a:endParaRPr sz="1600"/>
          </a:p>
          <a:p>
            <a:pPr indent="-330200" lvl="0" marL="457200" rtl="0">
              <a:spcBef>
                <a:spcPts val="1600"/>
              </a:spcBef>
              <a:spcAft>
                <a:spcPts val="0"/>
              </a:spcAft>
              <a:buSzPts val="1600"/>
              <a:buChar char="●"/>
            </a:pPr>
            <a:r>
              <a:rPr lang="en" sz="1600"/>
              <a:t>United States</a:t>
            </a:r>
            <a:endParaRPr sz="1600"/>
          </a:p>
          <a:p>
            <a:pPr indent="-330200" lvl="0" marL="457200" rtl="0">
              <a:spcBef>
                <a:spcPts val="0"/>
              </a:spcBef>
              <a:spcAft>
                <a:spcPts val="0"/>
              </a:spcAft>
              <a:buSzPts val="1600"/>
              <a:buChar char="●"/>
            </a:pPr>
            <a:r>
              <a:rPr lang="en" sz="1600"/>
              <a:t>Russia</a:t>
            </a:r>
            <a:endParaRPr sz="1600"/>
          </a:p>
          <a:p>
            <a:pPr indent="-330200" lvl="0" marL="457200" rtl="0">
              <a:spcBef>
                <a:spcPts val="0"/>
              </a:spcBef>
              <a:spcAft>
                <a:spcPts val="0"/>
              </a:spcAft>
              <a:buSzPts val="1600"/>
              <a:buChar char="●"/>
            </a:pPr>
            <a:r>
              <a:rPr lang="en" sz="1600"/>
              <a:t>China </a:t>
            </a:r>
            <a:endParaRPr sz="1600"/>
          </a:p>
          <a:p>
            <a:pPr indent="0" lvl="0" marL="0" rtl="0">
              <a:spcBef>
                <a:spcPts val="1600"/>
              </a:spcBef>
              <a:spcAft>
                <a:spcPts val="0"/>
              </a:spcAft>
              <a:buNone/>
            </a:pPr>
            <a:r>
              <a:rPr lang="en" sz="1600"/>
              <a:t>States that are willing to discuss such issue including:</a:t>
            </a:r>
            <a:endParaRPr sz="1600"/>
          </a:p>
          <a:p>
            <a:pPr indent="-330200" lvl="0" marL="457200" rtl="0">
              <a:spcBef>
                <a:spcPts val="1600"/>
              </a:spcBef>
              <a:spcAft>
                <a:spcPts val="0"/>
              </a:spcAft>
              <a:buSzPts val="1600"/>
              <a:buChar char="●"/>
            </a:pPr>
            <a:r>
              <a:rPr lang="en" sz="1600"/>
              <a:t>Canada </a:t>
            </a:r>
            <a:endParaRPr sz="1600"/>
          </a:p>
          <a:p>
            <a:pPr indent="-330200" lvl="0" marL="457200" rtl="0">
              <a:spcBef>
                <a:spcPts val="0"/>
              </a:spcBef>
              <a:spcAft>
                <a:spcPts val="0"/>
              </a:spcAft>
              <a:buSzPts val="1600"/>
              <a:buChar char="●"/>
            </a:pPr>
            <a:r>
              <a:rPr lang="en" sz="1600"/>
              <a:t>France </a:t>
            </a:r>
            <a:endParaRPr sz="1600"/>
          </a:p>
          <a:p>
            <a:pPr indent="-330200" lvl="0" marL="457200" rtl="0">
              <a:spcBef>
                <a:spcPts val="0"/>
              </a:spcBef>
              <a:spcAft>
                <a:spcPts val="0"/>
              </a:spcAft>
              <a:buSzPts val="1600"/>
              <a:buChar char="●"/>
            </a:pPr>
            <a:r>
              <a:rPr lang="en" sz="1600"/>
              <a:t>Germany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Other Relevant Information</a:t>
            </a:r>
            <a:endParaRPr/>
          </a:p>
        </p:txBody>
      </p:sp>
      <p:sp>
        <p:nvSpPr>
          <p:cNvPr id="128" name="Shape 128"/>
          <p:cNvSpPr txBox="1"/>
          <p:nvPr>
            <p:ph idx="1" type="body"/>
          </p:nvPr>
        </p:nvSpPr>
        <p:spPr>
          <a:xfrm>
            <a:off x="471900" y="1703475"/>
            <a:ext cx="8222100" cy="3165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sz="1400"/>
              <a:t>International Committee for Robots Arm Control(ICRAC) - </a:t>
            </a:r>
            <a:r>
              <a:rPr lang="en" sz="1400"/>
              <a:t>defines lethal autonomous weapon systems (LAWS) as one that “can select targets and apply force without meaningful human control.”</a:t>
            </a:r>
            <a:endParaRPr sz="1400"/>
          </a:p>
          <a:p>
            <a:pPr indent="-317500" lvl="0" marL="457200" rtl="0">
              <a:spcBef>
                <a:spcPts val="0"/>
              </a:spcBef>
              <a:spcAft>
                <a:spcPts val="0"/>
              </a:spcAft>
              <a:buSzPts val="1400"/>
              <a:buChar char="●"/>
            </a:pPr>
            <a:r>
              <a:rPr lang="en" sz="1400"/>
              <a:t>A representative from the Human Rights Watch says at a UN meeting that the CCW is failing. As this is because all decisions have to be taken by consensus, however, there is no such consensus given that there is a lack of political will to discuss such issues. </a:t>
            </a:r>
            <a:endParaRPr sz="1400"/>
          </a:p>
          <a:p>
            <a:pPr indent="-317500" lvl="0" marL="457200" rtl="0">
              <a:spcBef>
                <a:spcPts val="0"/>
              </a:spcBef>
              <a:spcAft>
                <a:spcPts val="0"/>
              </a:spcAft>
              <a:buSzPts val="1400"/>
              <a:buChar char="●"/>
            </a:pPr>
            <a:r>
              <a:rPr lang="en" sz="1400"/>
              <a:t>A prohibition of LAWS would not inhibit the development of autonomous weapons but only forbid the selection and application of violent force against humans. Moreover, the ban on such weapon systems would not stifle technology.</a:t>
            </a:r>
            <a:endParaRPr sz="1400"/>
          </a:p>
          <a:p>
            <a:pPr indent="-317500" lvl="0" marL="457200" rtl="0">
              <a:spcBef>
                <a:spcPts val="0"/>
              </a:spcBef>
              <a:spcAft>
                <a:spcPts val="0"/>
              </a:spcAft>
              <a:buSzPts val="1400"/>
              <a:buChar char="●"/>
            </a:pPr>
            <a:r>
              <a:rPr lang="en" sz="1400"/>
              <a:t>Arms race is a potential threat that is beginning to emerge as LAWS is constantly being developed and implemented in war zones.</a:t>
            </a:r>
            <a:endParaRPr sz="1400"/>
          </a:p>
          <a:p>
            <a:pPr indent="-317500" lvl="0" marL="457200" rtl="0">
              <a:spcBef>
                <a:spcPts val="0"/>
              </a:spcBef>
              <a:spcAft>
                <a:spcPts val="0"/>
              </a:spcAft>
              <a:buSzPts val="1400"/>
              <a:buChar char="●"/>
            </a:pPr>
            <a:r>
              <a:rPr lang="en" sz="1400"/>
              <a:t>Civil Society, scientists, and technology companies are leading the development of preventive and prohibiting methods of banning autonomous weapons systems.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Methods to foster global cooperation on Artificial Intelligence research and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Current Events Update</a:t>
            </a:r>
            <a:endParaRPr/>
          </a:p>
          <a:p>
            <a:pPr indent="0" lvl="0" marL="0" rtl="0">
              <a:spcBef>
                <a:spcPts val="0"/>
              </a:spcBef>
              <a:spcAft>
                <a:spcPts val="0"/>
              </a:spcAft>
              <a:buNone/>
            </a:pPr>
            <a:r>
              <a:t/>
            </a:r>
            <a:endParaRPr/>
          </a:p>
        </p:txBody>
      </p:sp>
      <p:sp>
        <p:nvSpPr>
          <p:cNvPr id="139" name="Shape 139"/>
          <p:cNvSpPr txBox="1"/>
          <p:nvPr>
            <p:ph idx="1" type="body"/>
          </p:nvPr>
        </p:nvSpPr>
        <p:spPr>
          <a:xfrm>
            <a:off x="471900" y="1919075"/>
            <a:ext cx="8222100" cy="314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March 9</a:t>
            </a:r>
            <a:r>
              <a:rPr lang="en"/>
              <a:t> - t</a:t>
            </a:r>
            <a:r>
              <a:rPr lang="en"/>
              <a:t>he EU opens applications to join the High-Level Expert Group on AI</a:t>
            </a:r>
            <a:endParaRPr/>
          </a:p>
          <a:p>
            <a:pPr indent="0" lvl="0" marL="0">
              <a:spcBef>
                <a:spcPts val="1600"/>
              </a:spcBef>
              <a:spcAft>
                <a:spcPts val="0"/>
              </a:spcAft>
              <a:buNone/>
            </a:pPr>
            <a:r>
              <a:rPr lang="en" u="sng">
                <a:solidFill>
                  <a:schemeClr val="hlink"/>
                </a:solidFill>
                <a:hlinkClick r:id="rId4"/>
              </a:rPr>
              <a:t>March 10</a:t>
            </a:r>
            <a:r>
              <a:rPr lang="en"/>
              <a:t> - China announces that it will soon publish detailed regulations on AI development to make breakthroughs in critical technologies</a:t>
            </a:r>
            <a:endParaRPr/>
          </a:p>
          <a:p>
            <a:pPr indent="0" lvl="0" marL="0">
              <a:spcBef>
                <a:spcPts val="1600"/>
              </a:spcBef>
              <a:spcAft>
                <a:spcPts val="0"/>
              </a:spcAft>
              <a:buNone/>
            </a:pPr>
            <a:r>
              <a:rPr lang="en" u="sng">
                <a:solidFill>
                  <a:schemeClr val="hlink"/>
                </a:solidFill>
                <a:hlinkClick r:id="rId5"/>
              </a:rPr>
              <a:t>March 13</a:t>
            </a:r>
            <a:r>
              <a:rPr lang="en"/>
              <a:t> - US and Australia tech leaders enter an alliance to boost collaboration in health technologies, cybersecurity and AI</a:t>
            </a:r>
            <a:endParaRPr/>
          </a:p>
          <a:p>
            <a:pPr indent="0" lvl="0" marL="0">
              <a:spcBef>
                <a:spcPts val="1600"/>
              </a:spcBef>
              <a:spcAft>
                <a:spcPts val="0"/>
              </a:spcAft>
              <a:buNone/>
            </a:pPr>
            <a:r>
              <a:rPr lang="en" u="sng">
                <a:solidFill>
                  <a:schemeClr val="hlink"/>
                </a:solidFill>
                <a:hlinkClick r:id="rId6"/>
              </a:rPr>
              <a:t>March 19</a:t>
            </a:r>
            <a:r>
              <a:rPr lang="en"/>
              <a:t> - G20 leaders discuss the implications of cryptocurrencies and the potential applications of its underlying technology at their annual summit</a:t>
            </a:r>
            <a:endParaRPr sz="4150">
              <a:solidFill>
                <a:srgbClr val="000000"/>
              </a:solidFill>
              <a:latin typeface="Georgia"/>
              <a:ea typeface="Georgia"/>
              <a:cs typeface="Georgia"/>
              <a:sym typeface="Georgia"/>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rotWithShape="1">
          <a:blip r:embed="rId3">
            <a:alphaModFix amt="17000"/>
          </a:blip>
          <a:srcRect b="44739" l="0" r="0" t="0"/>
          <a:stretch/>
        </p:blipFill>
        <p:spPr>
          <a:xfrm>
            <a:off x="0" y="1733325"/>
            <a:ext cx="9144000" cy="3410175"/>
          </a:xfrm>
          <a:prstGeom prst="rect">
            <a:avLst/>
          </a:prstGeom>
          <a:noFill/>
          <a:ln>
            <a:noFill/>
          </a:ln>
        </p:spPr>
      </p:pic>
      <p:sp>
        <p:nvSpPr>
          <p:cNvPr id="145" name="Shape 1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Positions of Key Players, Countries, and Organizations</a:t>
            </a:r>
            <a:endParaRPr/>
          </a:p>
        </p:txBody>
      </p:sp>
      <p:sp>
        <p:nvSpPr>
          <p:cNvPr id="146" name="Shape 146"/>
          <p:cNvSpPr txBox="1"/>
          <p:nvPr>
            <p:ph idx="1" type="body"/>
          </p:nvPr>
        </p:nvSpPr>
        <p:spPr>
          <a:xfrm>
            <a:off x="124500" y="1895850"/>
            <a:ext cx="8916900" cy="2957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China</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E</a:t>
            </a:r>
            <a:r>
              <a:rPr lang="en" sz="1400">
                <a:solidFill>
                  <a:srgbClr val="000000"/>
                </a:solidFill>
              </a:rPr>
              <a:t>merging global leader of AI development</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Currently </a:t>
            </a:r>
            <a:r>
              <a:rPr lang="en" sz="1400">
                <a:solidFill>
                  <a:srgbClr val="000000"/>
                </a:solidFill>
              </a:rPr>
              <a:t>draw</a:t>
            </a:r>
            <a:r>
              <a:rPr lang="en">
                <a:solidFill>
                  <a:srgbClr val="000000"/>
                </a:solidFill>
              </a:rPr>
              <a:t>ing </a:t>
            </a:r>
            <a:r>
              <a:rPr lang="en" sz="1400">
                <a:solidFill>
                  <a:srgbClr val="000000"/>
                </a:solidFill>
              </a:rPr>
              <a:t>up technical standards as an early attempt to control how AI evolves worldwide</a:t>
            </a:r>
            <a:endParaRPr sz="1400">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A</a:t>
            </a:r>
            <a:r>
              <a:rPr lang="en" sz="1400">
                <a:solidFill>
                  <a:srgbClr val="000000"/>
                </a:solidFill>
              </a:rPr>
              <a:t>ll Chinese companies will have to adhere to these standards</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Acts as </a:t>
            </a:r>
            <a:r>
              <a:rPr lang="en" sz="1400">
                <a:solidFill>
                  <a:srgbClr val="000000"/>
                </a:solidFill>
              </a:rPr>
              <a:t>a way to provide competitiveness for their companies, but also as a way to go from being a follower to setting the pace</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Its </a:t>
            </a:r>
            <a:r>
              <a:rPr lang="en" sz="1400">
                <a:solidFill>
                  <a:srgbClr val="000000"/>
                </a:solidFill>
              </a:rPr>
              <a:t>booming AI industry and large government investments have raised concerns in the US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H</a:t>
            </a:r>
            <a:r>
              <a:rPr lang="en" sz="1400">
                <a:solidFill>
                  <a:srgbClr val="000000"/>
                </a:solidFill>
              </a:rPr>
              <a:t>as also demonstrated willingness for global cooperation</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e.g.</a:t>
            </a:r>
            <a:r>
              <a:rPr lang="en" sz="1400">
                <a:solidFill>
                  <a:srgbClr val="000000"/>
                </a:solidFill>
              </a:rPr>
              <a:t> at Sino-French forum in early January, Chinese President Xi Jinping met with French President Macron to discuss the implications of AI and signed various agreements on cooperation in technology</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mt="17000"/>
          </a:blip>
          <a:srcRect b="29042" l="758" r="758" t="0"/>
          <a:stretch/>
        </p:blipFill>
        <p:spPr>
          <a:xfrm>
            <a:off x="0" y="1727000"/>
            <a:ext cx="9144000" cy="3416499"/>
          </a:xfrm>
          <a:prstGeom prst="rect">
            <a:avLst/>
          </a:prstGeom>
          <a:noFill/>
          <a:ln>
            <a:noFill/>
          </a:ln>
        </p:spPr>
      </p:pic>
      <p:sp>
        <p:nvSpPr>
          <p:cNvPr id="152" name="Shape 1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Positions of Key Players, Countries, and Organizations</a:t>
            </a:r>
            <a:endParaRPr/>
          </a:p>
        </p:txBody>
      </p:sp>
      <p:sp>
        <p:nvSpPr>
          <p:cNvPr id="153" name="Shape 153"/>
          <p:cNvSpPr txBox="1"/>
          <p:nvPr>
            <p:ph idx="1" type="body"/>
          </p:nvPr>
        </p:nvSpPr>
        <p:spPr>
          <a:xfrm>
            <a:off x="267600" y="1907600"/>
            <a:ext cx="8630700" cy="3363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USA</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S</a:t>
            </a:r>
            <a:r>
              <a:rPr lang="en" sz="1400">
                <a:solidFill>
                  <a:srgbClr val="000000"/>
                </a:solidFill>
              </a:rPr>
              <a:t>ource of many ne</a:t>
            </a:r>
            <a:r>
              <a:rPr lang="en">
                <a:solidFill>
                  <a:srgbClr val="000000"/>
                </a:solidFill>
              </a:rPr>
              <a:t>w technological advancements</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Silicon Valley - home to many start-up and global technology companies</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NIPS conference in Long Beach - #1 place for presenting AI breakthroughs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Lacks a clear plan to keep pace with foreign rivals</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generally relying on commercial research and development</a:t>
            </a:r>
            <a:endParaRPr>
              <a:solidFill>
                <a:srgbClr val="000000"/>
              </a:solidFill>
            </a:endParaRPr>
          </a:p>
          <a:p>
            <a:pPr indent="-317500" lvl="2" marL="1371600" rtl="0">
              <a:lnSpc>
                <a:spcPct val="115000"/>
              </a:lnSpc>
              <a:spcBef>
                <a:spcPts val="0"/>
              </a:spcBef>
              <a:spcAft>
                <a:spcPts val="0"/>
              </a:spcAft>
              <a:buClr>
                <a:srgbClr val="000000"/>
              </a:buClr>
              <a:buSzPts val="1400"/>
              <a:buChar char="■"/>
            </a:pPr>
            <a:r>
              <a:rPr lang="en">
                <a:solidFill>
                  <a:srgbClr val="000000"/>
                </a:solidFill>
              </a:rPr>
              <a:t>collecting data and applying it to two primary areas (virtual reality and computer vision), but should focus on broader applications of AI</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U.S. Congress tax plan threatens to raise costs for graduate students, reducing funding for fields including AI and tightening of rules on immigration for international researchers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President Donald Trump’s “America first” mindset may hinder global cooperation</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mt="28000"/>
          </a:blip>
          <a:srcRect b="10424" l="27390" r="24565" t="8452"/>
          <a:stretch/>
        </p:blipFill>
        <p:spPr>
          <a:xfrm>
            <a:off x="2749138" y="1750338"/>
            <a:ext cx="3645726" cy="3231675"/>
          </a:xfrm>
          <a:prstGeom prst="rect">
            <a:avLst/>
          </a:prstGeom>
          <a:noFill/>
          <a:ln>
            <a:noFill/>
          </a:ln>
        </p:spPr>
      </p:pic>
      <p:sp>
        <p:nvSpPr>
          <p:cNvPr id="159" name="Shape 159"/>
          <p:cNvSpPr txBox="1"/>
          <p:nvPr>
            <p:ph idx="1" type="body"/>
          </p:nvPr>
        </p:nvSpPr>
        <p:spPr>
          <a:xfrm>
            <a:off x="320875" y="1920200"/>
            <a:ext cx="8649900" cy="3061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Tech Companies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O</a:t>
            </a:r>
            <a:r>
              <a:rPr lang="en" sz="1400">
                <a:solidFill>
                  <a:srgbClr val="000000"/>
                </a:solidFill>
              </a:rPr>
              <a:t>ver the last five years</a:t>
            </a:r>
            <a:r>
              <a:rPr lang="en">
                <a:solidFill>
                  <a:srgbClr val="000000"/>
                </a:solidFill>
              </a:rPr>
              <a:t> - </a:t>
            </a:r>
            <a:r>
              <a:rPr lang="en" sz="1400">
                <a:solidFill>
                  <a:srgbClr val="000000"/>
                </a:solidFill>
              </a:rPr>
              <a:t>90% of Silicon Valley’s AI startups acquired by leading tech companies</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latin typeface="Arial"/>
                <a:ea typeface="Arial"/>
                <a:cs typeface="Arial"/>
                <a:sym typeface="Arial"/>
              </a:rPr>
              <a:t>A s</a:t>
            </a:r>
            <a:r>
              <a:rPr lang="en" sz="1400">
                <a:solidFill>
                  <a:srgbClr val="000000"/>
                </a:solidFill>
                <a:latin typeface="Arial"/>
                <a:ea typeface="Arial"/>
                <a:cs typeface="Arial"/>
                <a:sym typeface="Arial"/>
              </a:rPr>
              <a:t>trategy aimed first at getting the talent in-house and depriving competitors of AI talent</a:t>
            </a:r>
            <a:endParaRPr>
              <a:solidFill>
                <a:srgbClr val="000000"/>
              </a:solidFill>
              <a:latin typeface="Arial"/>
              <a:ea typeface="Arial"/>
              <a:cs typeface="Arial"/>
              <a:sym typeface="Arial"/>
            </a:endParaRPr>
          </a:p>
          <a:p>
            <a:pPr indent="-317500" lvl="1" marL="914400" rtl="0">
              <a:spcBef>
                <a:spcPts val="0"/>
              </a:spcBef>
              <a:spcAft>
                <a:spcPts val="0"/>
              </a:spcAft>
              <a:buClr>
                <a:srgbClr val="000000"/>
              </a:buClr>
              <a:buSzPts val="1400"/>
              <a:buChar char="○"/>
            </a:pPr>
            <a:r>
              <a:rPr lang="en">
                <a:solidFill>
                  <a:srgbClr val="000000"/>
                </a:solidFill>
                <a:latin typeface="Arial"/>
                <a:ea typeface="Arial"/>
                <a:cs typeface="Arial"/>
                <a:sym typeface="Arial"/>
              </a:rPr>
              <a:t>Strategy doesn’t</a:t>
            </a:r>
            <a:r>
              <a:rPr lang="en" sz="1400">
                <a:solidFill>
                  <a:srgbClr val="000000"/>
                </a:solidFill>
                <a:latin typeface="Arial"/>
                <a:ea typeface="Arial"/>
                <a:cs typeface="Arial"/>
                <a:sym typeface="Arial"/>
              </a:rPr>
              <a:t> just depriving their competition of talent, but</a:t>
            </a:r>
            <a:r>
              <a:rPr lang="en">
                <a:solidFill>
                  <a:srgbClr val="000000"/>
                </a:solidFill>
                <a:latin typeface="Arial"/>
                <a:ea typeface="Arial"/>
                <a:cs typeface="Arial"/>
                <a:sym typeface="Arial"/>
              </a:rPr>
              <a:t> also</a:t>
            </a:r>
            <a:r>
              <a:rPr lang="en" sz="1400">
                <a:solidFill>
                  <a:srgbClr val="000000"/>
                </a:solidFill>
                <a:latin typeface="Arial"/>
                <a:ea typeface="Arial"/>
                <a:cs typeface="Arial"/>
                <a:sym typeface="Arial"/>
              </a:rPr>
              <a:t> the rest of the economy</a:t>
            </a:r>
            <a:endParaRPr>
              <a:solidFill>
                <a:srgbClr val="000000"/>
              </a:solidFill>
              <a:latin typeface="Arial"/>
              <a:ea typeface="Arial"/>
              <a:cs typeface="Arial"/>
              <a:sym typeface="Arial"/>
            </a:endParaRPr>
          </a:p>
          <a:p>
            <a:pPr indent="-317500" lvl="2" marL="1371600" rtl="0">
              <a:spcBef>
                <a:spcPts val="0"/>
              </a:spcBef>
              <a:spcAft>
                <a:spcPts val="0"/>
              </a:spcAft>
              <a:buClr>
                <a:srgbClr val="000000"/>
              </a:buClr>
              <a:buSzPts val="1400"/>
              <a:buChar char="■"/>
            </a:pPr>
            <a:r>
              <a:rPr lang="en">
                <a:solidFill>
                  <a:srgbClr val="000000"/>
                </a:solidFill>
                <a:latin typeface="Arial"/>
                <a:ea typeface="Arial"/>
                <a:cs typeface="Arial"/>
                <a:sym typeface="Arial"/>
              </a:rPr>
              <a:t>U</a:t>
            </a:r>
            <a:r>
              <a:rPr lang="en" sz="1400">
                <a:solidFill>
                  <a:srgbClr val="000000"/>
                </a:solidFill>
                <a:latin typeface="Arial"/>
                <a:ea typeface="Arial"/>
                <a:cs typeface="Arial"/>
                <a:sym typeface="Arial"/>
              </a:rPr>
              <a:t>ndercutting 95% of the impact AI could have on the global economy and society at large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7500" lvl="2" marL="1371600" rtl="0">
              <a:spcBef>
                <a:spcPts val="0"/>
              </a:spcBef>
              <a:spcAft>
                <a:spcPts val="0"/>
              </a:spcAft>
              <a:buClr>
                <a:srgbClr val="000000"/>
              </a:buClr>
              <a:buSzPts val="1400"/>
              <a:buChar char="■"/>
            </a:pPr>
            <a:r>
              <a:rPr lang="en">
                <a:solidFill>
                  <a:srgbClr val="000000"/>
                </a:solidFill>
                <a:latin typeface="Arial"/>
                <a:ea typeface="Arial"/>
                <a:cs typeface="Arial"/>
                <a:sym typeface="Arial"/>
              </a:rPr>
              <a:t>T</a:t>
            </a:r>
            <a:r>
              <a:rPr lang="en" sz="1400">
                <a:solidFill>
                  <a:srgbClr val="000000"/>
                </a:solidFill>
                <a:latin typeface="Arial"/>
                <a:ea typeface="Arial"/>
                <a:cs typeface="Arial"/>
                <a:sym typeface="Arial"/>
              </a:rPr>
              <a:t>ech giants buy up companies and direct </a:t>
            </a:r>
            <a:r>
              <a:rPr lang="en">
                <a:solidFill>
                  <a:srgbClr val="000000"/>
                </a:solidFill>
                <a:latin typeface="Arial"/>
                <a:ea typeface="Arial"/>
                <a:cs typeface="Arial"/>
                <a:sym typeface="Arial"/>
              </a:rPr>
              <a:t>their </a:t>
            </a:r>
            <a:r>
              <a:rPr lang="en" sz="1400">
                <a:solidFill>
                  <a:srgbClr val="000000"/>
                </a:solidFill>
                <a:latin typeface="Arial"/>
                <a:ea typeface="Arial"/>
                <a:cs typeface="Arial"/>
                <a:sym typeface="Arial"/>
              </a:rPr>
              <a:t>to focus on R&amp;D, rather than building AI applications for specific, non-tech industry problems</a:t>
            </a:r>
            <a:endParaRPr>
              <a:solidFill>
                <a:srgbClr val="000000"/>
              </a:solidFill>
              <a:latin typeface="Arial"/>
              <a:ea typeface="Arial"/>
              <a:cs typeface="Arial"/>
              <a:sym typeface="Arial"/>
            </a:endParaRPr>
          </a:p>
          <a:p>
            <a:pPr indent="-317500" lvl="1" marL="914400" rtl="0">
              <a:spcBef>
                <a:spcPts val="0"/>
              </a:spcBef>
              <a:spcAft>
                <a:spcPts val="0"/>
              </a:spcAft>
              <a:buClr>
                <a:srgbClr val="000000"/>
              </a:buClr>
              <a:buSzPts val="1400"/>
              <a:buChar char="○"/>
            </a:pPr>
            <a:r>
              <a:rPr lang="en">
                <a:solidFill>
                  <a:srgbClr val="000000"/>
                </a:solidFill>
                <a:latin typeface="Arial"/>
                <a:ea typeface="Arial"/>
                <a:cs typeface="Arial"/>
                <a:sym typeface="Arial"/>
              </a:rPr>
              <a:t>P</a:t>
            </a:r>
            <a:r>
              <a:rPr lang="en" sz="1400">
                <a:solidFill>
                  <a:srgbClr val="000000"/>
                </a:solidFill>
                <a:latin typeface="Arial"/>
                <a:ea typeface="Arial"/>
                <a:cs typeface="Arial"/>
                <a:sym typeface="Arial"/>
              </a:rPr>
              <a:t>ublic-private partnerships are crucial in fo</a:t>
            </a:r>
            <a:r>
              <a:rPr lang="en">
                <a:solidFill>
                  <a:srgbClr val="000000"/>
                </a:solidFill>
                <a:latin typeface="Arial"/>
                <a:ea typeface="Arial"/>
                <a:cs typeface="Arial"/>
                <a:sym typeface="Arial"/>
              </a:rPr>
              <a:t>stering global cooperation </a:t>
            </a:r>
            <a:r>
              <a:rPr lang="en" sz="1400">
                <a:solidFill>
                  <a:srgbClr val="000000"/>
                </a:solidFill>
                <a:latin typeface="Arial"/>
                <a:ea typeface="Arial"/>
                <a:cs typeface="Arial"/>
                <a:sym typeface="Arial"/>
              </a:rPr>
              <a:t>seeing as these tech companies are major stakeholders</a:t>
            </a:r>
            <a:endParaRPr>
              <a:solidFill>
                <a:srgbClr val="000000"/>
              </a:solidFill>
              <a:latin typeface="Arial"/>
              <a:ea typeface="Arial"/>
              <a:cs typeface="Arial"/>
              <a:sym typeface="Arial"/>
            </a:endParaRPr>
          </a:p>
          <a:p>
            <a:pPr indent="-317500" lvl="2" marL="1371600" rtl="0">
              <a:spcBef>
                <a:spcPts val="0"/>
              </a:spcBef>
              <a:spcAft>
                <a:spcPts val="0"/>
              </a:spcAft>
              <a:buClr>
                <a:srgbClr val="000000"/>
              </a:buClr>
              <a:buSzPts val="1400"/>
              <a:buChar char="■"/>
            </a:pPr>
            <a:r>
              <a:rPr lang="en">
                <a:solidFill>
                  <a:srgbClr val="000000"/>
                </a:solidFill>
                <a:latin typeface="Arial"/>
                <a:ea typeface="Arial"/>
                <a:cs typeface="Arial"/>
                <a:sym typeface="Arial"/>
              </a:rPr>
              <a:t>M</a:t>
            </a:r>
            <a:r>
              <a:rPr lang="en" sz="1400">
                <a:solidFill>
                  <a:srgbClr val="000000"/>
                </a:solidFill>
                <a:latin typeface="Arial"/>
                <a:ea typeface="Arial"/>
                <a:cs typeface="Arial"/>
                <a:sym typeface="Arial"/>
              </a:rPr>
              <a:t>ain challenge is that these companies prioritize their own financial interests, which is driven by the competitive nature of business.</a:t>
            </a:r>
            <a:endParaRPr sz="1400">
              <a:solidFill>
                <a:srgbClr val="000000"/>
              </a:solidFill>
            </a:endParaRPr>
          </a:p>
          <a:p>
            <a:pPr indent="0" lvl="0" marL="0">
              <a:spcBef>
                <a:spcPts val="1600"/>
              </a:spcBef>
              <a:spcAft>
                <a:spcPts val="1600"/>
              </a:spcAft>
              <a:buNone/>
            </a:pPr>
            <a:r>
              <a:t/>
            </a:r>
            <a:endParaRPr sz="1400"/>
          </a:p>
        </p:txBody>
      </p:sp>
      <p:sp>
        <p:nvSpPr>
          <p:cNvPr id="160" name="Shape 16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Positions of Key Players, Countries, and Organizations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mt="22000"/>
          </a:blip>
          <a:srcRect b="0" l="14436" r="11565" t="1429"/>
          <a:stretch/>
        </p:blipFill>
        <p:spPr>
          <a:xfrm>
            <a:off x="0" y="1706750"/>
            <a:ext cx="4577301" cy="3436750"/>
          </a:xfrm>
          <a:prstGeom prst="rect">
            <a:avLst/>
          </a:prstGeom>
          <a:noFill/>
          <a:ln>
            <a:noFill/>
          </a:ln>
        </p:spPr>
      </p:pic>
      <p:pic>
        <p:nvPicPr>
          <p:cNvPr id="166" name="Shape 166"/>
          <p:cNvPicPr preferRelativeResize="0"/>
          <p:nvPr/>
        </p:nvPicPr>
        <p:blipFill rotWithShape="1">
          <a:blip r:embed="rId4">
            <a:alphaModFix amt="22000"/>
          </a:blip>
          <a:srcRect b="0" l="0" r="12472" t="1419"/>
          <a:stretch/>
        </p:blipFill>
        <p:spPr>
          <a:xfrm>
            <a:off x="4577300" y="1706750"/>
            <a:ext cx="4577299" cy="3436750"/>
          </a:xfrm>
          <a:prstGeom prst="rect">
            <a:avLst/>
          </a:prstGeom>
          <a:noFill/>
          <a:ln>
            <a:noFill/>
          </a:ln>
        </p:spPr>
      </p:pic>
      <p:sp>
        <p:nvSpPr>
          <p:cNvPr id="167" name="Shape 16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Blocs that may emerge</a:t>
            </a:r>
            <a:endParaRPr/>
          </a:p>
        </p:txBody>
      </p:sp>
      <p:sp>
        <p:nvSpPr>
          <p:cNvPr id="168" name="Shape 168"/>
          <p:cNvSpPr txBox="1"/>
          <p:nvPr>
            <p:ph idx="1" type="body"/>
          </p:nvPr>
        </p:nvSpPr>
        <p:spPr>
          <a:xfrm>
            <a:off x="1730400" y="1818675"/>
            <a:ext cx="5821200" cy="705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 sz="2400">
                <a:solidFill>
                  <a:srgbClr val="000000"/>
                </a:solidFill>
              </a:rPr>
              <a:t>Developed Nations v. Developing Nations</a:t>
            </a:r>
            <a:endParaRPr b="1" sz="2400">
              <a:solidFill>
                <a:srgbClr val="000000"/>
              </a:solidFill>
            </a:endParaRPr>
          </a:p>
        </p:txBody>
      </p:sp>
      <p:sp>
        <p:nvSpPr>
          <p:cNvPr id="169" name="Shape 169"/>
          <p:cNvSpPr txBox="1"/>
          <p:nvPr/>
        </p:nvSpPr>
        <p:spPr>
          <a:xfrm>
            <a:off x="88450" y="2449825"/>
            <a:ext cx="4400400" cy="2380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Roboto"/>
              <a:buChar char="●"/>
            </a:pPr>
            <a:r>
              <a:rPr lang="en">
                <a:latin typeface="Roboto"/>
                <a:ea typeface="Roboto"/>
                <a:cs typeface="Roboto"/>
                <a:sym typeface="Roboto"/>
              </a:rPr>
              <a:t>Leaders of AI: Russia, China, US, Japan, Israel, Estonia, Canada</a:t>
            </a:r>
            <a:endParaRPr>
              <a:latin typeface="Roboto"/>
              <a:ea typeface="Roboto"/>
              <a:cs typeface="Roboto"/>
              <a:sym typeface="Roboto"/>
            </a:endParaRPr>
          </a:p>
          <a:p>
            <a:pPr indent="-317500" lvl="0" marL="457200" rtl="0">
              <a:spcBef>
                <a:spcPts val="1000"/>
              </a:spcBef>
              <a:spcAft>
                <a:spcPts val="0"/>
              </a:spcAft>
              <a:buSzPts val="1400"/>
              <a:buFont typeface="Roboto"/>
              <a:buChar char="●"/>
            </a:pPr>
            <a:r>
              <a:rPr lang="en">
                <a:latin typeface="Roboto"/>
                <a:ea typeface="Roboto"/>
                <a:cs typeface="Roboto"/>
                <a:sym typeface="Roboto"/>
              </a:rPr>
              <a:t>Increasing focus and investment towards AI in an attempt to dominate the sector</a:t>
            </a:r>
            <a:endParaRPr>
              <a:latin typeface="Roboto"/>
              <a:ea typeface="Roboto"/>
              <a:cs typeface="Roboto"/>
              <a:sym typeface="Roboto"/>
            </a:endParaRPr>
          </a:p>
          <a:p>
            <a:pPr indent="-317500" lvl="1" marL="914400" rtl="0">
              <a:spcBef>
                <a:spcPts val="1000"/>
              </a:spcBef>
              <a:spcAft>
                <a:spcPts val="1000"/>
              </a:spcAft>
              <a:buSzPts val="1400"/>
              <a:buFont typeface="Roboto"/>
              <a:buChar char="○"/>
            </a:pPr>
            <a:r>
              <a:rPr lang="en">
                <a:latin typeface="Roboto"/>
                <a:ea typeface="Roboto"/>
                <a:cs typeface="Roboto"/>
                <a:sym typeface="Roboto"/>
              </a:rPr>
              <a:t>Funding for global AI startups has grown at a </a:t>
            </a:r>
            <a:r>
              <a:rPr lang="en">
                <a:uFill>
                  <a:noFill/>
                </a:uFill>
                <a:latin typeface="Roboto"/>
                <a:ea typeface="Roboto"/>
                <a:cs typeface="Roboto"/>
                <a:sym typeface="Roboto"/>
                <a:hlinkClick r:id="rId5"/>
              </a:rPr>
              <a:t>60%</a:t>
            </a:r>
            <a:r>
              <a:rPr lang="en">
                <a:latin typeface="Roboto"/>
                <a:ea typeface="Roboto"/>
                <a:cs typeface="Roboto"/>
                <a:sym typeface="Roboto"/>
              </a:rPr>
              <a:t> compound annual growth rate since 2010</a:t>
            </a:r>
            <a:endParaRPr>
              <a:latin typeface="Roboto"/>
              <a:ea typeface="Roboto"/>
              <a:cs typeface="Roboto"/>
              <a:sym typeface="Roboto"/>
            </a:endParaRPr>
          </a:p>
        </p:txBody>
      </p:sp>
      <p:sp>
        <p:nvSpPr>
          <p:cNvPr id="170" name="Shape 170"/>
          <p:cNvSpPr txBox="1"/>
          <p:nvPr/>
        </p:nvSpPr>
        <p:spPr>
          <a:xfrm>
            <a:off x="4690225" y="2449825"/>
            <a:ext cx="4453800" cy="2693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Roboto"/>
              <a:buChar char="●"/>
            </a:pPr>
            <a:r>
              <a:rPr lang="en">
                <a:latin typeface="Roboto"/>
                <a:ea typeface="Roboto"/>
                <a:cs typeface="Roboto"/>
                <a:sym typeface="Roboto"/>
              </a:rPr>
              <a:t>Generally do not have the financial capacity or infrastructure for AI</a:t>
            </a:r>
            <a:endParaRPr>
              <a:latin typeface="Roboto"/>
              <a:ea typeface="Roboto"/>
              <a:cs typeface="Roboto"/>
              <a:sym typeface="Roboto"/>
            </a:endParaRPr>
          </a:p>
          <a:p>
            <a:pPr indent="-317500" lvl="0" marL="457200" rtl="0">
              <a:spcBef>
                <a:spcPts val="1000"/>
              </a:spcBef>
              <a:spcAft>
                <a:spcPts val="0"/>
              </a:spcAft>
              <a:buSzPts val="1400"/>
              <a:buFont typeface="Roboto"/>
              <a:buChar char="●"/>
            </a:pPr>
            <a:r>
              <a:rPr lang="en">
                <a:latin typeface="Roboto"/>
                <a:ea typeface="Roboto"/>
                <a:cs typeface="Roboto"/>
                <a:sym typeface="Roboto"/>
              </a:rPr>
              <a:t>Would gain the most from AI in farming, healthcare and resource provision</a:t>
            </a:r>
            <a:endParaRPr>
              <a:latin typeface="Roboto"/>
              <a:ea typeface="Roboto"/>
              <a:cs typeface="Roboto"/>
              <a:sym typeface="Roboto"/>
            </a:endParaRPr>
          </a:p>
          <a:p>
            <a:pPr indent="-317500" lvl="0" marL="457200" rtl="0">
              <a:spcBef>
                <a:spcPts val="1000"/>
              </a:spcBef>
              <a:spcAft>
                <a:spcPts val="0"/>
              </a:spcAft>
              <a:buSzPts val="1400"/>
              <a:buFont typeface="Roboto"/>
              <a:buChar char="●"/>
            </a:pPr>
            <a:r>
              <a:rPr lang="en">
                <a:latin typeface="Roboto"/>
                <a:ea typeface="Roboto"/>
                <a:cs typeface="Roboto"/>
                <a:sym typeface="Roboto"/>
              </a:rPr>
              <a:t>Increased use of robots in developed countries risks eroding the traditional labor-cost advantage of developing countries</a:t>
            </a:r>
            <a:endParaRPr>
              <a:latin typeface="Roboto"/>
              <a:ea typeface="Roboto"/>
              <a:cs typeface="Roboto"/>
              <a:sym typeface="Roboto"/>
            </a:endParaRPr>
          </a:p>
          <a:p>
            <a:pPr indent="-317500" lvl="0" marL="457200" rtl="0">
              <a:spcBef>
                <a:spcPts val="1000"/>
              </a:spcBef>
              <a:spcAft>
                <a:spcPts val="1000"/>
              </a:spcAft>
              <a:buSzPts val="1400"/>
              <a:buFont typeface="Roboto"/>
              <a:buChar char="●"/>
            </a:pPr>
            <a:r>
              <a:rPr lang="en">
                <a:latin typeface="Roboto"/>
                <a:ea typeface="Roboto"/>
                <a:cs typeface="Roboto"/>
                <a:sym typeface="Roboto"/>
              </a:rPr>
              <a:t>widens gap between elites’ productive capacity and that of everyone else</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Addressing the economic implications of weak Artificial Intelligence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Current Events Update</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b="1" lang="en" sz="1600"/>
              <a:t>Deep Learning Finance Summit </a:t>
            </a:r>
            <a:r>
              <a:rPr lang="en" sz="1600"/>
              <a:t>- a conference that talks about the use of AI in the financial sector by utilizing multiple algorithms that have different purposes</a:t>
            </a:r>
            <a:endParaRPr sz="1600"/>
          </a:p>
          <a:p>
            <a:pPr indent="-330200" lvl="0" marL="457200" rtl="0">
              <a:spcBef>
                <a:spcPts val="0"/>
              </a:spcBef>
              <a:spcAft>
                <a:spcPts val="0"/>
              </a:spcAft>
              <a:buSzPts val="1600"/>
              <a:buChar char="●"/>
            </a:pPr>
            <a:r>
              <a:rPr b="1" lang="en" sz="1600"/>
              <a:t>The AI Congress</a:t>
            </a:r>
            <a:r>
              <a:rPr lang="en" sz="1600"/>
              <a:t> - a conference that will gather hundreds of leading enterprises, thought leaders and investors to talk about how applications of AI are benefitting real life companies</a:t>
            </a:r>
            <a:endParaRPr sz="1600"/>
          </a:p>
          <a:p>
            <a:pPr indent="-330200" lvl="0" marL="457200" rtl="0">
              <a:spcBef>
                <a:spcPts val="0"/>
              </a:spcBef>
              <a:spcAft>
                <a:spcPts val="0"/>
              </a:spcAft>
              <a:buSzPts val="1600"/>
              <a:buChar char="●"/>
            </a:pPr>
            <a:r>
              <a:rPr b="1" lang="en" sz="1600"/>
              <a:t>TechNova: AI in Financial Services 2018</a:t>
            </a:r>
            <a:r>
              <a:rPr lang="en" sz="1600"/>
              <a:t> - another conference that focuses on AI in the financial sector but talks about the potential of having AI in the sector</a:t>
            </a:r>
            <a:endParaRPr sz="1600"/>
          </a:p>
          <a:p>
            <a:pPr indent="0" lvl="0" marL="0" rtl="0">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Positions of Key Players, Countries, and Organizations</a:t>
            </a:r>
            <a:endParaRPr/>
          </a:p>
        </p:txBody>
      </p:sp>
      <p:sp>
        <p:nvSpPr>
          <p:cNvPr id="86" name="Shape 8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300"/>
              <a:t>Russia - </a:t>
            </a:r>
            <a:r>
              <a:rPr lang="en" sz="1300"/>
              <a:t>it worked on utilizing machine learning and algorithms to project pro-Russia messaging into foreign media markets</a:t>
            </a:r>
            <a:endParaRPr sz="1300"/>
          </a:p>
          <a:p>
            <a:pPr indent="0" lvl="0" marL="0" rtl="0">
              <a:spcBef>
                <a:spcPts val="1600"/>
              </a:spcBef>
              <a:spcAft>
                <a:spcPts val="0"/>
              </a:spcAft>
              <a:buNone/>
            </a:pPr>
            <a:r>
              <a:rPr b="1" lang="en" sz="1300"/>
              <a:t>United States - </a:t>
            </a:r>
            <a:r>
              <a:rPr lang="en" sz="1300"/>
              <a:t>the world’s top investor in AI technology with the help of companies like Amazon, Google, Microsoft, Facebook, and IBM</a:t>
            </a:r>
            <a:endParaRPr sz="1300"/>
          </a:p>
          <a:p>
            <a:pPr indent="0" lvl="0" marL="0" rtl="0">
              <a:spcBef>
                <a:spcPts val="1600"/>
              </a:spcBef>
              <a:spcAft>
                <a:spcPts val="0"/>
              </a:spcAft>
              <a:buNone/>
            </a:pPr>
            <a:r>
              <a:rPr b="1" lang="en" sz="1300"/>
              <a:t>China - </a:t>
            </a:r>
            <a:r>
              <a:rPr lang="en" sz="1300"/>
              <a:t>it strives to implement AI in the form of automation in order to improve their efficiency on manufacturing</a:t>
            </a:r>
            <a:endParaRPr sz="1300"/>
          </a:p>
          <a:p>
            <a:pPr indent="0" lvl="0" marL="0" rtl="0">
              <a:spcBef>
                <a:spcPts val="1600"/>
              </a:spcBef>
              <a:spcAft>
                <a:spcPts val="0"/>
              </a:spcAft>
              <a:buNone/>
            </a:pPr>
            <a:r>
              <a:rPr b="1" lang="en" sz="1300"/>
              <a:t>Japan - </a:t>
            </a:r>
            <a:r>
              <a:rPr lang="en" sz="1300"/>
              <a:t>one of the historic leaders in robotics so it should be expected that Japan will continue to dedicate efforts into artificial intelligence</a:t>
            </a:r>
            <a:endParaRPr sz="1300"/>
          </a:p>
          <a:p>
            <a:pPr indent="0" lvl="0" marL="0">
              <a:spcBef>
                <a:spcPts val="1600"/>
              </a:spcBef>
              <a:spcAft>
                <a:spcPts val="1600"/>
              </a:spcAft>
              <a:buNone/>
            </a:pPr>
            <a:r>
              <a:rPr b="1" lang="en" sz="1300"/>
              <a:t>Canada - </a:t>
            </a:r>
            <a:r>
              <a:rPr lang="en" sz="1300"/>
              <a:t>it has some of the world’s finest AI degree programs so it has a pool of people that will be more talented in the field of AI as time passes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Blocs that may emerge</a:t>
            </a:r>
            <a:endParaRPr/>
          </a:p>
        </p:txBody>
      </p:sp>
      <p:sp>
        <p:nvSpPr>
          <p:cNvPr id="92" name="Shape 9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There is no specific line between those for or against the usage of AI</a:t>
            </a:r>
            <a:endParaRPr/>
          </a:p>
          <a:p>
            <a:pPr indent="-342900" lvl="0" marL="457200" rtl="0">
              <a:spcBef>
                <a:spcPts val="0"/>
              </a:spcBef>
              <a:spcAft>
                <a:spcPts val="0"/>
              </a:spcAft>
              <a:buSzPts val="1800"/>
              <a:buChar char="●"/>
            </a:pPr>
            <a:r>
              <a:rPr lang="en"/>
              <a:t>Well-known technology and science leaders like Stephen Hawkings, Bill Gates, or Elon Musk have illustrated concerns about artificial intelligence</a:t>
            </a:r>
            <a:endParaRPr/>
          </a:p>
          <a:p>
            <a:pPr indent="-317500" lvl="1" marL="914400" rtl="0">
              <a:spcBef>
                <a:spcPts val="0"/>
              </a:spcBef>
              <a:spcAft>
                <a:spcPts val="0"/>
              </a:spcAft>
              <a:buSzPts val="1400"/>
              <a:buChar char="○"/>
            </a:pPr>
            <a:r>
              <a:rPr lang="en"/>
              <a:t>It doesn’t necessarily mean that they are completely against the use of </a:t>
            </a:r>
            <a:r>
              <a:rPr lang="en"/>
              <a:t>AI</a:t>
            </a:r>
            <a:endParaRPr/>
          </a:p>
          <a:p>
            <a:pPr indent="-342900" lvl="0" marL="457200" rtl="0">
              <a:spcBef>
                <a:spcPts val="0"/>
              </a:spcBef>
              <a:spcAft>
                <a:spcPts val="0"/>
              </a:spcAft>
              <a:buSzPts val="1800"/>
              <a:buChar char="●"/>
            </a:pPr>
            <a:r>
              <a:rPr lang="en"/>
              <a:t>Most of them are optimistic about the vast amounts of benefits that AI may bring to humans but they caution researchers to focus on controlling AI so there will be more benefits than harm</a:t>
            </a:r>
            <a:endParaRPr/>
          </a:p>
          <a:p>
            <a:pPr indent="0" lvl="0" marL="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Regulating autonomous weapons systems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Current Events Update</a:t>
            </a:r>
            <a:endParaRPr/>
          </a:p>
          <a:p>
            <a:pPr indent="0" lvl="0" marL="0">
              <a:spcBef>
                <a:spcPts val="0"/>
              </a:spcBef>
              <a:spcAft>
                <a:spcPts val="0"/>
              </a:spcAft>
              <a:buNone/>
            </a:pPr>
            <a:r>
              <a:t/>
            </a:r>
            <a:endParaRPr/>
          </a:p>
        </p:txBody>
      </p:sp>
      <p:sp>
        <p:nvSpPr>
          <p:cNvPr id="103" name="Shape 10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p>
          <a:p>
            <a:pPr indent="-317500" lvl="0" marL="457200" rtl="0">
              <a:spcBef>
                <a:spcPts val="1600"/>
              </a:spcBef>
              <a:spcAft>
                <a:spcPts val="0"/>
              </a:spcAft>
              <a:buSzPts val="1400"/>
              <a:buChar char="●"/>
            </a:pPr>
            <a:r>
              <a:rPr b="1" lang="en" sz="1400"/>
              <a:t>Munich Security Conference</a:t>
            </a:r>
            <a:r>
              <a:rPr lang="en" sz="1400"/>
              <a:t> </a:t>
            </a:r>
            <a:r>
              <a:rPr b="1" lang="en" sz="1400"/>
              <a:t>(15-18 February 2018) </a:t>
            </a:r>
            <a:r>
              <a:rPr lang="en" sz="1400"/>
              <a:t>-  is a conference joined by more than 600 politicians, business leaders, and officials to discuss Artificial Intelligence and modern conflict. At the conference, Germany made it clear that they have no interest in developing Autonomous Weapon Systems.  </a:t>
            </a:r>
            <a:endParaRPr sz="1400">
              <a:solidFill>
                <a:srgbClr val="1A1A1A"/>
              </a:solidFill>
              <a:latin typeface="Arial"/>
              <a:ea typeface="Arial"/>
              <a:cs typeface="Arial"/>
              <a:sym typeface="Arial"/>
            </a:endParaRPr>
          </a:p>
          <a:p>
            <a:pPr indent="-317500" lvl="0" marL="457200" rtl="0">
              <a:spcBef>
                <a:spcPts val="1600"/>
              </a:spcBef>
              <a:spcAft>
                <a:spcPts val="0"/>
              </a:spcAft>
              <a:buSzPts val="1400"/>
              <a:buChar char="●"/>
            </a:pPr>
            <a:r>
              <a:rPr b="1" lang="en" sz="1400"/>
              <a:t>March 16th</a:t>
            </a:r>
            <a:r>
              <a:rPr lang="en" sz="1400"/>
              <a:t> - Recently France had increased their investments in AI for future weapon systems to be developed. At the Man-Machine Teaming (MMT), Florence Parly made the announcement that they are increasing spendings and investments in such areas.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Positions of Key Players, Countries, and Organizations</a:t>
            </a:r>
            <a:endParaRPr/>
          </a:p>
        </p:txBody>
      </p:sp>
      <p:sp>
        <p:nvSpPr>
          <p:cNvPr id="109" name="Shape 10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sz="1400"/>
              <a:t>United States </a:t>
            </a:r>
            <a:r>
              <a:rPr lang="en" sz="1400"/>
              <a:t>- The US states that Autonomous Weapon Systems should be designed to allow human to exercise appropriate levels of human judgment over the use, however, the word “appropriate” can be interpreted very differently by different state actors or non state actors. The US maintains a weak stance on the issue, they set forth to say that it is too soon to be concerned about such issue. </a:t>
            </a:r>
            <a:endParaRPr sz="1400"/>
          </a:p>
          <a:p>
            <a:pPr indent="-317500" lvl="0" marL="457200">
              <a:spcBef>
                <a:spcPts val="0"/>
              </a:spcBef>
              <a:spcAft>
                <a:spcPts val="0"/>
              </a:spcAft>
              <a:buSzPts val="1400"/>
              <a:buChar char="●"/>
            </a:pPr>
            <a:r>
              <a:rPr b="1" lang="en" sz="1400"/>
              <a:t>Pakistan </a:t>
            </a:r>
            <a:r>
              <a:rPr lang="en" sz="1400"/>
              <a:t>- Pakistan is the first and possibly devoted supporter of the call for the ban of autonomous weapon systems. They are concerned with the fact that these weapon systems are capable of changing the nature of war, due to the fact that these weapon systems would lower the threshold declare war and reduce the human cost of war; thus, undermining peace and security. </a:t>
            </a:r>
            <a:endParaRPr sz="1400"/>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Positions of Key Players, Countries, and Organizations</a:t>
            </a:r>
            <a:endParaRPr/>
          </a:p>
        </p:txBody>
      </p:sp>
      <p:sp>
        <p:nvSpPr>
          <p:cNvPr id="115" name="Shape 1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sz="1400"/>
              <a:t>International Committee of the Red Cross (ICRC)</a:t>
            </a:r>
            <a:r>
              <a:rPr lang="en" sz="1400"/>
              <a:t> - The ICRC set forth to state that human control should be exerted over autonomous weapon systems, they call for a broad agreement in which human control must be retained. </a:t>
            </a:r>
            <a:endParaRPr sz="1400"/>
          </a:p>
          <a:p>
            <a:pPr indent="-317500" lvl="0" marL="457200" rtl="0">
              <a:spcBef>
                <a:spcPts val="0"/>
              </a:spcBef>
              <a:spcAft>
                <a:spcPts val="0"/>
              </a:spcAft>
              <a:buSzPts val="1400"/>
              <a:buChar char="●"/>
            </a:pPr>
            <a:r>
              <a:rPr b="1" lang="en" sz="1400"/>
              <a:t>Holy See - </a:t>
            </a:r>
            <a:r>
              <a:rPr lang="en" sz="1400"/>
              <a:t>The Holy See suggests  that prevention policies need to be implemented in the global community as autonomous weapon systems are constantly being developed. They further stated that it seems to be the best approach in solving such issue, saying that prevention methods is the only way to break race between technological progress of military means. </a:t>
            </a:r>
            <a:endParaRPr sz="1400"/>
          </a:p>
          <a:p>
            <a:pPr indent="0" lvl="0" marL="0" rtl="0">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