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sz="8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bbc.com/news/world-europe-34278886" TargetMode="External"/><Relationship Id="rId4" Type="http://schemas.openxmlformats.org/officeDocument/2006/relationships/hyperlink" Target="https://edition.cnn.com/2018/01/24/africa/cape-town-water-crisis-trnd/index.html" TargetMode="External"/><Relationship Id="rId5" Type="http://schemas.openxmlformats.org/officeDocument/2006/relationships/hyperlink" Target="https://www.aljazeera.com/news/2018/03/italy-temporarily-close-lampedusa-hotspot-refugee-centre-180315101258703.html" TargetMode="External"/><Relationship Id="rId6" Type="http://schemas.openxmlformats.org/officeDocument/2006/relationships/hyperlink" Target="https://reliefweb.int/report/libya/unhcr-flash-update-libya-9-16-march-2018-enar" TargetMode="External"/><Relationship Id="rId7" Type="http://schemas.openxmlformats.org/officeDocument/2006/relationships/hyperlink" Target="https://www.worldvision.org/refugees-news-stories/syrian-refugee-crisis-facts" TargetMode="External"/><Relationship Id="rId8" Type="http://schemas.openxmlformats.org/officeDocument/2006/relationships/hyperlink" Target="http://cmsny.org/trumps-executive-orders-immigration-refugee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APQ Human Migration</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Donna, Trevor, Longan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600">
                <a:solidFill>
                  <a:srgbClr val="FFFFFF"/>
                </a:solidFill>
              </a:rPr>
              <a:t>Measures to address internal migration, with an emphasis on mitigating the consequences of rural to urban shifts in less developed countries</a:t>
            </a:r>
            <a:endParaRPr sz="1600">
              <a:solidFill>
                <a:srgbClr val="FFFFFF"/>
              </a:solidFill>
            </a:endParaRPr>
          </a:p>
          <a:p>
            <a:pPr indent="0" lvl="0" marL="0">
              <a:spcBef>
                <a:spcPts val="0"/>
              </a:spcBef>
              <a:spcAft>
                <a:spcPts val="0"/>
              </a:spcAft>
              <a:buNone/>
            </a:pPr>
            <a:r>
              <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Current events update</a:t>
            </a:r>
            <a:endParaRPr/>
          </a:p>
          <a:p>
            <a:pPr indent="-317500" lvl="1" marL="914400" rtl="0">
              <a:spcBef>
                <a:spcPts val="0"/>
              </a:spcBef>
              <a:spcAft>
                <a:spcPts val="0"/>
              </a:spcAft>
              <a:buSzPts val="1400"/>
              <a:buAutoNum type="alphaLcPeriod"/>
            </a:pPr>
            <a:r>
              <a:rPr lang="en"/>
              <a:t>March 6, 2018 - Lack of water in Cape Town and the sudden rural to urban migration played a huge role in dealing with the crisis </a:t>
            </a:r>
            <a:endParaRPr/>
          </a:p>
          <a:p>
            <a:pPr indent="-317500" lvl="1" marL="914400" rtl="0">
              <a:spcBef>
                <a:spcPts val="0"/>
              </a:spcBef>
              <a:spcAft>
                <a:spcPts val="0"/>
              </a:spcAft>
              <a:buSzPts val="1400"/>
              <a:buAutoNum type="alphaLcPeriod"/>
            </a:pPr>
            <a:r>
              <a:rPr lang="en"/>
              <a:t>March 16 2018 - India is currently under another rural-urban migration crisis with imperialism and industrialization playing a critical role in the mode of their crisis</a:t>
            </a:r>
            <a:endParaRPr/>
          </a:p>
          <a:p>
            <a:pPr indent="-342900" lvl="0" marL="457200" rtl="0">
              <a:spcBef>
                <a:spcPts val="0"/>
              </a:spcBef>
              <a:spcAft>
                <a:spcPts val="0"/>
              </a:spcAft>
              <a:buSzPts val="1800"/>
              <a:buAutoNum type="arabicPeriod"/>
            </a:pPr>
            <a:r>
              <a:rPr lang="en"/>
              <a:t>Positions </a:t>
            </a:r>
            <a:endParaRPr/>
          </a:p>
          <a:p>
            <a:pPr indent="-317500" lvl="1" marL="914400" rtl="0">
              <a:spcBef>
                <a:spcPts val="0"/>
              </a:spcBef>
              <a:spcAft>
                <a:spcPts val="0"/>
              </a:spcAft>
              <a:buSzPts val="1400"/>
              <a:buAutoNum type="alphaLcPeriod"/>
            </a:pPr>
            <a:r>
              <a:rPr lang="en"/>
              <a:t>On January 1st,  </a:t>
            </a:r>
            <a:r>
              <a:rPr lang="en"/>
              <a:t>Leaders of Cyprus, France, Greece, Italy, Malta, Portugal, and Spain (Southern Seven) met in Rome to discuss the problems currently in the EU, which entailed the issue of the migration crisis prevalent in most European nations</a:t>
            </a:r>
            <a:endParaRPr/>
          </a:p>
          <a:p>
            <a:pPr indent="-342900" lvl="0" marL="457200" rtl="0">
              <a:spcBef>
                <a:spcPts val="0"/>
              </a:spcBef>
              <a:spcAft>
                <a:spcPts val="0"/>
              </a:spcAft>
              <a:buSzPts val="1800"/>
              <a:buAutoNum type="arabicPeriod"/>
            </a:pPr>
            <a:r>
              <a:rPr lang="en"/>
              <a:t>Blocs</a:t>
            </a:r>
            <a:endParaRPr/>
          </a:p>
          <a:p>
            <a:pPr indent="-317500" lvl="1" marL="914400" rtl="0">
              <a:spcBef>
                <a:spcPts val="0"/>
              </a:spcBef>
              <a:spcAft>
                <a:spcPts val="0"/>
              </a:spcAft>
              <a:buSzPts val="1400"/>
              <a:buAutoNum type="alphaLcPeriod"/>
            </a:pPr>
            <a:r>
              <a:rPr lang="en"/>
              <a:t>Italy’s presidential election could be partly affected by Italy’s current internal migration crisis </a:t>
            </a:r>
            <a:endParaRPr/>
          </a:p>
          <a:p>
            <a:pPr indent="-317500" lvl="1" marL="914400" rtl="0">
              <a:spcBef>
                <a:spcPts val="0"/>
              </a:spcBef>
              <a:spcAft>
                <a:spcPts val="0"/>
              </a:spcAft>
              <a:buSzPts val="1400"/>
              <a:buAutoNum type="alphaLcPeriod"/>
            </a:pPr>
            <a:r>
              <a:rPr lang="en"/>
              <a:t>By 2050, densely populated regions such as in Sub-Saharan Africa, South Asia, and Latin America could potentially force 140 million migrants to move from rural areas to urban areas within each countries.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157875"/>
            <a:ext cx="85206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600">
                <a:solidFill>
                  <a:srgbClr val="FFFFFF"/>
                </a:solidFill>
              </a:rPr>
              <a:t>Facilitating the assimilation and protecting the rights of newly-arrived refugees and asylum seekers in Western Europe</a:t>
            </a:r>
            <a:endParaRPr sz="1600">
              <a:solidFill>
                <a:srgbClr val="FFFFFF"/>
              </a:solidFill>
            </a:endParaRPr>
          </a:p>
          <a:p>
            <a:pPr indent="0" lvl="0" marL="0">
              <a:spcBef>
                <a:spcPts val="800"/>
              </a:spcBef>
              <a:spcAft>
                <a:spcPts val="0"/>
              </a:spcAft>
              <a:buNone/>
            </a:pPr>
            <a:r>
              <a:t/>
            </a:r>
            <a:endParaRPr/>
          </a:p>
        </p:txBody>
      </p:sp>
      <p:sp>
        <p:nvSpPr>
          <p:cNvPr id="67" name="Shape 67"/>
          <p:cNvSpPr txBox="1"/>
          <p:nvPr>
            <p:ph idx="1" type="body"/>
          </p:nvPr>
        </p:nvSpPr>
        <p:spPr>
          <a:xfrm>
            <a:off x="311700" y="799000"/>
            <a:ext cx="8520600" cy="42195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Current Events Update</a:t>
            </a:r>
            <a:endParaRPr/>
          </a:p>
          <a:p>
            <a:pPr indent="-317500" lvl="1" marL="914400" rtl="0">
              <a:spcBef>
                <a:spcPts val="0"/>
              </a:spcBef>
              <a:spcAft>
                <a:spcPts val="0"/>
              </a:spcAft>
              <a:buSzPts val="1400"/>
              <a:buAutoNum type="alphaLcPeriod"/>
            </a:pPr>
            <a:r>
              <a:rPr lang="en"/>
              <a:t>As of mid-March 2018, Italy has decided to temporarily close its hotspot refugee center, </a:t>
            </a:r>
            <a:r>
              <a:rPr lang="en"/>
              <a:t>Lampedusa</a:t>
            </a:r>
            <a:r>
              <a:rPr lang="en"/>
              <a:t>, as a result of protests carried out by migrants and refugees on abuses of rights and terrible conditions.</a:t>
            </a:r>
            <a:endParaRPr/>
          </a:p>
          <a:p>
            <a:pPr indent="-317500" lvl="1" marL="914400" rtl="0">
              <a:spcBef>
                <a:spcPts val="0"/>
              </a:spcBef>
              <a:spcAft>
                <a:spcPts val="0"/>
              </a:spcAft>
              <a:buSzPts val="1400"/>
              <a:buAutoNum type="alphaLcPeriod"/>
            </a:pPr>
            <a:r>
              <a:rPr lang="en"/>
              <a:t>According to UNHCR’s flash update on Libya, 785 migrants and refugees have been disembarked in Libya by the Libyan Coast Guard, with a total of 3441 so far in 2018 alone.</a:t>
            </a:r>
            <a:endParaRPr/>
          </a:p>
          <a:p>
            <a:pPr indent="-342900" lvl="0" marL="457200" rtl="0">
              <a:spcBef>
                <a:spcPts val="0"/>
              </a:spcBef>
              <a:spcAft>
                <a:spcPts val="0"/>
              </a:spcAft>
              <a:buSzPts val="1800"/>
              <a:buAutoNum type="arabicPeriod"/>
            </a:pPr>
            <a:r>
              <a:rPr lang="en"/>
              <a:t>Position Update</a:t>
            </a:r>
            <a:endParaRPr/>
          </a:p>
          <a:p>
            <a:pPr indent="-317500" lvl="1" marL="914400" rtl="0">
              <a:spcBef>
                <a:spcPts val="0"/>
              </a:spcBef>
              <a:spcAft>
                <a:spcPts val="0"/>
              </a:spcAft>
              <a:buSzPts val="1400"/>
              <a:buAutoNum type="alphaLcPeriod"/>
            </a:pPr>
            <a:r>
              <a:rPr lang="en"/>
              <a:t>UNHCR 2018 Projected Global Resettlement Needs</a:t>
            </a:r>
            <a:endParaRPr/>
          </a:p>
          <a:p>
            <a:pPr indent="-342900" lvl="0" marL="457200" rtl="0">
              <a:spcBef>
                <a:spcPts val="0"/>
              </a:spcBef>
              <a:spcAft>
                <a:spcPts val="0"/>
              </a:spcAft>
              <a:buSzPts val="1800"/>
              <a:buAutoNum type="arabicPeriod"/>
            </a:pPr>
            <a:r>
              <a:rPr lang="en"/>
              <a:t>Blocs</a:t>
            </a:r>
            <a:endParaRPr/>
          </a:p>
          <a:p>
            <a:pPr indent="-317500" lvl="1" marL="914400" rtl="0">
              <a:spcBef>
                <a:spcPts val="0"/>
              </a:spcBef>
              <a:spcAft>
                <a:spcPts val="0"/>
              </a:spcAft>
              <a:buSzPts val="1400"/>
              <a:buAutoNum type="alphaLcPeriod"/>
            </a:pPr>
            <a:r>
              <a:rPr lang="en"/>
              <a:t>Germany remains as the largest refugee country in Western Europe</a:t>
            </a:r>
            <a:endParaRPr/>
          </a:p>
          <a:p>
            <a:pPr indent="-317500" lvl="1" marL="914400" rtl="0">
              <a:spcBef>
                <a:spcPts val="0"/>
              </a:spcBef>
              <a:spcAft>
                <a:spcPts val="0"/>
              </a:spcAft>
              <a:buSzPts val="1400"/>
              <a:buAutoNum type="alphaLcPeriod"/>
            </a:pPr>
            <a:r>
              <a:rPr lang="en"/>
              <a:t>Fighting continues in Syria, where 2.9 million people remain in areas where aid is not supplied on a regular basis. As of March 15th, Syria enters its </a:t>
            </a:r>
            <a:r>
              <a:rPr lang="en"/>
              <a:t>eighth</a:t>
            </a:r>
            <a:r>
              <a:rPr lang="en"/>
              <a:t> year in the Syrian civil war. The number of refugees continues to climb.</a:t>
            </a:r>
            <a:endParaRPr/>
          </a:p>
          <a:p>
            <a:pPr indent="-317500" lvl="1" marL="914400" rtl="0">
              <a:spcBef>
                <a:spcPts val="0"/>
              </a:spcBef>
              <a:spcAft>
                <a:spcPts val="0"/>
              </a:spcAft>
              <a:buSzPts val="1400"/>
              <a:buAutoNum type="alphaLcPeriod"/>
            </a:pPr>
            <a:r>
              <a:rPr lang="en"/>
              <a:t>On January 23, Donald Trump signed executive orders that threatened the rights of </a:t>
            </a:r>
            <a:r>
              <a:rPr lang="en"/>
              <a:t>immigrants</a:t>
            </a:r>
            <a:r>
              <a:rPr lang="en"/>
              <a:t> and refugees. On January 27, Trump signs “Protecting the Nation from Terrorist Attacks by Foreign Nationals”, which aims to lessen the amount of refugees.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600">
                <a:solidFill>
                  <a:srgbClr val="FFFFFF"/>
                </a:solidFill>
              </a:rPr>
              <a:t>Evaluating the legal status of so-called “climate change refugees”</a:t>
            </a:r>
            <a:endParaRPr sz="1600">
              <a:solidFill>
                <a:srgbClr val="FFFFFF"/>
              </a:solidFill>
            </a:endParaRPr>
          </a:p>
          <a:p>
            <a:pPr indent="0" lvl="0" marL="0" rtl="0">
              <a:lnSpc>
                <a:spcPct val="115000"/>
              </a:lnSpc>
              <a:spcBef>
                <a:spcPts val="800"/>
              </a:spcBef>
              <a:spcAft>
                <a:spcPts val="0"/>
              </a:spcAft>
              <a:buNone/>
            </a:pPr>
            <a:r>
              <a:t/>
            </a:r>
            <a:endParaRPr sz="1600">
              <a:solidFill>
                <a:srgbClr val="FFFFFF"/>
              </a:solidFill>
            </a:endParaRPr>
          </a:p>
          <a:p>
            <a:pPr indent="0" lvl="0" marL="0">
              <a:spcBef>
                <a:spcPts val="800"/>
              </a:spcBef>
              <a:spcAft>
                <a:spcPts val="0"/>
              </a:spcAft>
              <a:buNone/>
            </a:pPr>
            <a:r>
              <a:t/>
            </a:r>
            <a:endParaRPr/>
          </a:p>
        </p:txBody>
      </p:sp>
      <p:sp>
        <p:nvSpPr>
          <p:cNvPr id="73" name="Shape 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Events</a:t>
            </a:r>
            <a:endParaRPr/>
          </a:p>
          <a:p>
            <a:pPr indent="-317500" lvl="1" marL="914400" rtl="0">
              <a:spcBef>
                <a:spcPts val="0"/>
              </a:spcBef>
              <a:spcAft>
                <a:spcPts val="0"/>
              </a:spcAft>
              <a:buSzPts val="1400"/>
              <a:buAutoNum type="alphaLcPeriod"/>
            </a:pPr>
            <a:r>
              <a:rPr lang="en"/>
              <a:t>April 22- Cape town is expected to run out of water at this time, which will likely cause many of the citizens to be forced to leave.</a:t>
            </a:r>
            <a:endParaRPr/>
          </a:p>
          <a:p>
            <a:pPr indent="-342900" lvl="0" marL="457200" rtl="0">
              <a:spcBef>
                <a:spcPts val="0"/>
              </a:spcBef>
              <a:spcAft>
                <a:spcPts val="0"/>
              </a:spcAft>
              <a:buSzPts val="1800"/>
              <a:buAutoNum type="arabicPeriod"/>
            </a:pPr>
            <a:r>
              <a:rPr lang="en"/>
              <a:t>Positions</a:t>
            </a:r>
            <a:endParaRPr/>
          </a:p>
          <a:p>
            <a:pPr indent="-317500" lvl="1" marL="914400" rtl="0">
              <a:spcBef>
                <a:spcPts val="0"/>
              </a:spcBef>
              <a:spcAft>
                <a:spcPts val="0"/>
              </a:spcAft>
              <a:buSzPts val="1400"/>
              <a:buAutoNum type="alphaLcPeriod"/>
            </a:pPr>
            <a:r>
              <a:rPr lang="en"/>
              <a:t>There has been little involvement from the UN on solving the topic as a whole.</a:t>
            </a:r>
            <a:endParaRPr/>
          </a:p>
          <a:p>
            <a:pPr indent="-342900" lvl="0" marL="457200" rtl="0">
              <a:spcBef>
                <a:spcPts val="0"/>
              </a:spcBef>
              <a:spcAft>
                <a:spcPts val="0"/>
              </a:spcAft>
              <a:buSzPts val="1800"/>
              <a:buAutoNum type="arabicPeriod"/>
            </a:pPr>
            <a:r>
              <a:rPr lang="en"/>
              <a:t>Blocs</a:t>
            </a:r>
            <a:endParaRPr/>
          </a:p>
          <a:p>
            <a:pPr indent="-317500" lvl="1" marL="914400" rtl="0">
              <a:spcBef>
                <a:spcPts val="0"/>
              </a:spcBef>
              <a:spcAft>
                <a:spcPts val="0"/>
              </a:spcAft>
              <a:buSzPts val="1400"/>
              <a:buAutoNum type="alphaLcPeriod"/>
            </a:pPr>
            <a:r>
              <a:rPr lang="en"/>
              <a:t>1.1 million refugees arrived in Germany throughout 2015, making it one of the largest safe havens for refugees world-wide.</a:t>
            </a:r>
            <a:endParaRPr/>
          </a:p>
          <a:p>
            <a:pPr indent="-317500" lvl="1" marL="914400" rtl="0">
              <a:spcBef>
                <a:spcPts val="0"/>
              </a:spcBef>
              <a:spcAft>
                <a:spcPts val="0"/>
              </a:spcAft>
              <a:buSzPts val="1400"/>
              <a:buAutoNum type="alphaLcPeriod"/>
            </a:pPr>
            <a:r>
              <a:rPr lang="en"/>
              <a:t>Hungary has taken a strong stance opposing the immigration of refugees as a majority of the nation believes that “</a:t>
            </a:r>
            <a:r>
              <a:rPr lang="en"/>
              <a:t>Europe's</a:t>
            </a:r>
            <a:r>
              <a:rPr lang="en"/>
              <a:t> Christian heritage is under threat,” due to an assumption that most of the migrants are Muslim.</a:t>
            </a:r>
            <a:endParaRPr/>
          </a:p>
          <a:p>
            <a:pPr indent="-317500" lvl="1" marL="914400" rtl="0">
              <a:spcBef>
                <a:spcPts val="0"/>
              </a:spcBef>
              <a:spcAft>
                <a:spcPts val="0"/>
              </a:spcAft>
              <a:buSzPts val="1400"/>
              <a:buAutoNum type="alphaLcPeriod"/>
            </a:pPr>
            <a:r>
              <a:rPr lang="en"/>
              <a:t>Germany has taken a rather open stance to accepting refugees as they believe that they are “</a:t>
            </a:r>
            <a:r>
              <a:rPr lang="en"/>
              <a:t>Fulfilling</a:t>
            </a:r>
            <a:r>
              <a:rPr lang="en"/>
              <a:t> </a:t>
            </a:r>
            <a:r>
              <a:rPr lang="en"/>
              <a:t>its</a:t>
            </a:r>
            <a:r>
              <a:rPr lang="en"/>
              <a:t> international humanitarian duty,” according to prime minister Merkel.</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Citations</a:t>
            </a:r>
            <a:endParaRPr/>
          </a:p>
        </p:txBody>
      </p:sp>
      <p:sp>
        <p:nvSpPr>
          <p:cNvPr id="79" name="Shape 79"/>
          <p:cNvSpPr txBox="1"/>
          <p:nvPr>
            <p:ph idx="1" type="body"/>
          </p:nvPr>
        </p:nvSpPr>
        <p:spPr>
          <a:xfrm>
            <a:off x="311700" y="1090050"/>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u="sng">
                <a:solidFill>
                  <a:schemeClr val="hlink"/>
                </a:solidFill>
                <a:hlinkClick r:id="rId3"/>
              </a:rPr>
              <a:t>http://www.bbc.com/news/world-europe-34278886</a:t>
            </a:r>
            <a:endParaRPr/>
          </a:p>
          <a:p>
            <a:pPr indent="-342900" lvl="0" marL="457200" rtl="0">
              <a:spcBef>
                <a:spcPts val="0"/>
              </a:spcBef>
              <a:spcAft>
                <a:spcPts val="0"/>
              </a:spcAft>
              <a:buSzPts val="1800"/>
              <a:buChar char="●"/>
            </a:pPr>
            <a:r>
              <a:rPr lang="en" u="sng">
                <a:solidFill>
                  <a:schemeClr val="hlink"/>
                </a:solidFill>
                <a:hlinkClick r:id="rId4"/>
              </a:rPr>
              <a:t>https://edition.cnn.com/2018/01/24/africa/cape-town-water-crisis-trnd/index.html</a:t>
            </a:r>
            <a:endParaRPr/>
          </a:p>
          <a:p>
            <a:pPr indent="-342900" lvl="0" marL="457200" rtl="0">
              <a:spcBef>
                <a:spcPts val="0"/>
              </a:spcBef>
              <a:spcAft>
                <a:spcPts val="0"/>
              </a:spcAft>
              <a:buSzPts val="1800"/>
              <a:buChar char="●"/>
            </a:pPr>
            <a:r>
              <a:rPr lang="en" u="sng">
                <a:solidFill>
                  <a:schemeClr val="hlink"/>
                </a:solidFill>
                <a:hlinkClick r:id="rId5"/>
              </a:rPr>
              <a:t>https://www.aljazeera.com/news/2018/03/italy-temporarily-close-lampedusa-hotspot-refugee-centre-180315101258703.html</a:t>
            </a:r>
            <a:endParaRPr/>
          </a:p>
          <a:p>
            <a:pPr indent="-342900" lvl="0" marL="457200" rtl="0">
              <a:spcBef>
                <a:spcPts val="0"/>
              </a:spcBef>
              <a:spcAft>
                <a:spcPts val="0"/>
              </a:spcAft>
              <a:buSzPts val="1800"/>
              <a:buChar char="●"/>
            </a:pPr>
            <a:r>
              <a:rPr lang="en" u="sng">
                <a:solidFill>
                  <a:schemeClr val="hlink"/>
                </a:solidFill>
                <a:hlinkClick r:id="rId6"/>
              </a:rPr>
              <a:t>https://reliefweb.int/report/libya/unhcr-flash-update-libya-9-16-march-2018-enar</a:t>
            </a:r>
            <a:r>
              <a:rPr lang="en"/>
              <a:t> </a:t>
            </a:r>
            <a:endParaRPr/>
          </a:p>
          <a:p>
            <a:pPr indent="-342900" lvl="0" marL="457200" rtl="0">
              <a:spcBef>
                <a:spcPts val="0"/>
              </a:spcBef>
              <a:spcAft>
                <a:spcPts val="0"/>
              </a:spcAft>
              <a:buSzPts val="1800"/>
              <a:buChar char="●"/>
            </a:pPr>
            <a:r>
              <a:rPr lang="en" u="sng">
                <a:solidFill>
                  <a:schemeClr val="hlink"/>
                </a:solidFill>
                <a:hlinkClick r:id="rId7"/>
              </a:rPr>
              <a:t>https://www.worldvision.org/refugees-news-stories/syrian-refugee-crisis-facts</a:t>
            </a:r>
            <a:r>
              <a:rPr lang="en"/>
              <a:t> </a:t>
            </a:r>
            <a:endParaRPr/>
          </a:p>
          <a:p>
            <a:pPr indent="-342900" lvl="0" marL="457200">
              <a:spcBef>
                <a:spcPts val="0"/>
              </a:spcBef>
              <a:spcAft>
                <a:spcPts val="0"/>
              </a:spcAft>
              <a:buSzPts val="1800"/>
              <a:buChar char="●"/>
            </a:pPr>
            <a:r>
              <a:rPr lang="en" u="sng">
                <a:solidFill>
                  <a:schemeClr val="hlink"/>
                </a:solidFill>
                <a:hlinkClick r:id="rId8"/>
              </a:rPr>
              <a:t>http://cmsny.org/trumps-executive-orders-immigration-refugees/</a:t>
            </a: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