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416391-8B18-488A-8931-EBF4BC4AC3E9}">
  <a:tblStyle styleId="{00416391-8B18-488A-8931-EBF4BC4AC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ecd.org/gender/" TargetMode="External"/><Relationship Id="rId4" Type="http://schemas.openxmlformats.org/officeDocument/2006/relationships/hyperlink" Target="http://www.oecd.org/gender/data/gender-gap-in-education.htm" TargetMode="External"/><Relationship Id="rId5" Type="http://schemas.openxmlformats.org/officeDocument/2006/relationships/hyperlink" Target="https://www.cia.gov/library/publications/the-world-factbook/fields/2103.html#xx" TargetMode="External"/><Relationship Id="rId6" Type="http://schemas.openxmlformats.org/officeDocument/2006/relationships/hyperlink" Target="https://ourworldindata.org/literac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lobalgiving.org/pfil/4375/Mann_Deshi_Entrepreneur_using_mobile_technology_Large.jpg" TargetMode="External"/><Relationship Id="rId4" Type="http://schemas.openxmlformats.org/officeDocument/2006/relationships/hyperlink" Target="http://i1.wp.com/www.imaniafrica.org/wp-content/uploads/2016/07/women-in-agric.jpg?zoom=2&amp;resize=800%2C50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uffingtonpost.com/entry/lgbtq-student-policies-us_us_5aa290f0e4b07047bec5b0ab" TargetMode="External"/><Relationship Id="rId4" Type="http://schemas.openxmlformats.org/officeDocument/2006/relationships/hyperlink" Target="https://www.hrw.org/news/2018/02/19/united-states-state-laws-threaten-lgbt-equality" TargetMode="External"/><Relationship Id="rId5" Type="http://schemas.openxmlformats.org/officeDocument/2006/relationships/hyperlink" Target="https://www.economist.com/news/middle-east-and-africa/21738921-new-online-radio-station-first-cater-arab-lgbt-people-gay-rights" TargetMode="External"/><Relationship Id="rId6" Type="http://schemas.openxmlformats.org/officeDocument/2006/relationships/hyperlink" Target="https://www.amnesty.org.uk/issues/lgbti-rights" TargetMode="External"/><Relationship Id="rId7" Type="http://schemas.openxmlformats.org/officeDocument/2006/relationships/hyperlink" Target="http://bestdelegate.com/forming-blocs-in-model-u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5: Gender Equality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Report Update 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of key countries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South Sudan had the least </a:t>
            </a:r>
            <a:r>
              <a:rPr lang="en" sz="1600"/>
              <a:t>literate</a:t>
            </a:r>
            <a:r>
              <a:rPr lang="en" sz="1600"/>
              <a:t> women rate in the world. Out of only 27% of literate men in South Sudan, only 14% of that are female (2009 est.). 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Afghanistan</a:t>
            </a:r>
            <a:r>
              <a:rPr lang="en" sz="1600"/>
              <a:t> stands right above South Sudan. With only 38.2% of total population that are literate, only 24.2% are female(2015 est).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Korea (North) held one of the most literacy rate of women. That is, 100% of its above age of 15 female population.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Blocs that may emerge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29450" y="1948800"/>
            <a:ext cx="45960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Countries located in Sub-Saharan Africa may work together due to similar conditions on this issue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 countries with similar women literacy conditions may work together as well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 MEDCs and leaders in literacy may work together with plans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Leaders in literacy may do researches on methods of their country combating illiteracy of women and may share it as the suggested solutions in blocs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「world culture」的圖片搜尋結果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875" y="154592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7650" y="61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Significant Info 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39050" y="2509175"/>
            <a:ext cx="34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more are male, the illiteracy rate of world’s population had </a:t>
            </a:r>
            <a:r>
              <a:rPr lang="en"/>
              <a:t>significantly</a:t>
            </a:r>
            <a:r>
              <a:rPr lang="en"/>
              <a:t> decreased through late 20th century and 21st century.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450" y="1200850"/>
            <a:ext cx="5447523" cy="384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http://www.oecd.org/gender/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http://www.oecd.org/gender/data/gender-gap-in-education.htm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https://www.cia.gov/library/publications/the-world-factbook/fields/2103.html#xx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https://ourworldindata.org/literacy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#3: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Enhancing the use of Technological Development to Promote the Empowerment of Women </a:t>
            </a:r>
            <a:endParaRPr sz="2800"/>
          </a:p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727952" y="3634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Chairs: Yan Ying Mor (GE1, Head Chair) &amp; Mayte Romero (GE2, Deputy Chair)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Events Update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International Women’s Day (3/8/18)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Further calls for the empowerment of women to achieve the SDGs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Theme: Rural and Urban Activists Transforming Women’s Lives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 Commission on the Status of Women (CSW62) - 62nd Session on 14th of March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Climate change = affecting women in rural areas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of smart </a:t>
            </a:r>
            <a:r>
              <a:rPr lang="en" sz="1400"/>
              <a:t>agriculture</a:t>
            </a:r>
            <a:r>
              <a:rPr lang="en" sz="1400"/>
              <a:t> is crucial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Mali and Malawi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Agricultural policies + investments must consider the</a:t>
            </a:r>
            <a:r>
              <a:rPr lang="en" sz="1400"/>
              <a:t> </a:t>
            </a:r>
            <a:r>
              <a:rPr lang="en" sz="1400"/>
              <a:t>difference in access to resources for all genders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Mali = AgriFeD program = UN Women program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Skills training on agriculture </a:t>
            </a:r>
            <a:endParaRPr sz="140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974" y="3787024"/>
            <a:ext cx="1272000" cy="12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825" y="561800"/>
            <a:ext cx="2043553" cy="13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375" y="561800"/>
            <a:ext cx="2187236" cy="13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Involved Countries &amp; their Actions </a:t>
            </a:r>
            <a:endParaRPr/>
          </a:p>
        </p:txBody>
      </p:sp>
      <p:graphicFrame>
        <p:nvGraphicFramePr>
          <p:cNvPr id="185" name="Shape 185"/>
          <p:cNvGraphicFramePr/>
          <p:nvPr/>
        </p:nvGraphicFramePr>
        <p:xfrm>
          <a:off x="1513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{00416391-8B18-488A-8931-EBF4BC4AC3E9}</a:tableStyleId>
              </a:tblPr>
              <a:tblGrid>
                <a:gridCol w="4163625"/>
                <a:gridCol w="4950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Country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Position/Actions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Ethiopia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Launching ICT development programmes to reduce infrastructure gap</a:t>
                      </a:r>
                      <a:endParaRPr sz="1200"/>
                    </a:p>
                    <a:p>
                      <a:pPr indent="-3048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Helping small business owners to gain access to ICT services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Senegal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Technological Boom - more businesses using technologies</a:t>
                      </a:r>
                      <a:endParaRPr sz="1200"/>
                    </a:p>
                    <a:p>
                      <a:pPr indent="-3048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Aims to increase female </a:t>
                      </a:r>
                      <a:r>
                        <a:rPr lang="en" sz="1200"/>
                        <a:t>entrepreneurship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India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Emancipation of rural women for country’s development</a:t>
                      </a:r>
                      <a:endParaRPr sz="1200"/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Economy</a:t>
                      </a:r>
                      <a:r>
                        <a:rPr lang="en" sz="1200"/>
                        <a:t> = Rapidly growing</a:t>
                      </a:r>
                      <a:endParaRPr sz="1200"/>
                    </a:p>
                    <a:p>
                      <a:pPr indent="-3048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Must work towards inclusive growth to reach equality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Mali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Climate-smart agriculture to lift females out of poverty</a:t>
                      </a:r>
                      <a:endParaRPr sz="1200"/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Programs to spread the use of said technology</a:t>
                      </a:r>
                      <a:endParaRPr sz="1200"/>
                    </a:p>
                    <a:p>
                      <a:pPr indent="-3048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UN Women training too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Blocs that may emerge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Countries in Southern Africa including: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Botswana, Malawi, Mozambique, Namibia, Seychelles, South Africa, Zambia, Zimbabwe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</a:t>
            </a:r>
            <a:r>
              <a:rPr lang="en" sz="1400"/>
              <a:t>beneficiaries</a:t>
            </a:r>
            <a:r>
              <a:rPr lang="en" sz="1400"/>
              <a:t> of the FemBioBiz accelerator </a:t>
            </a:r>
            <a:r>
              <a:rPr lang="en" sz="1400"/>
              <a:t>program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Develop skills for female business owners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Improve participation in STEM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Finland, Norway, Sweden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Higher gender equality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However, lesser percentage of women in STEM as compared to less developed countries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European Union countries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Germany, France -&gt;Higher Gender Equality Index</a:t>
            </a:r>
            <a:endParaRPr sz="140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13" y="478325"/>
            <a:ext cx="25241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Organizations</a:t>
            </a: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0" y="19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{00416391-8B18-488A-8931-EBF4BC4AC3E9}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Description/Actions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 Women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International Women’s Day 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Working along with local governments and ministries to </a:t>
                      </a:r>
                      <a:r>
                        <a:rPr lang="en"/>
                        <a:t>improve</a:t>
                      </a:r>
                      <a:r>
                        <a:rPr lang="en"/>
                        <a:t> women’s access to technology to increase agricultural </a:t>
                      </a:r>
                      <a:r>
                        <a:rPr lang="en"/>
                        <a:t>productivity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Mali and Malawi to develop technologies with UN Women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South Sudanese government cooperation too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 Aid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Innovation for women’s empowerment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Specifically tailor evidence to understand the needs of females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More women in STEM as researchers,, </a:t>
                      </a:r>
                      <a:r>
                        <a:rPr lang="en"/>
                        <a:t>entrepreneurs</a:t>
                      </a:r>
                      <a:r>
                        <a:rPr lang="en"/>
                        <a:t>, etc.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92125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“Climate-Smart Agriculture Paving the Way for Women's Empowerment in Mali and Malawi.”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ReliefWeb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reliefweb.int/report/world/climate-smart-agriculture-paving-way-women-s-empowerment-mali-and-malawi.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IISD. “On International Day, UN Calls for Increased Progress on Gender Equality | News | SDG Knowledge Hub | IISD.”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SDG Knowledge Hub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sdg.iisd.org/news/on-international-day-un-calls-for-increased-progress-on-gender-equality/.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“Gender Equality of Rural Women a Key Driver of Inclusive Growth in India.”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Financial Express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हिन्दी, 15 Mar. 2018, www.financialexpress.com/india-news/gender-equality-of-rural-women-a-key-driver-of-inclusive-growth-in-india/1099458/.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Girma, Zelalem. “Ethiopia: Quality Technologies to Hasten Inclusive Growth.”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AllAfrica.com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13 Mar. 2018, allafrica.com/stories/201803130795.html.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Lopez, Oscar. “Women Are Taking Charge in Senegal's Growing Tech Industry.”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Mashable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Mashable, 12 Feb. 2018, mashable.com/2018/02/12/women-tech-senegal/#U5TGiom6XmqI.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Halpin, Hayley. “'A Gender Equality Paradox': Countries with More Gender Equality Have Fewer Female STEM Grads.”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TheJournal.ie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www.thejournal.ie/gender-equality-countries-stem-girls-3848156-Feb2018/.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191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“Climate-Smart Agriculture Improves Livelihoods of Rural Women in Mali.”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Women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www.unwomen.org/en/news/stories/2018/2/feature-story-climate-smart-agriculture-improves-womens-livelihoods-in-mali.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“International Women's Day.”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Rambler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8 Mar. 2018, johnsonsrambler.files.wordpress.com/2013/03/iwd2013.jpg.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“Mann Deshi Entrepreneur Using Mobile Technology.”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Giving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www.globalgiving.org/pfil/4375/Mann_Deshi_Entrepreneur_using_mobile_technology_Large.jpg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“Women in Agriculture.”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IMANI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22 Aug. 2016,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i1.wp.com/www.imaniafrica.org/wp-content/uploads/2016/07/women-in-agric.jpg?zoom=2&amp;resize=800%2C500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“International Cooperation.” European Data Protection Supervisor, edps.europa.eu/data-protection/our-work/subjects/international-cooperation_en.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#1:</a:t>
            </a:r>
            <a:r>
              <a:rPr lang="en" sz="3600"/>
              <a:t>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Preventing Violence and Discrimination based on Sexual Orientation and Gender Identity </a:t>
            </a:r>
            <a:endParaRPr b="0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Chairs: Aaron Chen (GE2, Head Chair) &amp; Brian Lain (GE1, Deputy Chair)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53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Events Update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537700" y="1296575"/>
            <a:ext cx="6483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"More US Schools are Offering Safe Spaces for LGBTQ Youth"</a:t>
            </a:r>
            <a:endParaRPr sz="1700"/>
          </a:p>
        </p:txBody>
      </p:sp>
      <p:sp>
        <p:nvSpPr>
          <p:cNvPr id="100" name="Shape 100"/>
          <p:cNvSpPr txBox="1"/>
          <p:nvPr/>
        </p:nvSpPr>
        <p:spPr>
          <a:xfrm>
            <a:off x="407700" y="1836650"/>
            <a:ext cx="43182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Now 62% of US schools have LGBTQ support from administrators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Up 12% from 2010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90% of US schools have anti-discrimination policies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Up 2% from 2014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Less than half the schools offered 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psychological</a:t>
            </a:r>
            <a:r>
              <a:rPr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services for the community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00" y="1976489"/>
            <a:ext cx="4118575" cy="26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7650" y="52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of key players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7650" y="1469875"/>
            <a:ext cx="7688700" cy="21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United States: </a:t>
            </a:r>
            <a:r>
              <a:rPr lang="en" sz="1400"/>
              <a:t>Their newly passed “religious exemption” laws is partially discriminatory towards the LGBTQ community even though they are aiming for religious/cultural protection. 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The Global increase in far right and fascist policies </a:t>
            </a:r>
            <a:r>
              <a:rPr lang="en" sz="1400"/>
              <a:t>led to greater opposition towards the LGBTQ community, such as United States, Indonesia and Egypt. Therefore, this led to an increase in nation’s denial towards LGBTQ human rights. </a:t>
            </a:r>
            <a:endParaRPr sz="1400"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Amnesty International</a:t>
            </a:r>
            <a:r>
              <a:rPr lang="en" sz="1400"/>
              <a:t> is launching petitions to demand nations in granting LGBTQ community members that all humans deserve according to the UDHR. There’s one specific case regarding Northern Ireland currently on their website.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Blocs that may emerge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48450" y="1594700"/>
            <a:ext cx="50502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Islamic or religiously devout states may more likely work together </a:t>
            </a:r>
            <a:endParaRPr sz="1600"/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Ancient sacred texts may play a central role in their stances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European  states may work together due to their general stance  on pro-LGBTQ</a:t>
            </a:r>
            <a:endParaRPr sz="1600"/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member states with middle-ground stances may work together as well</a:t>
            </a:r>
            <a:endParaRPr sz="1600"/>
          </a:p>
        </p:txBody>
      </p:sp>
      <p:pic>
        <p:nvPicPr>
          <p:cNvPr descr="Image result for MUN blocs" id="114" name="Shape 114"/>
          <p:cNvPicPr preferRelativeResize="0"/>
          <p:nvPr/>
        </p:nvPicPr>
        <p:blipFill rotWithShape="1">
          <a:blip r:embed="rId3">
            <a:alphaModFix/>
          </a:blip>
          <a:srcRect b="0" l="9805" r="9627" t="0"/>
          <a:stretch/>
        </p:blipFill>
        <p:spPr>
          <a:xfrm>
            <a:off x="5509739" y="1841738"/>
            <a:ext cx="3441550" cy="24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Significant Info 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Case Study of Tunisia: </a:t>
            </a:r>
            <a:r>
              <a:rPr lang="en" sz="1600"/>
              <a:t>The campaigner of LGBTQ rights organization and broadcasting company had been assaulted and threatened for his actions. This is an example of anti-LGBTQ rights supporters using extreme methods to get deny LGBTQ community members their rights. </a:t>
            </a:r>
            <a:endParaRPr sz="1600"/>
          </a:p>
          <a:p>
            <a:pPr indent="-330200" lvl="0" marL="45720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Relations to religious beliefs </a:t>
            </a:r>
            <a:r>
              <a:rPr lang="en" sz="1600"/>
              <a:t>the extent of support in granting LGBTQ community members their rights is different for every religion. For example, Muslim communities often have a more difficult time accepting LGBTQ community member’s sexual identity.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98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https://www.huffingtonpost.com/entry/lgbtq-student-policies-us_us_5aa290f0e4b07047bec5b0ab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https://www.hrw.org/news/2018/02/19/united-states-state-laws-threaten-lgbt-equality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https://www.economist.com/news/middle-east-and-africa/21738921-new-online-radio-station-first-cater-arab-lgbt-people-gay-rights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https://www.amnesty.org.uk/issues/lgbti-rights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http://bestdelegate.com/forming-blocs-in-model-un/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#2: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Implementing Literacy Programs for Women to Combat Inequality Universally</a:t>
            </a:r>
            <a:endParaRPr b="0" sz="10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Chairs: Ariel Chen (GE1, Deputy Chair) &amp; Emily Wang (GE2, Deputy Chair)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16950" y="58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Events Update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00200" y="1380950"/>
            <a:ext cx="8532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OECD Countries Pulled Back the Gender Gap in Education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Organization of Economic Co-operation and Development (OECD) is an IGO that  has been working on reaching gender equality, education was included as one of the factor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2013, out of all students graduate from a general secondary education programme, 55% were girls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2013, 58% out of 6 million students across OECD countries who got bachelor’s degree are women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OECD has a focus on “March on Gender”, which has a goal of empowering women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Women’s education in both OECD and non OECD countries is one of the issues OECD is continuing to solve on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