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69" r:id="rId14"/>
  </p:sldIdLst>
  <p:sldSz cx="14630400" cy="8229600"/>
  <p:notesSz cx="8229600" cy="14630400"/>
  <p:embeddedFontLst>
    <p:embeddedFont>
      <p:font typeface="Calibri" panose="020F0502020204030204" pitchFamily="34" charset="0"/>
      <p:regular r:id="rId16"/>
      <p:bold r:id="rId17"/>
      <p:italic r:id="rId18"/>
      <p:boldItalic r:id="rId19"/>
    </p:embeddedFont>
    <p:embeddedFont>
      <p:font typeface="Libre Baskerville" panose="020B0604020202020204" charset="0"/>
      <p:regular r:id="rId20"/>
      <p:bold r:id="rId21"/>
      <p:italic r:id="rId22"/>
    </p:embeddedFont>
    <p:embeddedFont>
      <p:font typeface="Open Sans" panose="020B060603050402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Slab" panose="020B0604020202020204" charset="0"/>
      <p:regular r:id="rId31"/>
      <p:bold r:id="rId32"/>
    </p:embeddedFont>
    <p:embeddedFont>
      <p:font typeface="Trebuchet MS" panose="020B0603020202020204" pitchFamily="34" charset="0"/>
      <p:regular r:id="rId33"/>
      <p:bold r:id="rId34"/>
      <p:italic r:id="rId35"/>
      <p:bold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434" autoAdjust="0"/>
  </p:normalViewPr>
  <p:slideViewPr>
    <p:cSldViewPr snapToGrid="0" snapToObjects="1">
      <p:cViewPr varScale="1">
        <p:scale>
          <a:sx n="71" d="100"/>
          <a:sy n="71" d="100"/>
        </p:scale>
        <p:origin x="41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43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6754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9355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31052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5293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13894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286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750032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4225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020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287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0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99201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863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383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475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928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576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088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68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6748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445282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36872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99041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7872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334641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5/5/2025</a:t>
            </a:fld>
            <a:endParaRPr lang="en-US" dirty="0"/>
          </a:p>
        </p:txBody>
      </p:sp>
    </p:spTree>
    <p:extLst>
      <p:ext uri="{BB962C8B-B14F-4D97-AF65-F5344CB8AC3E}">
        <p14:creationId xmlns:p14="http://schemas.microsoft.com/office/powerpoint/2010/main" val="6770629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5/5/2025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8898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8301"/>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Requirement Analysis for Mobile-Based Attendance System</a:t>
            </a:r>
            <a:endParaRPr lang="en-US" sz="4450" dirty="0"/>
          </a:p>
        </p:txBody>
      </p:sp>
      <p:sp>
        <p:nvSpPr>
          <p:cNvPr id="4" name="Text 1"/>
          <p:cNvSpPr/>
          <p:nvPr/>
        </p:nvSpPr>
        <p:spPr>
          <a:xfrm>
            <a:off x="6280190" y="4114800"/>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This presentation covers the comprehensive requirement analysis for a mobile attendance management system integrating facial recognition and geofencing. We explore completeness, clarity, technical feasibility, dependencies, risks, prioritization, and stakeholder validation to ensure a robust and secure solution.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89" y="1277120"/>
            <a:ext cx="10433685"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Stakeholder Validation</a:t>
            </a:r>
            <a:endParaRPr lang="en-US" sz="4450" dirty="0"/>
          </a:p>
        </p:txBody>
      </p:sp>
      <p:sp>
        <p:nvSpPr>
          <p:cNvPr id="3" name="Text 1"/>
          <p:cNvSpPr/>
          <p:nvPr/>
        </p:nvSpPr>
        <p:spPr>
          <a:xfrm>
            <a:off x="793790" y="4494552"/>
            <a:ext cx="4674322" cy="497443"/>
          </a:xfrm>
          <a:prstGeom prst="rect">
            <a:avLst/>
          </a:prstGeom>
          <a:noFill/>
          <a:ln/>
        </p:spPr>
        <p:txBody>
          <a:bodyPr wrap="none" lIns="0" tIns="0" rIns="0" bIns="0" rtlCol="0" anchor="t"/>
          <a:lstStyle/>
          <a:p>
            <a:pPr marL="0" indent="0" algn="l">
              <a:lnSpc>
                <a:spcPts val="2750"/>
              </a:lnSpc>
              <a:buNone/>
            </a:pPr>
            <a:r>
              <a:rPr lang="en-US" sz="4000" dirty="0">
                <a:solidFill>
                  <a:srgbClr val="3257B8"/>
                </a:solidFill>
                <a:latin typeface="Roboto Slab" pitchFamily="34" charset="0"/>
                <a:ea typeface="Roboto Slab" pitchFamily="34" charset="-122"/>
                <a:cs typeface="Roboto Slab" pitchFamily="34" charset="-120"/>
              </a:rPr>
              <a:t>Validation Outcomes</a:t>
            </a:r>
            <a:endParaRPr lang="en-US" sz="4000" dirty="0"/>
          </a:p>
        </p:txBody>
      </p:sp>
      <p:sp>
        <p:nvSpPr>
          <p:cNvPr id="4" name="Text 2"/>
          <p:cNvSpPr/>
          <p:nvPr/>
        </p:nvSpPr>
        <p:spPr>
          <a:xfrm>
            <a:off x="793790" y="5075697"/>
            <a:ext cx="6244709" cy="362903"/>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15213F"/>
                </a:solidFill>
                <a:latin typeface="Roboto" pitchFamily="34" charset="0"/>
                <a:ea typeface="Roboto" pitchFamily="34" charset="-122"/>
                <a:cs typeface="Roboto" pitchFamily="34" charset="-120"/>
              </a:rPr>
              <a:t>Requirements are accurate, complete, and understandable.</a:t>
            </a:r>
          </a:p>
          <a:p>
            <a:pPr marL="342900" indent="-342900" algn="l">
              <a:lnSpc>
                <a:spcPts val="2850"/>
              </a:lnSpc>
              <a:buSzPct val="100000"/>
              <a:buChar char="•"/>
            </a:pPr>
            <a:endParaRPr lang="en-US" sz="2000" dirty="0"/>
          </a:p>
        </p:txBody>
      </p:sp>
      <p:sp>
        <p:nvSpPr>
          <p:cNvPr id="5" name="Text 3"/>
          <p:cNvSpPr/>
          <p:nvPr/>
        </p:nvSpPr>
        <p:spPr>
          <a:xfrm>
            <a:off x="793790" y="588079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2000" dirty="0">
                <a:solidFill>
                  <a:srgbClr val="15213F"/>
                </a:solidFill>
                <a:latin typeface="Roboto" pitchFamily="34" charset="0"/>
                <a:ea typeface="Roboto" pitchFamily="34" charset="-122"/>
                <a:cs typeface="Roboto" pitchFamily="34" charset="-120"/>
              </a:rPr>
              <a:t>Feasibility confirmed within budget and timeline.</a:t>
            </a:r>
            <a:endParaRPr lang="en-US" sz="2000" dirty="0"/>
          </a:p>
        </p:txBody>
      </p:sp>
      <p:sp>
        <p:nvSpPr>
          <p:cNvPr id="6" name="Text 4"/>
          <p:cNvSpPr/>
          <p:nvPr/>
        </p:nvSpPr>
        <p:spPr>
          <a:xfrm>
            <a:off x="793789" y="63578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2000" dirty="0">
                <a:solidFill>
                  <a:srgbClr val="15213F"/>
                </a:solidFill>
                <a:latin typeface="Roboto" pitchFamily="34" charset="0"/>
                <a:ea typeface="Roboto" pitchFamily="34" charset="-122"/>
                <a:cs typeface="Roboto" pitchFamily="34" charset="-120"/>
              </a:rPr>
              <a:t>Consensus reached to minimize future conflicts.</a:t>
            </a:r>
            <a:endParaRPr lang="en-US" sz="2000" dirty="0"/>
          </a:p>
        </p:txBody>
      </p:sp>
      <p:sp>
        <p:nvSpPr>
          <p:cNvPr id="10" name="TextBox 9">
            <a:extLst>
              <a:ext uri="{FF2B5EF4-FFF2-40B4-BE49-F238E27FC236}">
                <a16:creationId xmlns:a16="http://schemas.microsoft.com/office/drawing/2014/main" id="{B3109820-0C8B-5DDD-D33C-B38476D9A0EA}"/>
              </a:ext>
            </a:extLst>
          </p:cNvPr>
          <p:cNvSpPr txBox="1"/>
          <p:nvPr/>
        </p:nvSpPr>
        <p:spPr>
          <a:xfrm>
            <a:off x="793790" y="2103628"/>
            <a:ext cx="10709362" cy="1446550"/>
          </a:xfrm>
          <a:prstGeom prst="rect">
            <a:avLst/>
          </a:prstGeom>
          <a:noFill/>
        </p:spPr>
        <p:txBody>
          <a:bodyPr wrap="square">
            <a:spAutoFit/>
          </a:bodyPr>
          <a:lstStyle/>
          <a:p>
            <a:r>
              <a:rPr lang="en-US" sz="2200" dirty="0">
                <a:solidFill>
                  <a:srgbClr val="49495A"/>
                </a:solidFill>
                <a:latin typeface="Open Sans" pitchFamily="34" charset="0"/>
                <a:ea typeface="Open Sans" pitchFamily="34" charset="-122"/>
                <a:cs typeface="Open Sans" pitchFamily="34" charset="-120"/>
              </a:rPr>
              <a:t>The Validate Requirements with Stakeholders session ensures that all gathered requirements are accurate, complete, understandable, feasible, and agreed upon. This alignment prevents costly misunderstandings by confirming that stakeholder expectations match what will be built</a:t>
            </a:r>
            <a:endParaRPr lang="en-CM"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FCA7322-2B82-13C5-7FB8-67463745279E}"/>
              </a:ext>
            </a:extLst>
          </p:cNvPr>
          <p:cNvSpPr/>
          <p:nvPr/>
        </p:nvSpPr>
        <p:spPr>
          <a:xfrm>
            <a:off x="668536" y="857726"/>
            <a:ext cx="9850160" cy="596860"/>
          </a:xfrm>
          <a:prstGeom prst="rect">
            <a:avLst/>
          </a:prstGeom>
          <a:noFill/>
          <a:ln/>
        </p:spPr>
        <p:txBody>
          <a:bodyPr wrap="none" lIns="0" tIns="0" rIns="0" bIns="0" rtlCol="0" anchor="t"/>
          <a:lstStyle/>
          <a:p>
            <a:pPr marL="0" indent="0" algn="just">
              <a:lnSpc>
                <a:spcPts val="4700"/>
              </a:lnSpc>
              <a:buNone/>
            </a:pPr>
            <a:r>
              <a:rPr lang="en-US" sz="4000" dirty="0">
                <a:solidFill>
                  <a:srgbClr val="403CCF"/>
                </a:solidFill>
                <a:latin typeface="Libre Baskerville" pitchFamily="34" charset="0"/>
                <a:ea typeface="Libre Baskerville" pitchFamily="34" charset="-122"/>
                <a:cs typeface="Libre Baskerville" pitchFamily="34" charset="-120"/>
              </a:rPr>
              <a:t>Requirements Alignment and Feasibility</a:t>
            </a:r>
            <a:endParaRPr lang="en-US" sz="4000" dirty="0"/>
          </a:p>
        </p:txBody>
      </p:sp>
      <p:sp>
        <p:nvSpPr>
          <p:cNvPr id="3" name="Shape 1">
            <a:extLst>
              <a:ext uri="{FF2B5EF4-FFF2-40B4-BE49-F238E27FC236}">
                <a16:creationId xmlns:a16="http://schemas.microsoft.com/office/drawing/2014/main" id="{080F2A00-B884-4981-AF88-5A3DD15C86E9}"/>
              </a:ext>
            </a:extLst>
          </p:cNvPr>
          <p:cNvSpPr/>
          <p:nvPr/>
        </p:nvSpPr>
        <p:spPr>
          <a:xfrm>
            <a:off x="668536" y="1836539"/>
            <a:ext cx="13293328" cy="3314224"/>
          </a:xfrm>
          <a:prstGeom prst="roundRect">
            <a:avLst>
              <a:gd name="adj" fmla="val 865"/>
            </a:avLst>
          </a:prstGeom>
          <a:noFill/>
          <a:ln w="7620">
            <a:solidFill>
              <a:srgbClr val="000000">
                <a:alpha val="8000"/>
              </a:srgbClr>
            </a:solidFill>
            <a:prstDash val="solid"/>
          </a:ln>
        </p:spPr>
      </p:sp>
      <p:sp>
        <p:nvSpPr>
          <p:cNvPr id="4" name="Shape 2">
            <a:extLst>
              <a:ext uri="{FF2B5EF4-FFF2-40B4-BE49-F238E27FC236}">
                <a16:creationId xmlns:a16="http://schemas.microsoft.com/office/drawing/2014/main" id="{852F4F86-0958-0F02-BDFD-289F8ACA52DC}"/>
              </a:ext>
            </a:extLst>
          </p:cNvPr>
          <p:cNvSpPr/>
          <p:nvPr/>
        </p:nvSpPr>
        <p:spPr>
          <a:xfrm>
            <a:off x="676156" y="1844159"/>
            <a:ext cx="13276659" cy="549831"/>
          </a:xfrm>
          <a:prstGeom prst="rect">
            <a:avLst/>
          </a:prstGeom>
          <a:solidFill>
            <a:srgbClr val="FFFFFF">
              <a:alpha val="4000"/>
            </a:srgbClr>
          </a:solidFill>
          <a:ln/>
        </p:spPr>
      </p:sp>
      <p:sp>
        <p:nvSpPr>
          <p:cNvPr id="5" name="Text 3">
            <a:extLst>
              <a:ext uri="{FF2B5EF4-FFF2-40B4-BE49-F238E27FC236}">
                <a16:creationId xmlns:a16="http://schemas.microsoft.com/office/drawing/2014/main" id="{D37B22C6-48AF-E9CB-0217-8BD9170664F5}"/>
              </a:ext>
            </a:extLst>
          </p:cNvPr>
          <p:cNvSpPr/>
          <p:nvPr/>
        </p:nvSpPr>
        <p:spPr>
          <a:xfrm>
            <a:off x="868561" y="1966317"/>
            <a:ext cx="4039314" cy="305514"/>
          </a:xfrm>
          <a:prstGeom prst="rect">
            <a:avLst/>
          </a:prstGeom>
          <a:noFill/>
          <a:ln/>
        </p:spPr>
        <p:txBody>
          <a:bodyPr wrap="none" lIns="0" tIns="0" rIns="0" bIns="0" rtlCol="0" anchor="t"/>
          <a:lstStyle/>
          <a:p>
            <a:pPr marL="0" indent="0" algn="just">
              <a:lnSpc>
                <a:spcPts val="2400"/>
              </a:lnSpc>
              <a:buNone/>
            </a:pPr>
            <a:r>
              <a:rPr lang="en-US" sz="1600" b="1" dirty="0">
                <a:solidFill>
                  <a:srgbClr val="49495A"/>
                </a:solidFill>
                <a:latin typeface="Open Sans" pitchFamily="34" charset="0"/>
                <a:ea typeface="Open Sans" pitchFamily="34" charset="-122"/>
                <a:cs typeface="Open Sans" pitchFamily="34" charset="-120"/>
              </a:rPr>
              <a:t>Stakeholders’ Expectation</a:t>
            </a:r>
            <a:endParaRPr lang="en-US" sz="1600" dirty="0"/>
          </a:p>
        </p:txBody>
      </p:sp>
      <p:sp>
        <p:nvSpPr>
          <p:cNvPr id="6" name="Text 4">
            <a:extLst>
              <a:ext uri="{FF2B5EF4-FFF2-40B4-BE49-F238E27FC236}">
                <a16:creationId xmlns:a16="http://schemas.microsoft.com/office/drawing/2014/main" id="{252ED38D-383B-2512-ED5F-9E92BD1F7537}"/>
              </a:ext>
            </a:extLst>
          </p:cNvPr>
          <p:cNvSpPr/>
          <p:nvPr/>
        </p:nvSpPr>
        <p:spPr>
          <a:xfrm>
            <a:off x="5297448" y="1966317"/>
            <a:ext cx="4035504" cy="305514"/>
          </a:xfrm>
          <a:prstGeom prst="rect">
            <a:avLst/>
          </a:prstGeom>
          <a:noFill/>
          <a:ln/>
        </p:spPr>
        <p:txBody>
          <a:bodyPr wrap="none" lIns="0" tIns="0" rIns="0" bIns="0" rtlCol="0" anchor="t"/>
          <a:lstStyle/>
          <a:p>
            <a:pPr marL="0" indent="0" algn="just">
              <a:lnSpc>
                <a:spcPts val="2400"/>
              </a:lnSpc>
              <a:buNone/>
            </a:pPr>
            <a:r>
              <a:rPr lang="en-US" sz="1600" b="1" dirty="0">
                <a:solidFill>
                  <a:srgbClr val="49495A"/>
                </a:solidFill>
                <a:latin typeface="Open Sans" pitchFamily="34" charset="0"/>
                <a:ea typeface="Open Sans" pitchFamily="34" charset="-122"/>
                <a:cs typeface="Open Sans" pitchFamily="34" charset="-120"/>
              </a:rPr>
              <a:t>Requirements Gathered</a:t>
            </a:r>
            <a:endParaRPr lang="en-US" sz="1600" dirty="0"/>
          </a:p>
        </p:txBody>
      </p:sp>
      <p:sp>
        <p:nvSpPr>
          <p:cNvPr id="7" name="Text 5">
            <a:extLst>
              <a:ext uri="{FF2B5EF4-FFF2-40B4-BE49-F238E27FC236}">
                <a16:creationId xmlns:a16="http://schemas.microsoft.com/office/drawing/2014/main" id="{69022433-79A0-3DE0-8012-E8DB713CB95A}"/>
              </a:ext>
            </a:extLst>
          </p:cNvPr>
          <p:cNvSpPr/>
          <p:nvPr/>
        </p:nvSpPr>
        <p:spPr>
          <a:xfrm>
            <a:off x="9722525" y="1966317"/>
            <a:ext cx="4039314" cy="305514"/>
          </a:xfrm>
          <a:prstGeom prst="rect">
            <a:avLst/>
          </a:prstGeom>
          <a:noFill/>
          <a:ln/>
        </p:spPr>
        <p:txBody>
          <a:bodyPr wrap="none" lIns="0" tIns="0" rIns="0" bIns="0" rtlCol="0" anchor="t"/>
          <a:lstStyle/>
          <a:p>
            <a:pPr marL="0" indent="0" algn="just">
              <a:lnSpc>
                <a:spcPts val="2400"/>
              </a:lnSpc>
              <a:buNone/>
            </a:pPr>
            <a:r>
              <a:rPr lang="en-US" sz="1600" b="1" dirty="0">
                <a:solidFill>
                  <a:srgbClr val="49495A"/>
                </a:solidFill>
                <a:latin typeface="Open Sans" pitchFamily="34" charset="0"/>
                <a:ea typeface="Open Sans" pitchFamily="34" charset="-122"/>
                <a:cs typeface="Open Sans" pitchFamily="34" charset="-120"/>
              </a:rPr>
              <a:t>Stakeholders Concern</a:t>
            </a:r>
            <a:endParaRPr lang="en-US" sz="1600" dirty="0"/>
          </a:p>
        </p:txBody>
      </p:sp>
      <p:sp>
        <p:nvSpPr>
          <p:cNvPr id="8" name="Shape 6">
            <a:extLst>
              <a:ext uri="{FF2B5EF4-FFF2-40B4-BE49-F238E27FC236}">
                <a16:creationId xmlns:a16="http://schemas.microsoft.com/office/drawing/2014/main" id="{A34725D5-3C47-AB2F-2DB3-2B699FE1DCD9}"/>
              </a:ext>
            </a:extLst>
          </p:cNvPr>
          <p:cNvSpPr/>
          <p:nvPr/>
        </p:nvSpPr>
        <p:spPr>
          <a:xfrm>
            <a:off x="676156" y="2393990"/>
            <a:ext cx="13276659" cy="549831"/>
          </a:xfrm>
          <a:prstGeom prst="rect">
            <a:avLst/>
          </a:prstGeom>
          <a:solidFill>
            <a:srgbClr val="000000">
              <a:alpha val="4000"/>
            </a:srgbClr>
          </a:solidFill>
          <a:ln/>
        </p:spPr>
      </p:sp>
      <p:sp>
        <p:nvSpPr>
          <p:cNvPr id="9" name="Text 7">
            <a:extLst>
              <a:ext uri="{FF2B5EF4-FFF2-40B4-BE49-F238E27FC236}">
                <a16:creationId xmlns:a16="http://schemas.microsoft.com/office/drawing/2014/main" id="{AF4B6444-94E1-E087-99D4-A736453C8F7F}"/>
              </a:ext>
            </a:extLst>
          </p:cNvPr>
          <p:cNvSpPr/>
          <p:nvPr/>
        </p:nvSpPr>
        <p:spPr>
          <a:xfrm>
            <a:off x="868561" y="2516148"/>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Real-time facial recognition check-in</a:t>
            </a:r>
            <a:endParaRPr lang="en-US" sz="1600" dirty="0"/>
          </a:p>
        </p:txBody>
      </p:sp>
      <p:sp>
        <p:nvSpPr>
          <p:cNvPr id="10" name="Text 8">
            <a:extLst>
              <a:ext uri="{FF2B5EF4-FFF2-40B4-BE49-F238E27FC236}">
                <a16:creationId xmlns:a16="http://schemas.microsoft.com/office/drawing/2014/main" id="{54D685F8-F8B5-3557-2DC6-7E169FD713BE}"/>
              </a:ext>
            </a:extLst>
          </p:cNvPr>
          <p:cNvSpPr/>
          <p:nvPr/>
        </p:nvSpPr>
        <p:spPr>
          <a:xfrm>
            <a:off x="5297448" y="2516148"/>
            <a:ext cx="403550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Facial-recognition check-in &amp; Offline mode</a:t>
            </a:r>
            <a:endParaRPr lang="en-US" sz="1600" dirty="0"/>
          </a:p>
        </p:txBody>
      </p:sp>
      <p:sp>
        <p:nvSpPr>
          <p:cNvPr id="11" name="Text 9">
            <a:extLst>
              <a:ext uri="{FF2B5EF4-FFF2-40B4-BE49-F238E27FC236}">
                <a16:creationId xmlns:a16="http://schemas.microsoft.com/office/drawing/2014/main" id="{879B43D4-31ED-10D1-325D-2F0914205D32}"/>
              </a:ext>
            </a:extLst>
          </p:cNvPr>
          <p:cNvSpPr/>
          <p:nvPr/>
        </p:nvSpPr>
        <p:spPr>
          <a:xfrm>
            <a:off x="9722525" y="2516148"/>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Students &amp; Lecturers</a:t>
            </a:r>
            <a:endParaRPr lang="en-US" sz="1600" dirty="0"/>
          </a:p>
        </p:txBody>
      </p:sp>
      <p:sp>
        <p:nvSpPr>
          <p:cNvPr id="12" name="Shape 10">
            <a:extLst>
              <a:ext uri="{FF2B5EF4-FFF2-40B4-BE49-F238E27FC236}">
                <a16:creationId xmlns:a16="http://schemas.microsoft.com/office/drawing/2014/main" id="{B4B3823D-D60C-6EDF-0072-40239F5B99ED}"/>
              </a:ext>
            </a:extLst>
          </p:cNvPr>
          <p:cNvSpPr/>
          <p:nvPr/>
        </p:nvSpPr>
        <p:spPr>
          <a:xfrm>
            <a:off x="676156" y="2943820"/>
            <a:ext cx="13276659" cy="549831"/>
          </a:xfrm>
          <a:prstGeom prst="rect">
            <a:avLst/>
          </a:prstGeom>
          <a:solidFill>
            <a:srgbClr val="FFFFFF">
              <a:alpha val="4000"/>
            </a:srgbClr>
          </a:solidFill>
          <a:ln/>
        </p:spPr>
      </p:sp>
      <p:sp>
        <p:nvSpPr>
          <p:cNvPr id="13" name="Text 11">
            <a:extLst>
              <a:ext uri="{FF2B5EF4-FFF2-40B4-BE49-F238E27FC236}">
                <a16:creationId xmlns:a16="http://schemas.microsoft.com/office/drawing/2014/main" id="{DEC2333E-546A-FCD5-374F-055F46484DC2}"/>
              </a:ext>
            </a:extLst>
          </p:cNvPr>
          <p:cNvSpPr/>
          <p:nvPr/>
        </p:nvSpPr>
        <p:spPr>
          <a:xfrm>
            <a:off x="868561" y="3065978"/>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Geofencing location validation</a:t>
            </a:r>
            <a:endParaRPr lang="en-US" sz="1600" dirty="0"/>
          </a:p>
        </p:txBody>
      </p:sp>
      <p:sp>
        <p:nvSpPr>
          <p:cNvPr id="14" name="Text 12">
            <a:extLst>
              <a:ext uri="{FF2B5EF4-FFF2-40B4-BE49-F238E27FC236}">
                <a16:creationId xmlns:a16="http://schemas.microsoft.com/office/drawing/2014/main" id="{A416E921-9B7A-15C2-346F-7D08CED17784}"/>
              </a:ext>
            </a:extLst>
          </p:cNvPr>
          <p:cNvSpPr/>
          <p:nvPr/>
        </p:nvSpPr>
        <p:spPr>
          <a:xfrm>
            <a:off x="5297448" y="3065978"/>
            <a:ext cx="403550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Geofencing (location-based verification)</a:t>
            </a:r>
            <a:endParaRPr lang="en-US" sz="1600" dirty="0"/>
          </a:p>
        </p:txBody>
      </p:sp>
      <p:sp>
        <p:nvSpPr>
          <p:cNvPr id="15" name="Text 13">
            <a:extLst>
              <a:ext uri="{FF2B5EF4-FFF2-40B4-BE49-F238E27FC236}">
                <a16:creationId xmlns:a16="http://schemas.microsoft.com/office/drawing/2014/main" id="{97B32163-8F2D-2D68-AA02-6CF0A4461CC3}"/>
              </a:ext>
            </a:extLst>
          </p:cNvPr>
          <p:cNvSpPr/>
          <p:nvPr/>
        </p:nvSpPr>
        <p:spPr>
          <a:xfrm>
            <a:off x="9722525" y="3065978"/>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Administrator &amp; Lecturer</a:t>
            </a:r>
            <a:endParaRPr lang="en-US" sz="1600" dirty="0"/>
          </a:p>
        </p:txBody>
      </p:sp>
      <p:sp>
        <p:nvSpPr>
          <p:cNvPr id="16" name="Shape 14">
            <a:extLst>
              <a:ext uri="{FF2B5EF4-FFF2-40B4-BE49-F238E27FC236}">
                <a16:creationId xmlns:a16="http://schemas.microsoft.com/office/drawing/2014/main" id="{AC172618-CBDD-1E4E-BE98-E6364CE73649}"/>
              </a:ext>
            </a:extLst>
          </p:cNvPr>
          <p:cNvSpPr/>
          <p:nvPr/>
        </p:nvSpPr>
        <p:spPr>
          <a:xfrm>
            <a:off x="676156" y="3493651"/>
            <a:ext cx="13276659" cy="549831"/>
          </a:xfrm>
          <a:prstGeom prst="rect">
            <a:avLst/>
          </a:prstGeom>
          <a:solidFill>
            <a:srgbClr val="000000">
              <a:alpha val="4000"/>
            </a:srgbClr>
          </a:solidFill>
          <a:ln/>
        </p:spPr>
      </p:sp>
      <p:sp>
        <p:nvSpPr>
          <p:cNvPr id="17" name="Text 15">
            <a:extLst>
              <a:ext uri="{FF2B5EF4-FFF2-40B4-BE49-F238E27FC236}">
                <a16:creationId xmlns:a16="http://schemas.microsoft.com/office/drawing/2014/main" id="{6396A48B-A5AB-CA5B-1DAF-B2B6AD34DE50}"/>
              </a:ext>
            </a:extLst>
          </p:cNvPr>
          <p:cNvSpPr/>
          <p:nvPr/>
        </p:nvSpPr>
        <p:spPr>
          <a:xfrm>
            <a:off x="868561" y="3615809"/>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Check-in process ≤ 5 seconds</a:t>
            </a:r>
            <a:endParaRPr lang="en-US" sz="1600" dirty="0"/>
          </a:p>
        </p:txBody>
      </p:sp>
      <p:sp>
        <p:nvSpPr>
          <p:cNvPr id="18" name="Text 16">
            <a:extLst>
              <a:ext uri="{FF2B5EF4-FFF2-40B4-BE49-F238E27FC236}">
                <a16:creationId xmlns:a16="http://schemas.microsoft.com/office/drawing/2014/main" id="{EF1F9706-BFA8-EA27-2511-C8316A6D95DA}"/>
              </a:ext>
            </a:extLst>
          </p:cNvPr>
          <p:cNvSpPr/>
          <p:nvPr/>
        </p:nvSpPr>
        <p:spPr>
          <a:xfrm>
            <a:off x="5297448" y="3615809"/>
            <a:ext cx="403550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End-to-end check-in latency ≤ 5s</a:t>
            </a:r>
            <a:endParaRPr lang="en-US" sz="1600" dirty="0"/>
          </a:p>
        </p:txBody>
      </p:sp>
      <p:sp>
        <p:nvSpPr>
          <p:cNvPr id="19" name="Text 17">
            <a:extLst>
              <a:ext uri="{FF2B5EF4-FFF2-40B4-BE49-F238E27FC236}">
                <a16:creationId xmlns:a16="http://schemas.microsoft.com/office/drawing/2014/main" id="{7830FC62-1E37-3FF5-FFA3-DB19F81740EA}"/>
              </a:ext>
            </a:extLst>
          </p:cNvPr>
          <p:cNvSpPr/>
          <p:nvPr/>
        </p:nvSpPr>
        <p:spPr>
          <a:xfrm>
            <a:off x="9722525" y="3615809"/>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Students &amp; Lecturers</a:t>
            </a:r>
            <a:endParaRPr lang="en-US" sz="1600" dirty="0"/>
          </a:p>
        </p:txBody>
      </p:sp>
      <p:sp>
        <p:nvSpPr>
          <p:cNvPr id="20" name="Shape 18">
            <a:extLst>
              <a:ext uri="{FF2B5EF4-FFF2-40B4-BE49-F238E27FC236}">
                <a16:creationId xmlns:a16="http://schemas.microsoft.com/office/drawing/2014/main" id="{5622386B-14D9-B077-0485-49A0369B5774}"/>
              </a:ext>
            </a:extLst>
          </p:cNvPr>
          <p:cNvSpPr/>
          <p:nvPr/>
        </p:nvSpPr>
        <p:spPr>
          <a:xfrm>
            <a:off x="676156" y="4043482"/>
            <a:ext cx="13276659" cy="549831"/>
          </a:xfrm>
          <a:prstGeom prst="rect">
            <a:avLst/>
          </a:prstGeom>
          <a:solidFill>
            <a:srgbClr val="FFFFFF">
              <a:alpha val="4000"/>
            </a:srgbClr>
          </a:solidFill>
          <a:ln/>
        </p:spPr>
      </p:sp>
      <p:sp>
        <p:nvSpPr>
          <p:cNvPr id="21" name="Text 19">
            <a:extLst>
              <a:ext uri="{FF2B5EF4-FFF2-40B4-BE49-F238E27FC236}">
                <a16:creationId xmlns:a16="http://schemas.microsoft.com/office/drawing/2014/main" id="{BBB3FE05-4D22-42BC-CF06-83561A6EC433}"/>
              </a:ext>
            </a:extLst>
          </p:cNvPr>
          <p:cNvSpPr/>
          <p:nvPr/>
        </p:nvSpPr>
        <p:spPr>
          <a:xfrm>
            <a:off x="868561" y="4165640"/>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Secure biometric data storage</a:t>
            </a:r>
            <a:endParaRPr lang="en-US" sz="1600" dirty="0"/>
          </a:p>
        </p:txBody>
      </p:sp>
      <p:sp>
        <p:nvSpPr>
          <p:cNvPr id="22" name="Text 20">
            <a:extLst>
              <a:ext uri="{FF2B5EF4-FFF2-40B4-BE49-F238E27FC236}">
                <a16:creationId xmlns:a16="http://schemas.microsoft.com/office/drawing/2014/main" id="{3A73D18F-B056-3098-D66A-A1727346617B}"/>
              </a:ext>
            </a:extLst>
          </p:cNvPr>
          <p:cNvSpPr/>
          <p:nvPr/>
        </p:nvSpPr>
        <p:spPr>
          <a:xfrm>
            <a:off x="5297448" y="4165640"/>
            <a:ext cx="403550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Data encryption (biometric &amp; GPS data)</a:t>
            </a:r>
            <a:endParaRPr lang="en-US" sz="1600" dirty="0"/>
          </a:p>
        </p:txBody>
      </p:sp>
      <p:sp>
        <p:nvSpPr>
          <p:cNvPr id="23" name="Text 21">
            <a:extLst>
              <a:ext uri="{FF2B5EF4-FFF2-40B4-BE49-F238E27FC236}">
                <a16:creationId xmlns:a16="http://schemas.microsoft.com/office/drawing/2014/main" id="{3247506F-848C-CCF2-45A6-4A6A7CF51DDF}"/>
              </a:ext>
            </a:extLst>
          </p:cNvPr>
          <p:cNvSpPr/>
          <p:nvPr/>
        </p:nvSpPr>
        <p:spPr>
          <a:xfrm>
            <a:off x="9722525" y="4165640"/>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Students &amp; Administrator</a:t>
            </a:r>
            <a:endParaRPr lang="en-US" sz="1600" dirty="0"/>
          </a:p>
        </p:txBody>
      </p:sp>
      <p:sp>
        <p:nvSpPr>
          <p:cNvPr id="24" name="Shape 22">
            <a:extLst>
              <a:ext uri="{FF2B5EF4-FFF2-40B4-BE49-F238E27FC236}">
                <a16:creationId xmlns:a16="http://schemas.microsoft.com/office/drawing/2014/main" id="{D33F272C-BF1E-AA74-21B6-E7EDFAC7B97D}"/>
              </a:ext>
            </a:extLst>
          </p:cNvPr>
          <p:cNvSpPr/>
          <p:nvPr/>
        </p:nvSpPr>
        <p:spPr>
          <a:xfrm>
            <a:off x="676156" y="4593312"/>
            <a:ext cx="13276659" cy="549831"/>
          </a:xfrm>
          <a:prstGeom prst="rect">
            <a:avLst/>
          </a:prstGeom>
          <a:solidFill>
            <a:srgbClr val="000000">
              <a:alpha val="4000"/>
            </a:srgbClr>
          </a:solidFill>
          <a:ln/>
        </p:spPr>
        <p:txBody>
          <a:bodyPr/>
          <a:lstStyle/>
          <a:p>
            <a:pPr algn="just"/>
            <a:endParaRPr lang="en-CM" sz="2000"/>
          </a:p>
        </p:txBody>
      </p:sp>
      <p:sp>
        <p:nvSpPr>
          <p:cNvPr id="25" name="Text 23">
            <a:extLst>
              <a:ext uri="{FF2B5EF4-FFF2-40B4-BE49-F238E27FC236}">
                <a16:creationId xmlns:a16="http://schemas.microsoft.com/office/drawing/2014/main" id="{6ECE0DDF-3AD1-0B99-2D9B-07508DD5879B}"/>
              </a:ext>
            </a:extLst>
          </p:cNvPr>
          <p:cNvSpPr/>
          <p:nvPr/>
        </p:nvSpPr>
        <p:spPr>
          <a:xfrm>
            <a:off x="868561" y="4715470"/>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Instructor real-time attendance view</a:t>
            </a:r>
            <a:endParaRPr lang="en-US" sz="1600" dirty="0"/>
          </a:p>
        </p:txBody>
      </p:sp>
      <p:sp>
        <p:nvSpPr>
          <p:cNvPr id="26" name="Text 24">
            <a:extLst>
              <a:ext uri="{FF2B5EF4-FFF2-40B4-BE49-F238E27FC236}">
                <a16:creationId xmlns:a16="http://schemas.microsoft.com/office/drawing/2014/main" id="{AFBDB633-9F0C-2451-89E3-2D2397E528D7}"/>
              </a:ext>
            </a:extLst>
          </p:cNvPr>
          <p:cNvSpPr/>
          <p:nvPr/>
        </p:nvSpPr>
        <p:spPr>
          <a:xfrm>
            <a:off x="5297448" y="4715470"/>
            <a:ext cx="403550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Instructor dashboard (attendance overview)</a:t>
            </a:r>
            <a:endParaRPr lang="en-US" sz="1600" dirty="0"/>
          </a:p>
        </p:txBody>
      </p:sp>
      <p:sp>
        <p:nvSpPr>
          <p:cNvPr id="27" name="Text 25">
            <a:extLst>
              <a:ext uri="{FF2B5EF4-FFF2-40B4-BE49-F238E27FC236}">
                <a16:creationId xmlns:a16="http://schemas.microsoft.com/office/drawing/2014/main" id="{AA8C3EB4-0213-677A-F060-86845B207D85}"/>
              </a:ext>
            </a:extLst>
          </p:cNvPr>
          <p:cNvSpPr/>
          <p:nvPr/>
        </p:nvSpPr>
        <p:spPr>
          <a:xfrm>
            <a:off x="9722525" y="4715470"/>
            <a:ext cx="4039314" cy="305514"/>
          </a:xfrm>
          <a:prstGeom prst="rect">
            <a:avLst/>
          </a:prstGeom>
          <a:noFill/>
          <a:ln/>
        </p:spPr>
        <p:txBody>
          <a:bodyPr wrap="non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Lecturers</a:t>
            </a:r>
            <a:endParaRPr lang="en-US" sz="1600" dirty="0"/>
          </a:p>
        </p:txBody>
      </p:sp>
      <p:sp>
        <p:nvSpPr>
          <p:cNvPr id="28" name="Shape 26">
            <a:extLst>
              <a:ext uri="{FF2B5EF4-FFF2-40B4-BE49-F238E27FC236}">
                <a16:creationId xmlns:a16="http://schemas.microsoft.com/office/drawing/2014/main" id="{CEF26D22-34BD-67DE-7607-329A470B627E}"/>
              </a:ext>
            </a:extLst>
          </p:cNvPr>
          <p:cNvSpPr/>
          <p:nvPr/>
        </p:nvSpPr>
        <p:spPr>
          <a:xfrm>
            <a:off x="668536" y="5365552"/>
            <a:ext cx="429697" cy="429697"/>
          </a:xfrm>
          <a:prstGeom prst="roundRect">
            <a:avLst>
              <a:gd name="adj" fmla="val 6668"/>
            </a:avLst>
          </a:prstGeom>
          <a:solidFill>
            <a:srgbClr val="EAE8F3"/>
          </a:solidFill>
          <a:ln/>
        </p:spPr>
      </p:sp>
      <p:sp>
        <p:nvSpPr>
          <p:cNvPr id="29" name="Text 27">
            <a:extLst>
              <a:ext uri="{FF2B5EF4-FFF2-40B4-BE49-F238E27FC236}">
                <a16:creationId xmlns:a16="http://schemas.microsoft.com/office/drawing/2014/main" id="{9B933A12-82BC-86E7-5A73-091E4CB362A4}"/>
              </a:ext>
            </a:extLst>
          </p:cNvPr>
          <p:cNvSpPr/>
          <p:nvPr/>
        </p:nvSpPr>
        <p:spPr>
          <a:xfrm>
            <a:off x="1289209" y="5431155"/>
            <a:ext cx="3187660" cy="298490"/>
          </a:xfrm>
          <a:prstGeom prst="rect">
            <a:avLst/>
          </a:prstGeom>
          <a:noFill/>
          <a:ln/>
        </p:spPr>
        <p:txBody>
          <a:bodyPr wrap="none" lIns="0" tIns="0" rIns="0" bIns="0" rtlCol="0" anchor="t"/>
          <a:lstStyle/>
          <a:p>
            <a:pPr marL="0" indent="0" algn="just">
              <a:lnSpc>
                <a:spcPts val="2350"/>
              </a:lnSpc>
              <a:buNone/>
            </a:pPr>
            <a:r>
              <a:rPr lang="en-US" sz="2000" dirty="0">
                <a:solidFill>
                  <a:srgbClr val="49495A"/>
                </a:solidFill>
                <a:latin typeface="Libre Baskerville" pitchFamily="34" charset="0"/>
                <a:ea typeface="Libre Baskerville" pitchFamily="34" charset="-122"/>
                <a:cs typeface="Libre Baskerville" pitchFamily="34" charset="-120"/>
              </a:rPr>
              <a:t>Accuracy &amp; Completeness</a:t>
            </a:r>
            <a:endParaRPr lang="en-US" sz="2000" dirty="0"/>
          </a:p>
        </p:txBody>
      </p:sp>
      <p:sp>
        <p:nvSpPr>
          <p:cNvPr id="30" name="Text 28">
            <a:extLst>
              <a:ext uri="{FF2B5EF4-FFF2-40B4-BE49-F238E27FC236}">
                <a16:creationId xmlns:a16="http://schemas.microsoft.com/office/drawing/2014/main" id="{C3212E0A-50A6-C9DF-43A5-8AC4D4CB7F9E}"/>
              </a:ext>
            </a:extLst>
          </p:cNvPr>
          <p:cNvSpPr/>
          <p:nvPr/>
        </p:nvSpPr>
        <p:spPr>
          <a:xfrm>
            <a:off x="1289209" y="5844183"/>
            <a:ext cx="3651290" cy="1222058"/>
          </a:xfrm>
          <a:prstGeom prst="rect">
            <a:avLst/>
          </a:prstGeom>
          <a:noFill/>
          <a:ln/>
        </p:spPr>
        <p:txBody>
          <a:bodyPr wrap="squar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All stakeholder expectations are addressed with clear, specific requirements ensuring no critical elements are missing.</a:t>
            </a:r>
            <a:endParaRPr lang="en-US" sz="1600" dirty="0"/>
          </a:p>
        </p:txBody>
      </p:sp>
      <p:sp>
        <p:nvSpPr>
          <p:cNvPr id="31" name="Shape 29">
            <a:extLst>
              <a:ext uri="{FF2B5EF4-FFF2-40B4-BE49-F238E27FC236}">
                <a16:creationId xmlns:a16="http://schemas.microsoft.com/office/drawing/2014/main" id="{B34FA37B-1205-EB8E-7B3E-E9CFC2AEA57F}"/>
              </a:ext>
            </a:extLst>
          </p:cNvPr>
          <p:cNvSpPr/>
          <p:nvPr/>
        </p:nvSpPr>
        <p:spPr>
          <a:xfrm>
            <a:off x="5179219" y="5365552"/>
            <a:ext cx="429697" cy="429697"/>
          </a:xfrm>
          <a:prstGeom prst="roundRect">
            <a:avLst>
              <a:gd name="adj" fmla="val 6668"/>
            </a:avLst>
          </a:prstGeom>
          <a:solidFill>
            <a:srgbClr val="EAE8F3"/>
          </a:solidFill>
          <a:ln/>
        </p:spPr>
      </p:sp>
      <p:sp>
        <p:nvSpPr>
          <p:cNvPr id="32" name="Text 30">
            <a:extLst>
              <a:ext uri="{FF2B5EF4-FFF2-40B4-BE49-F238E27FC236}">
                <a16:creationId xmlns:a16="http://schemas.microsoft.com/office/drawing/2014/main" id="{5FB07756-4ACD-CF09-3021-F52FD870A933}"/>
              </a:ext>
            </a:extLst>
          </p:cNvPr>
          <p:cNvSpPr/>
          <p:nvPr/>
        </p:nvSpPr>
        <p:spPr>
          <a:xfrm>
            <a:off x="5799892" y="5431155"/>
            <a:ext cx="2387798" cy="298490"/>
          </a:xfrm>
          <a:prstGeom prst="rect">
            <a:avLst/>
          </a:prstGeom>
          <a:noFill/>
          <a:ln/>
        </p:spPr>
        <p:txBody>
          <a:bodyPr wrap="none" lIns="0" tIns="0" rIns="0" bIns="0" rtlCol="0" anchor="t"/>
          <a:lstStyle/>
          <a:p>
            <a:pPr marL="0" indent="0" algn="just">
              <a:lnSpc>
                <a:spcPts val="2350"/>
              </a:lnSpc>
              <a:buNone/>
            </a:pPr>
            <a:r>
              <a:rPr lang="en-US" sz="2000" dirty="0">
                <a:solidFill>
                  <a:srgbClr val="49495A"/>
                </a:solidFill>
                <a:latin typeface="Libre Baskerville" pitchFamily="34" charset="0"/>
                <a:ea typeface="Libre Baskerville" pitchFamily="34" charset="-122"/>
                <a:cs typeface="Libre Baskerville" pitchFamily="34" charset="-120"/>
              </a:rPr>
              <a:t>Feasibility</a:t>
            </a:r>
            <a:endParaRPr lang="en-US" sz="2000" dirty="0"/>
          </a:p>
        </p:txBody>
      </p:sp>
      <p:sp>
        <p:nvSpPr>
          <p:cNvPr id="33" name="Text 31">
            <a:extLst>
              <a:ext uri="{FF2B5EF4-FFF2-40B4-BE49-F238E27FC236}">
                <a16:creationId xmlns:a16="http://schemas.microsoft.com/office/drawing/2014/main" id="{551F0FF2-389D-AC50-1A8C-EDE86C5D7753}"/>
              </a:ext>
            </a:extLst>
          </p:cNvPr>
          <p:cNvSpPr/>
          <p:nvPr/>
        </p:nvSpPr>
        <p:spPr>
          <a:xfrm>
            <a:off x="5799892" y="5844183"/>
            <a:ext cx="3651290" cy="1527572"/>
          </a:xfrm>
          <a:prstGeom prst="rect">
            <a:avLst/>
          </a:prstGeom>
          <a:noFill/>
          <a:ln/>
        </p:spPr>
        <p:txBody>
          <a:bodyPr wrap="squar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Project feasibility depends on resources like mobile frameworks, facial recognition SDKs, geofencing APIs, budget ($150,000–$300,000), and a 3-month timeline.</a:t>
            </a:r>
            <a:endParaRPr lang="en-US" sz="1600" dirty="0"/>
          </a:p>
        </p:txBody>
      </p:sp>
      <p:sp>
        <p:nvSpPr>
          <p:cNvPr id="34" name="Shape 32">
            <a:extLst>
              <a:ext uri="{FF2B5EF4-FFF2-40B4-BE49-F238E27FC236}">
                <a16:creationId xmlns:a16="http://schemas.microsoft.com/office/drawing/2014/main" id="{CCBA54B2-E724-DA88-073C-315320B4DCCE}"/>
              </a:ext>
            </a:extLst>
          </p:cNvPr>
          <p:cNvSpPr/>
          <p:nvPr/>
        </p:nvSpPr>
        <p:spPr>
          <a:xfrm>
            <a:off x="9689902" y="5365552"/>
            <a:ext cx="429697" cy="429697"/>
          </a:xfrm>
          <a:prstGeom prst="roundRect">
            <a:avLst>
              <a:gd name="adj" fmla="val 6668"/>
            </a:avLst>
          </a:prstGeom>
          <a:solidFill>
            <a:srgbClr val="EAE8F3"/>
          </a:solidFill>
          <a:ln/>
        </p:spPr>
      </p:sp>
      <p:sp>
        <p:nvSpPr>
          <p:cNvPr id="35" name="Text 33">
            <a:extLst>
              <a:ext uri="{FF2B5EF4-FFF2-40B4-BE49-F238E27FC236}">
                <a16:creationId xmlns:a16="http://schemas.microsoft.com/office/drawing/2014/main" id="{98364A77-A9E8-140B-C08B-7BC6B28B4B93}"/>
              </a:ext>
            </a:extLst>
          </p:cNvPr>
          <p:cNvSpPr/>
          <p:nvPr/>
        </p:nvSpPr>
        <p:spPr>
          <a:xfrm>
            <a:off x="10310574" y="5431155"/>
            <a:ext cx="2387798" cy="298490"/>
          </a:xfrm>
          <a:prstGeom prst="rect">
            <a:avLst/>
          </a:prstGeom>
          <a:noFill/>
          <a:ln/>
        </p:spPr>
        <p:txBody>
          <a:bodyPr wrap="none" lIns="0" tIns="0" rIns="0" bIns="0" rtlCol="0" anchor="t"/>
          <a:lstStyle/>
          <a:p>
            <a:pPr marL="0" indent="0" algn="just">
              <a:lnSpc>
                <a:spcPts val="2350"/>
              </a:lnSpc>
              <a:buNone/>
            </a:pPr>
            <a:r>
              <a:rPr lang="en-US" sz="2000" dirty="0">
                <a:solidFill>
                  <a:srgbClr val="49495A"/>
                </a:solidFill>
                <a:latin typeface="Libre Baskerville" pitchFamily="34" charset="0"/>
                <a:ea typeface="Libre Baskerville" pitchFamily="34" charset="-122"/>
                <a:cs typeface="Libre Baskerville" pitchFamily="34" charset="-120"/>
              </a:rPr>
              <a:t>Consensus</a:t>
            </a:r>
            <a:endParaRPr lang="en-US" sz="2000" dirty="0"/>
          </a:p>
        </p:txBody>
      </p:sp>
      <p:sp>
        <p:nvSpPr>
          <p:cNvPr id="36" name="Text 34">
            <a:extLst>
              <a:ext uri="{FF2B5EF4-FFF2-40B4-BE49-F238E27FC236}">
                <a16:creationId xmlns:a16="http://schemas.microsoft.com/office/drawing/2014/main" id="{DB597605-A65C-67E3-2B1E-A27F195FDBFE}"/>
              </a:ext>
            </a:extLst>
          </p:cNvPr>
          <p:cNvSpPr/>
          <p:nvPr/>
        </p:nvSpPr>
        <p:spPr>
          <a:xfrm>
            <a:off x="10310574" y="5844183"/>
            <a:ext cx="3651290" cy="916543"/>
          </a:xfrm>
          <a:prstGeom prst="rect">
            <a:avLst/>
          </a:prstGeom>
          <a:noFill/>
          <a:ln/>
        </p:spPr>
        <p:txBody>
          <a:bodyPr wrap="square" lIns="0" tIns="0" rIns="0" bIns="0" rtlCol="0" anchor="t"/>
          <a:lstStyle/>
          <a:p>
            <a:pPr marL="0" indent="0" algn="just">
              <a:lnSpc>
                <a:spcPts val="2400"/>
              </a:lnSpc>
              <a:buNone/>
            </a:pPr>
            <a:r>
              <a:rPr lang="en-US" sz="1600" dirty="0">
                <a:solidFill>
                  <a:srgbClr val="49495A"/>
                </a:solidFill>
                <a:latin typeface="Open Sans" pitchFamily="34" charset="0"/>
                <a:ea typeface="Open Sans" pitchFamily="34" charset="-122"/>
                <a:cs typeface="Open Sans" pitchFamily="34" charset="-120"/>
              </a:rPr>
              <a:t>Stakeholders reached mutual agreement to minimize future conflicts and ensure smooth project development.</a:t>
            </a:r>
            <a:endParaRPr lang="en-US" sz="1600" dirty="0"/>
          </a:p>
        </p:txBody>
      </p:sp>
    </p:spTree>
    <p:extLst>
      <p:ext uri="{BB962C8B-B14F-4D97-AF65-F5344CB8AC3E}">
        <p14:creationId xmlns:p14="http://schemas.microsoft.com/office/powerpoint/2010/main" val="8277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5"/>
          <p:cNvSpPr/>
          <p:nvPr/>
        </p:nvSpPr>
        <p:spPr>
          <a:xfrm>
            <a:off x="1372456" y="2510026"/>
            <a:ext cx="3647599" cy="557785"/>
          </a:xfrm>
          <a:prstGeom prst="rect">
            <a:avLst/>
          </a:prstGeom>
          <a:noFill/>
          <a:ln/>
        </p:spPr>
        <p:txBody>
          <a:bodyPr wrap="none" lIns="0" tIns="0" rIns="0" bIns="0" rtlCol="0" anchor="t"/>
          <a:lstStyle/>
          <a:p>
            <a:pPr marL="0" indent="0" algn="ctr">
              <a:lnSpc>
                <a:spcPts val="2750"/>
              </a:lnSpc>
              <a:buNone/>
            </a:pPr>
            <a:r>
              <a:rPr lang="en-US" sz="5400" dirty="0">
                <a:solidFill>
                  <a:srgbClr val="3257B8"/>
                </a:solidFill>
                <a:latin typeface="Roboto Slab" pitchFamily="34" charset="0"/>
                <a:ea typeface="Roboto Slab" pitchFamily="34" charset="-122"/>
                <a:cs typeface="Roboto Slab" pitchFamily="34" charset="-120"/>
              </a:rPr>
              <a:t>Conclusion</a:t>
            </a:r>
            <a:endParaRPr lang="en-US" sz="2800" dirty="0"/>
          </a:p>
        </p:txBody>
      </p:sp>
      <p:sp>
        <p:nvSpPr>
          <p:cNvPr id="8" name="Text 6"/>
          <p:cNvSpPr/>
          <p:nvPr/>
        </p:nvSpPr>
        <p:spPr>
          <a:xfrm>
            <a:off x="1372456" y="3480697"/>
            <a:ext cx="10889649" cy="1268205"/>
          </a:xfrm>
          <a:prstGeom prst="rect">
            <a:avLst/>
          </a:prstGeom>
          <a:noFill/>
          <a:ln/>
        </p:spPr>
        <p:txBody>
          <a:bodyPr wrap="square" lIns="0" tIns="0" rIns="0" bIns="0" rtlCol="0" anchor="t"/>
          <a:lstStyle/>
          <a:p>
            <a:pPr marL="0" indent="0" algn="just">
              <a:lnSpc>
                <a:spcPts val="2850"/>
              </a:lnSpc>
              <a:buNone/>
            </a:pPr>
            <a:r>
              <a:rPr lang="en-US" sz="2400" dirty="0">
                <a:solidFill>
                  <a:srgbClr val="15213F"/>
                </a:solidFill>
                <a:latin typeface="Roboto" pitchFamily="34" charset="0"/>
                <a:ea typeface="Roboto" pitchFamily="34" charset="-122"/>
                <a:cs typeface="Roboto" pitchFamily="34" charset="-120"/>
              </a:rPr>
              <a:t>Thorough requirement analysis ensures a robust, secure, and user-friendly attendance system. Addressing gaps and ambiguities early supports successful implementation and stakeholder satisfaction.</a:t>
            </a:r>
            <a:endParaRPr lang="en-US" sz="2400" dirty="0"/>
          </a:p>
        </p:txBody>
      </p:sp>
    </p:spTree>
    <p:extLst>
      <p:ext uri="{BB962C8B-B14F-4D97-AF65-F5344CB8AC3E}">
        <p14:creationId xmlns:p14="http://schemas.microsoft.com/office/powerpoint/2010/main" val="182885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77AF7-49A7-30DA-1DA4-F2CF07F83D77}"/>
              </a:ext>
            </a:extLst>
          </p:cNvPr>
          <p:cNvSpPr txBox="1"/>
          <p:nvPr/>
        </p:nvSpPr>
        <p:spPr>
          <a:xfrm>
            <a:off x="3310128" y="3303975"/>
            <a:ext cx="6876288" cy="611065"/>
          </a:xfrm>
          <a:prstGeom prst="rect">
            <a:avLst/>
          </a:prstGeom>
          <a:noFill/>
        </p:spPr>
        <p:txBody>
          <a:bodyPr wrap="square">
            <a:spAutoFit/>
          </a:bodyPr>
          <a:lstStyle/>
          <a:p>
            <a:pPr marL="0" indent="0" algn="ctr">
              <a:lnSpc>
                <a:spcPts val="2750"/>
              </a:lnSpc>
              <a:buNone/>
            </a:pPr>
            <a:r>
              <a:rPr lang="en-US" sz="8000" dirty="0">
                <a:solidFill>
                  <a:srgbClr val="3257B8"/>
                </a:solidFill>
                <a:latin typeface="Roboto Slab" pitchFamily="34" charset="0"/>
                <a:ea typeface="Roboto Slab" pitchFamily="34" charset="-122"/>
                <a:cs typeface="Roboto Slab" pitchFamily="34" charset="-120"/>
              </a:rPr>
              <a:t>THANK  YOU</a:t>
            </a:r>
            <a:endParaRPr lang="en-US" sz="8000" dirty="0"/>
          </a:p>
        </p:txBody>
      </p:sp>
    </p:spTree>
    <p:extLst>
      <p:ext uri="{BB962C8B-B14F-4D97-AF65-F5344CB8AC3E}">
        <p14:creationId xmlns:p14="http://schemas.microsoft.com/office/powerpoint/2010/main" val="222623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1" y="1797248"/>
            <a:ext cx="12007810" cy="708779"/>
          </a:xfrm>
          <a:prstGeom prst="rect">
            <a:avLst/>
          </a:prstGeom>
          <a:noFill/>
          <a:ln/>
        </p:spPr>
        <p:txBody>
          <a:bodyPr wrap="none" lIns="0" tIns="0" rIns="0" bIns="0" rtlCol="0" anchor="t"/>
          <a:lstStyle/>
          <a:p>
            <a:pPr>
              <a:lnSpc>
                <a:spcPts val="5550"/>
              </a:lnSpc>
            </a:pPr>
            <a:r>
              <a:rPr lang="en-GB" sz="4800" b="1" dirty="0"/>
              <a:t>Requirement Analysis Objectives</a:t>
            </a:r>
            <a:endParaRPr lang="en-GB" sz="4800" dirty="0"/>
          </a:p>
          <a:p>
            <a:pPr marL="0" indent="0" algn="l">
              <a:lnSpc>
                <a:spcPts val="5550"/>
              </a:lnSpc>
              <a:buNone/>
            </a:pPr>
            <a:endParaRPr lang="en-US" sz="4450" dirty="0"/>
          </a:p>
        </p:txBody>
      </p:sp>
      <p:sp>
        <p:nvSpPr>
          <p:cNvPr id="3" name="Text 1"/>
          <p:cNvSpPr/>
          <p:nvPr/>
        </p:nvSpPr>
        <p:spPr>
          <a:xfrm>
            <a:off x="793790" y="3073003"/>
            <a:ext cx="5262765" cy="581144"/>
          </a:xfrm>
          <a:prstGeom prst="rect">
            <a:avLst/>
          </a:prstGeom>
          <a:noFill/>
          <a:ln/>
        </p:spPr>
        <p:txBody>
          <a:bodyPr wrap="none" lIns="0" tIns="0" rIns="0" bIns="0" rtlCol="0" anchor="t"/>
          <a:lstStyle/>
          <a:p>
            <a:r>
              <a:rPr lang="en-GB" sz="2400" dirty="0"/>
              <a:t>Evaluate gathered requirements for:</a:t>
            </a:r>
          </a:p>
        </p:txBody>
      </p:sp>
      <p:sp>
        <p:nvSpPr>
          <p:cNvPr id="4" name="Text 2"/>
          <p:cNvSpPr/>
          <p:nvPr/>
        </p:nvSpPr>
        <p:spPr>
          <a:xfrm>
            <a:off x="793790" y="3654147"/>
            <a:ext cx="6244709"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5" name="Text 3"/>
          <p:cNvSpPr/>
          <p:nvPr/>
        </p:nvSpPr>
        <p:spPr>
          <a:xfrm>
            <a:off x="7599521" y="3073003"/>
            <a:ext cx="3128010"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Completeness Findings</a:t>
            </a:r>
            <a:endParaRPr lang="en-US" sz="2200" dirty="0"/>
          </a:p>
        </p:txBody>
      </p:sp>
      <p:sp>
        <p:nvSpPr>
          <p:cNvPr id="6" name="Text 4"/>
          <p:cNvSpPr/>
          <p:nvPr/>
        </p:nvSpPr>
        <p:spPr>
          <a:xfrm>
            <a:off x="1021979" y="3682967"/>
            <a:ext cx="4658060" cy="2670089"/>
          </a:xfrm>
          <a:prstGeom prst="rect">
            <a:avLst/>
          </a:prstGeom>
          <a:noFill/>
          <a:ln/>
        </p:spPr>
        <p:txBody>
          <a:bodyPr wrap="square" lIns="0" tIns="0" rIns="0" bIns="0" rtlCol="0" anchor="t"/>
          <a:lstStyle/>
          <a:p>
            <a:pPr>
              <a:lnSpc>
                <a:spcPct val="300000"/>
              </a:lnSpc>
              <a:buFont typeface="Arial" panose="020B0604020202020204" pitchFamily="34" charset="0"/>
              <a:buChar char="•"/>
            </a:pPr>
            <a:r>
              <a:rPr lang="en-GB" sz="1600" dirty="0"/>
              <a:t>Completeness</a:t>
            </a:r>
          </a:p>
          <a:p>
            <a:pPr>
              <a:lnSpc>
                <a:spcPct val="300000"/>
              </a:lnSpc>
              <a:buFont typeface="Arial" panose="020B0604020202020204" pitchFamily="34" charset="0"/>
              <a:buChar char="•"/>
            </a:pPr>
            <a:r>
              <a:rPr lang="en-GB" sz="1600" dirty="0"/>
              <a:t>Clarity</a:t>
            </a:r>
          </a:p>
          <a:p>
            <a:pPr>
              <a:lnSpc>
                <a:spcPct val="300000"/>
              </a:lnSpc>
              <a:buFont typeface="Arial" panose="020B0604020202020204" pitchFamily="34" charset="0"/>
              <a:buChar char="•"/>
            </a:pPr>
            <a:r>
              <a:rPr lang="en-GB" sz="1600" dirty="0"/>
              <a:t>Technical Feasibility</a:t>
            </a:r>
          </a:p>
          <a:p>
            <a:pPr>
              <a:lnSpc>
                <a:spcPct val="300000"/>
              </a:lnSpc>
              <a:buFont typeface="Arial" panose="020B0604020202020204" pitchFamily="34" charset="0"/>
              <a:buChar char="•"/>
            </a:pPr>
            <a:r>
              <a:rPr lang="en-GB" sz="1600" dirty="0"/>
              <a:t>Dependencies</a:t>
            </a:r>
          </a:p>
        </p:txBody>
      </p:sp>
      <p:sp>
        <p:nvSpPr>
          <p:cNvPr id="7" name="Text 5"/>
          <p:cNvSpPr/>
          <p:nvPr/>
        </p:nvSpPr>
        <p:spPr>
          <a:xfrm>
            <a:off x="7599521" y="4459248"/>
            <a:ext cx="6244709" cy="1088708"/>
          </a:xfrm>
          <a:prstGeom prst="rect">
            <a:avLst/>
          </a:prstGeom>
          <a:noFill/>
          <a:ln/>
        </p:spPr>
        <p:txBody>
          <a:bodyPr wrap="square" lIns="0" tIns="0" rIns="0" bIns="0" rtlCol="0" anchor="t"/>
          <a:lstStyle/>
          <a:p>
            <a:pPr marL="342900" indent="-342900" algn="l">
              <a:lnSpc>
                <a:spcPts val="2850"/>
              </a:lnSpc>
              <a:buSzPct val="100000"/>
              <a:buChar char="•"/>
            </a:pPr>
            <a:endParaRPr lang="en-US" sz="1750" dirty="0"/>
          </a:p>
        </p:txBody>
      </p:sp>
      <p:sp>
        <p:nvSpPr>
          <p:cNvPr id="8" name="Text 6"/>
          <p:cNvSpPr/>
          <p:nvPr/>
        </p:nvSpPr>
        <p:spPr>
          <a:xfrm>
            <a:off x="7599521" y="5627251"/>
            <a:ext cx="6244709" cy="725805"/>
          </a:xfrm>
          <a:prstGeom prst="rect">
            <a:avLst/>
          </a:prstGeom>
          <a:noFill/>
          <a:ln/>
        </p:spPr>
        <p:txBody>
          <a:bodyPr wrap="square" lIns="0" tIns="0" rIns="0" bIns="0" rtlCol="0" anchor="t"/>
          <a:lstStyle/>
          <a:p>
            <a:pPr marL="342900" indent="-342900" algn="l">
              <a:lnSpc>
                <a:spcPts val="2850"/>
              </a:lnSpc>
              <a:buSzPct val="100000"/>
              <a:buChar char="•"/>
            </a:pPr>
            <a:endParaRPr lang="en-US" sz="1750" dirty="0"/>
          </a:p>
        </p:txBody>
      </p:sp>
      <p:sp>
        <p:nvSpPr>
          <p:cNvPr id="9" name="Text 3">
            <a:extLst>
              <a:ext uri="{FF2B5EF4-FFF2-40B4-BE49-F238E27FC236}">
                <a16:creationId xmlns:a16="http://schemas.microsoft.com/office/drawing/2014/main" id="{C7935623-482A-4D16-BE2B-1EF365808107}"/>
              </a:ext>
            </a:extLst>
          </p:cNvPr>
          <p:cNvSpPr/>
          <p:nvPr/>
        </p:nvSpPr>
        <p:spPr>
          <a:xfrm>
            <a:off x="7591903" y="3654147"/>
            <a:ext cx="4172634" cy="4107101"/>
          </a:xfrm>
          <a:prstGeom prst="rect">
            <a:avLst/>
          </a:prstGeom>
          <a:noFill/>
          <a:ln/>
        </p:spPr>
        <p:txBody>
          <a:bodyPr wrap="none" lIns="0" tIns="0" rIns="0" bIns="0" rtlCol="0" anchor="t"/>
          <a:lstStyle/>
          <a:p>
            <a:pPr>
              <a:lnSpc>
                <a:spcPct val="150000"/>
              </a:lnSpc>
              <a:buFont typeface="Arial" panose="020B0604020202020204" pitchFamily="34" charset="0"/>
              <a:buChar char="•"/>
            </a:pPr>
            <a:r>
              <a:rPr lang="en-GB" b="1" dirty="0"/>
              <a:t>Present</a:t>
            </a:r>
            <a:r>
              <a:rPr lang="en-GB" dirty="0"/>
              <a:t>:</a:t>
            </a:r>
          </a:p>
          <a:p>
            <a:pPr marL="742950" lvl="1" indent="-285750">
              <a:lnSpc>
                <a:spcPct val="150000"/>
              </a:lnSpc>
              <a:buFont typeface="Arial" panose="020B0604020202020204" pitchFamily="34" charset="0"/>
              <a:buChar char="•"/>
            </a:pPr>
            <a:r>
              <a:rPr lang="en-GB" dirty="0"/>
              <a:t>Check-in via Face &amp; GPS</a:t>
            </a:r>
          </a:p>
          <a:p>
            <a:pPr marL="742950" lvl="1" indent="-285750">
              <a:lnSpc>
                <a:spcPct val="150000"/>
              </a:lnSpc>
              <a:buFont typeface="Arial" panose="020B0604020202020204" pitchFamily="34" charset="0"/>
              <a:buChar char="•"/>
            </a:pPr>
            <a:r>
              <a:rPr lang="en-GB" dirty="0"/>
              <a:t>Instructor Dashboard</a:t>
            </a:r>
          </a:p>
          <a:p>
            <a:pPr marL="742950" lvl="1" indent="-285750">
              <a:lnSpc>
                <a:spcPct val="150000"/>
              </a:lnSpc>
              <a:buFont typeface="Arial" panose="020B0604020202020204" pitchFamily="34" charset="0"/>
              <a:buChar char="•"/>
            </a:pPr>
            <a:r>
              <a:rPr lang="en-GB" dirty="0"/>
              <a:t>Filtering, History View</a:t>
            </a:r>
          </a:p>
          <a:p>
            <a:pPr>
              <a:lnSpc>
                <a:spcPct val="150000"/>
              </a:lnSpc>
              <a:buFont typeface="Arial" panose="020B0604020202020204" pitchFamily="34" charset="0"/>
              <a:buChar char="•"/>
            </a:pPr>
            <a:r>
              <a:rPr lang="en-GB" b="1" dirty="0"/>
              <a:t>Missing</a:t>
            </a:r>
            <a:r>
              <a:rPr lang="en-GB" dirty="0"/>
              <a:t>:</a:t>
            </a:r>
          </a:p>
          <a:p>
            <a:pPr marL="742950" lvl="1" indent="-285750">
              <a:lnSpc>
                <a:spcPct val="150000"/>
              </a:lnSpc>
              <a:buFont typeface="Arial" panose="020B0604020202020204" pitchFamily="34" charset="0"/>
              <a:buChar char="•"/>
            </a:pPr>
            <a:r>
              <a:rPr lang="en-GB" dirty="0"/>
              <a:t>Auth, Role </a:t>
            </a:r>
            <a:r>
              <a:rPr lang="en-GB" dirty="0" err="1"/>
              <a:t>Mgmt</a:t>
            </a:r>
            <a:endParaRPr lang="en-GB" dirty="0"/>
          </a:p>
          <a:p>
            <a:pPr marL="742950" lvl="1" indent="-285750">
              <a:lnSpc>
                <a:spcPct val="150000"/>
              </a:lnSpc>
              <a:buFont typeface="Arial" panose="020B0604020202020204" pitchFamily="34" charset="0"/>
              <a:buChar char="•"/>
            </a:pPr>
            <a:r>
              <a:rPr lang="en-GB" dirty="0"/>
              <a:t>Course Scheduling</a:t>
            </a:r>
          </a:p>
          <a:p>
            <a:pPr marL="742950" lvl="1" indent="-285750">
              <a:lnSpc>
                <a:spcPct val="150000"/>
              </a:lnSpc>
              <a:buFont typeface="Arial" panose="020B0604020202020204" pitchFamily="34" charset="0"/>
              <a:buChar char="•"/>
            </a:pPr>
            <a:r>
              <a:rPr lang="en-GB" dirty="0"/>
              <a:t>Session Logic, Errors</a:t>
            </a:r>
          </a:p>
          <a:p>
            <a:pPr marL="742950" lvl="1" indent="-285750">
              <a:lnSpc>
                <a:spcPct val="150000"/>
              </a:lnSpc>
              <a:buFont typeface="Arial" panose="020B0604020202020204" pitchFamily="34" charset="0"/>
              <a:buChar char="•"/>
            </a:pPr>
            <a:r>
              <a:rPr lang="en-GB" dirty="0"/>
              <a:t>Notifications, Reporting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4466" y="1536859"/>
            <a:ext cx="7650480" cy="641152"/>
          </a:xfrm>
          <a:prstGeom prst="rect">
            <a:avLst/>
          </a:prstGeom>
          <a:noFill/>
          <a:ln/>
        </p:spPr>
        <p:txBody>
          <a:bodyPr wrap="none" lIns="0" tIns="0" rIns="0" bIns="0" rtlCol="0" anchor="t"/>
          <a:lstStyle/>
          <a:p>
            <a:pPr marL="0" indent="0" algn="l">
              <a:lnSpc>
                <a:spcPts val="5000"/>
              </a:lnSpc>
              <a:buNone/>
            </a:pPr>
            <a:r>
              <a:rPr lang="en-US" sz="4000" dirty="0">
                <a:solidFill>
                  <a:srgbClr val="3257B8"/>
                </a:solidFill>
                <a:latin typeface="Roboto Slab" pitchFamily="34" charset="0"/>
                <a:ea typeface="Roboto Slab" pitchFamily="34" charset="-122"/>
                <a:cs typeface="Roboto Slab" pitchFamily="34" charset="-120"/>
              </a:rPr>
              <a:t>Clarity Analysis and Resolution</a:t>
            </a:r>
            <a:endParaRPr lang="en-US" sz="4000" dirty="0"/>
          </a:p>
        </p:txBody>
      </p:sp>
      <p:sp>
        <p:nvSpPr>
          <p:cNvPr id="4" name="Shape 1"/>
          <p:cNvSpPr/>
          <p:nvPr/>
        </p:nvSpPr>
        <p:spPr>
          <a:xfrm>
            <a:off x="6204466" y="2485668"/>
            <a:ext cx="461605" cy="461605"/>
          </a:xfrm>
          <a:prstGeom prst="roundRect">
            <a:avLst>
              <a:gd name="adj" fmla="val 6667"/>
            </a:avLst>
          </a:prstGeom>
          <a:solidFill>
            <a:srgbClr val="E9ECF2"/>
          </a:solidFill>
          <a:ln/>
        </p:spPr>
      </p:sp>
      <p:sp>
        <p:nvSpPr>
          <p:cNvPr id="5" name="Text 2"/>
          <p:cNvSpPr/>
          <p:nvPr/>
        </p:nvSpPr>
        <p:spPr>
          <a:xfrm>
            <a:off x="6871216" y="2556153"/>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15213F"/>
                </a:solidFill>
                <a:latin typeface="Roboto Slab" pitchFamily="34" charset="0"/>
                <a:ea typeface="Roboto Slab" pitchFamily="34" charset="-122"/>
                <a:cs typeface="Roboto Slab" pitchFamily="34" charset="-120"/>
              </a:rPr>
              <a:t>Clear Requirements</a:t>
            </a:r>
            <a:endParaRPr lang="en-US" sz="2000" dirty="0"/>
          </a:p>
        </p:txBody>
      </p:sp>
      <p:sp>
        <p:nvSpPr>
          <p:cNvPr id="6" name="Text 3"/>
          <p:cNvSpPr/>
          <p:nvPr/>
        </p:nvSpPr>
        <p:spPr>
          <a:xfrm>
            <a:off x="6871216" y="2999661"/>
            <a:ext cx="3058954" cy="1312545"/>
          </a:xfrm>
          <a:prstGeom prst="rect">
            <a:avLst/>
          </a:prstGeom>
          <a:noFill/>
          <a:ln/>
        </p:spPr>
        <p:txBody>
          <a:bodyPr wrap="square" lIns="0" tIns="0" rIns="0" bIns="0" rtlCol="0" anchor="t"/>
          <a:lstStyle/>
          <a:p>
            <a:pPr marL="0" indent="0" algn="l">
              <a:lnSpc>
                <a:spcPts val="2550"/>
              </a:lnSpc>
              <a:buNone/>
            </a:pPr>
            <a:r>
              <a:rPr lang="en-US" sz="1600" dirty="0">
                <a:solidFill>
                  <a:srgbClr val="15213F"/>
                </a:solidFill>
                <a:latin typeface="Roboto" pitchFamily="34" charset="0"/>
                <a:ea typeface="Roboto" pitchFamily="34" charset="-122"/>
                <a:cs typeface="Roboto" pitchFamily="34" charset="-120"/>
              </a:rPr>
              <a:t>Check-in time under 5 seconds and geofence boundary enforcement are well-defined and measurable.</a:t>
            </a:r>
            <a:endParaRPr lang="en-US" sz="1600" dirty="0"/>
          </a:p>
        </p:txBody>
      </p:sp>
      <p:sp>
        <p:nvSpPr>
          <p:cNvPr id="7" name="Shape 4"/>
          <p:cNvSpPr/>
          <p:nvPr/>
        </p:nvSpPr>
        <p:spPr>
          <a:xfrm>
            <a:off x="10186630" y="2485668"/>
            <a:ext cx="461605" cy="461605"/>
          </a:xfrm>
          <a:prstGeom prst="roundRect">
            <a:avLst>
              <a:gd name="adj" fmla="val 6667"/>
            </a:avLst>
          </a:prstGeom>
          <a:solidFill>
            <a:srgbClr val="E9ECF2"/>
          </a:solidFill>
          <a:ln/>
        </p:spPr>
      </p:sp>
      <p:sp>
        <p:nvSpPr>
          <p:cNvPr id="8" name="Text 5"/>
          <p:cNvSpPr/>
          <p:nvPr/>
        </p:nvSpPr>
        <p:spPr>
          <a:xfrm>
            <a:off x="10853380" y="2556153"/>
            <a:ext cx="2712958" cy="320516"/>
          </a:xfrm>
          <a:prstGeom prst="rect">
            <a:avLst/>
          </a:prstGeom>
          <a:noFill/>
          <a:ln/>
        </p:spPr>
        <p:txBody>
          <a:bodyPr wrap="none" lIns="0" tIns="0" rIns="0" bIns="0" rtlCol="0" anchor="t"/>
          <a:lstStyle/>
          <a:p>
            <a:pPr marL="0" indent="0" algn="l">
              <a:lnSpc>
                <a:spcPts val="2500"/>
              </a:lnSpc>
              <a:buNone/>
            </a:pPr>
            <a:r>
              <a:rPr lang="en-US" sz="2000" dirty="0">
                <a:solidFill>
                  <a:srgbClr val="15213F"/>
                </a:solidFill>
                <a:latin typeface="Roboto Slab" pitchFamily="34" charset="0"/>
                <a:ea typeface="Roboto Slab" pitchFamily="34" charset="-122"/>
                <a:cs typeface="Roboto Slab" pitchFamily="34" charset="-120"/>
              </a:rPr>
              <a:t>Ambiguities Identified</a:t>
            </a:r>
            <a:endParaRPr lang="en-US" sz="2000" dirty="0"/>
          </a:p>
        </p:txBody>
      </p:sp>
      <p:sp>
        <p:nvSpPr>
          <p:cNvPr id="9" name="Text 6"/>
          <p:cNvSpPr/>
          <p:nvPr/>
        </p:nvSpPr>
        <p:spPr>
          <a:xfrm>
            <a:off x="10853380" y="2999661"/>
            <a:ext cx="3058954" cy="656273"/>
          </a:xfrm>
          <a:prstGeom prst="rect">
            <a:avLst/>
          </a:prstGeom>
          <a:noFill/>
          <a:ln/>
        </p:spPr>
        <p:txBody>
          <a:bodyPr wrap="square" lIns="0" tIns="0" rIns="0" bIns="0" rtlCol="0" anchor="t"/>
          <a:lstStyle/>
          <a:p>
            <a:pPr marL="342900" indent="-342900" algn="l">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Geofence radius and GPS drift tolerance unspecified.</a:t>
            </a:r>
            <a:endParaRPr lang="en-US" sz="1600" dirty="0"/>
          </a:p>
        </p:txBody>
      </p:sp>
      <p:sp>
        <p:nvSpPr>
          <p:cNvPr id="10" name="Text 7"/>
          <p:cNvSpPr/>
          <p:nvPr/>
        </p:nvSpPr>
        <p:spPr>
          <a:xfrm>
            <a:off x="10853380" y="3727728"/>
            <a:ext cx="3058954" cy="656273"/>
          </a:xfrm>
          <a:prstGeom prst="rect">
            <a:avLst/>
          </a:prstGeom>
          <a:noFill/>
          <a:ln/>
        </p:spPr>
        <p:txBody>
          <a:bodyPr wrap="square" lIns="0" tIns="0" rIns="0" bIns="0" rtlCol="0" anchor="t"/>
          <a:lstStyle/>
          <a:p>
            <a:pPr marL="342900" indent="-342900" algn="l">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Facial recognition algorithm and device support unclear.</a:t>
            </a:r>
            <a:endParaRPr lang="en-US" sz="1600" dirty="0"/>
          </a:p>
        </p:txBody>
      </p:sp>
      <p:sp>
        <p:nvSpPr>
          <p:cNvPr id="11" name="Text 8"/>
          <p:cNvSpPr/>
          <p:nvPr/>
        </p:nvSpPr>
        <p:spPr>
          <a:xfrm>
            <a:off x="10853380" y="4455795"/>
            <a:ext cx="3058954" cy="656273"/>
          </a:xfrm>
          <a:prstGeom prst="rect">
            <a:avLst/>
          </a:prstGeom>
          <a:noFill/>
          <a:ln/>
        </p:spPr>
        <p:txBody>
          <a:bodyPr wrap="square" lIns="0" tIns="0" rIns="0" bIns="0" rtlCol="0" anchor="t"/>
          <a:lstStyle/>
          <a:p>
            <a:pPr marL="342900" indent="-342900" algn="l">
              <a:lnSpc>
                <a:spcPts val="2550"/>
              </a:lnSpc>
              <a:buSzPct val="100000"/>
              <a:buChar char="•"/>
            </a:pPr>
            <a:r>
              <a:rPr lang="en-US" sz="1600" dirty="0">
                <a:solidFill>
                  <a:srgbClr val="15213F"/>
                </a:solidFill>
                <a:latin typeface="Roboto" pitchFamily="34" charset="0"/>
                <a:ea typeface="Roboto" pitchFamily="34" charset="-122"/>
                <a:cs typeface="Roboto" pitchFamily="34" charset="-120"/>
              </a:rPr>
              <a:t>Data security standards and real-time definitions vague.</a:t>
            </a:r>
            <a:endParaRPr lang="en-US" sz="1600" dirty="0"/>
          </a:p>
        </p:txBody>
      </p:sp>
      <p:sp>
        <p:nvSpPr>
          <p:cNvPr id="12" name="Shape 9"/>
          <p:cNvSpPr/>
          <p:nvPr/>
        </p:nvSpPr>
        <p:spPr>
          <a:xfrm>
            <a:off x="6204466" y="5522357"/>
            <a:ext cx="461605" cy="461605"/>
          </a:xfrm>
          <a:prstGeom prst="roundRect">
            <a:avLst>
              <a:gd name="adj" fmla="val 6667"/>
            </a:avLst>
          </a:prstGeom>
          <a:solidFill>
            <a:srgbClr val="E9ECF2"/>
          </a:solidFill>
          <a:ln/>
        </p:spPr>
      </p:sp>
      <p:sp>
        <p:nvSpPr>
          <p:cNvPr id="13" name="Text 10"/>
          <p:cNvSpPr/>
          <p:nvPr/>
        </p:nvSpPr>
        <p:spPr>
          <a:xfrm>
            <a:off x="6871216" y="5592842"/>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15213F"/>
                </a:solidFill>
                <a:latin typeface="Roboto Slab" pitchFamily="34" charset="0"/>
                <a:ea typeface="Roboto Slab" pitchFamily="34" charset="-122"/>
                <a:cs typeface="Roboto Slab" pitchFamily="34" charset="-120"/>
              </a:rPr>
              <a:t>Resolutions</a:t>
            </a:r>
            <a:endParaRPr lang="en-US" sz="2000" dirty="0"/>
          </a:p>
        </p:txBody>
      </p:sp>
      <p:sp>
        <p:nvSpPr>
          <p:cNvPr id="14" name="Text 11"/>
          <p:cNvSpPr/>
          <p:nvPr/>
        </p:nvSpPr>
        <p:spPr>
          <a:xfrm>
            <a:off x="6871216" y="6036350"/>
            <a:ext cx="7041118" cy="656273"/>
          </a:xfrm>
          <a:prstGeom prst="rect">
            <a:avLst/>
          </a:prstGeom>
          <a:noFill/>
          <a:ln/>
        </p:spPr>
        <p:txBody>
          <a:bodyPr wrap="square" lIns="0" tIns="0" rIns="0" bIns="0" rtlCol="0" anchor="t"/>
          <a:lstStyle/>
          <a:p>
            <a:pPr marL="0" indent="0" algn="l">
              <a:lnSpc>
                <a:spcPts val="2550"/>
              </a:lnSpc>
              <a:buNone/>
            </a:pPr>
            <a:r>
              <a:rPr lang="en-US" sz="1600" dirty="0">
                <a:solidFill>
                  <a:srgbClr val="15213F"/>
                </a:solidFill>
                <a:latin typeface="Roboto" pitchFamily="34" charset="0"/>
                <a:ea typeface="Roboto" pitchFamily="34" charset="-122"/>
                <a:cs typeface="Roboto" pitchFamily="34" charset="-120"/>
              </a:rPr>
              <a:t>Set geofence radius to 30m ±5m, recognition threshold at 85%, Android 9+ support, and AES encryption standards.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2687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Technical Feasibility Analysis</a:t>
            </a:r>
            <a:endParaRPr lang="en-US" sz="4450" dirty="0"/>
          </a:p>
        </p:txBody>
      </p:sp>
      <p:sp>
        <p:nvSpPr>
          <p:cNvPr id="4" name="Shape 1"/>
          <p:cNvSpPr/>
          <p:nvPr/>
        </p:nvSpPr>
        <p:spPr>
          <a:xfrm>
            <a:off x="793790" y="2484596"/>
            <a:ext cx="3664863" cy="2758559"/>
          </a:xfrm>
          <a:prstGeom prst="roundRect">
            <a:avLst>
              <a:gd name="adj" fmla="val 1233"/>
            </a:avLst>
          </a:prstGeom>
          <a:solidFill>
            <a:srgbClr val="E9ECF2"/>
          </a:solidFill>
          <a:ln/>
        </p:spPr>
      </p:sp>
      <p:sp>
        <p:nvSpPr>
          <p:cNvPr id="5" name="Text 2"/>
          <p:cNvSpPr/>
          <p:nvPr/>
        </p:nvSpPr>
        <p:spPr>
          <a:xfrm>
            <a:off x="1020604" y="27114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Facial Recognition</a:t>
            </a:r>
            <a:endParaRPr lang="en-US" sz="2200" dirty="0"/>
          </a:p>
        </p:txBody>
      </p:sp>
      <p:sp>
        <p:nvSpPr>
          <p:cNvPr id="6" name="Text 3"/>
          <p:cNvSpPr/>
          <p:nvPr/>
        </p:nvSpPr>
        <p:spPr>
          <a:xfrm>
            <a:off x="1020604" y="3201829"/>
            <a:ext cx="3211235" cy="1814513"/>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Supported by modern smartphones and frameworks like OpenCV and TensorFlow Lite; challenges include lighting and occlusions.</a:t>
            </a:r>
            <a:endParaRPr lang="en-US" sz="1750" dirty="0"/>
          </a:p>
        </p:txBody>
      </p:sp>
      <p:sp>
        <p:nvSpPr>
          <p:cNvPr id="7" name="Shape 4"/>
          <p:cNvSpPr/>
          <p:nvPr/>
        </p:nvSpPr>
        <p:spPr>
          <a:xfrm>
            <a:off x="4685467" y="2484596"/>
            <a:ext cx="3664863" cy="2758559"/>
          </a:xfrm>
          <a:prstGeom prst="roundRect">
            <a:avLst>
              <a:gd name="adj" fmla="val 1233"/>
            </a:avLst>
          </a:prstGeom>
          <a:solidFill>
            <a:srgbClr val="E9ECF2"/>
          </a:solidFill>
          <a:ln/>
        </p:spPr>
      </p:sp>
      <p:sp>
        <p:nvSpPr>
          <p:cNvPr id="8" name="Text 5"/>
          <p:cNvSpPr/>
          <p:nvPr/>
        </p:nvSpPr>
        <p:spPr>
          <a:xfrm>
            <a:off x="4912281" y="27114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Geofencing</a:t>
            </a:r>
            <a:endParaRPr lang="en-US" sz="2200" dirty="0"/>
          </a:p>
        </p:txBody>
      </p:sp>
      <p:sp>
        <p:nvSpPr>
          <p:cNvPr id="9" name="Text 6"/>
          <p:cNvSpPr/>
          <p:nvPr/>
        </p:nvSpPr>
        <p:spPr>
          <a:xfrm>
            <a:off x="4912281" y="3201829"/>
            <a:ext cx="3211235" cy="1451610"/>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Native APIs available on Android and iOS; GPS accuracy varies indoors; background permissions affect reliability.</a:t>
            </a:r>
            <a:endParaRPr lang="en-US" sz="1750" dirty="0"/>
          </a:p>
        </p:txBody>
      </p:sp>
      <p:sp>
        <p:nvSpPr>
          <p:cNvPr id="10" name="Shape 7"/>
          <p:cNvSpPr/>
          <p:nvPr/>
        </p:nvSpPr>
        <p:spPr>
          <a:xfrm>
            <a:off x="793790" y="5469969"/>
            <a:ext cx="7556421" cy="2032754"/>
          </a:xfrm>
          <a:prstGeom prst="roundRect">
            <a:avLst>
              <a:gd name="adj" fmla="val 1674"/>
            </a:avLst>
          </a:prstGeom>
          <a:solidFill>
            <a:srgbClr val="E9ECF2"/>
          </a:solidFill>
          <a:ln/>
        </p:spPr>
      </p:sp>
      <p:sp>
        <p:nvSpPr>
          <p:cNvPr id="11" name="Text 8"/>
          <p:cNvSpPr/>
          <p:nvPr/>
        </p:nvSpPr>
        <p:spPr>
          <a:xfrm>
            <a:off x="1020604" y="5696783"/>
            <a:ext cx="4363164"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Real-Time Processing &amp; Security</a:t>
            </a:r>
            <a:endParaRPr lang="en-US" sz="2200" dirty="0"/>
          </a:p>
        </p:txBody>
      </p:sp>
      <p:sp>
        <p:nvSpPr>
          <p:cNvPr id="12" name="Text 9"/>
          <p:cNvSpPr/>
          <p:nvPr/>
        </p:nvSpPr>
        <p:spPr>
          <a:xfrm>
            <a:off x="1020604" y="6187202"/>
            <a:ext cx="7102793"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Check-in under 5 seconds feasible with on-device processing.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41602"/>
            <a:ext cx="9903262"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Dependency Relationships and Risks</a:t>
            </a:r>
            <a:endParaRPr lang="en-US" sz="4450" dirty="0"/>
          </a:p>
        </p:txBody>
      </p:sp>
      <p:sp>
        <p:nvSpPr>
          <p:cNvPr id="3" name="Text 1"/>
          <p:cNvSpPr/>
          <p:nvPr/>
        </p:nvSpPr>
        <p:spPr>
          <a:xfrm>
            <a:off x="793790" y="361735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Key Dependencies</a:t>
            </a:r>
            <a:endParaRPr lang="en-US" sz="2200" dirty="0"/>
          </a:p>
        </p:txBody>
      </p:sp>
      <p:sp>
        <p:nvSpPr>
          <p:cNvPr id="4" name="Text 2"/>
          <p:cNvSpPr/>
          <p:nvPr/>
        </p:nvSpPr>
        <p:spPr>
          <a:xfrm>
            <a:off x="793790" y="41985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Face recognition depends on camera and ML inference.</a:t>
            </a:r>
            <a:endParaRPr lang="en-US" sz="1750" dirty="0"/>
          </a:p>
        </p:txBody>
      </p:sp>
      <p:sp>
        <p:nvSpPr>
          <p:cNvPr id="5" name="Text 3"/>
          <p:cNvSpPr/>
          <p:nvPr/>
        </p:nvSpPr>
        <p:spPr>
          <a:xfrm>
            <a:off x="793790" y="46406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Geofencing relies on GPS, permissions, and OS settings.</a:t>
            </a:r>
            <a:endParaRPr lang="en-US" sz="1750" dirty="0"/>
          </a:p>
        </p:txBody>
      </p:sp>
      <p:sp>
        <p:nvSpPr>
          <p:cNvPr id="6" name="Text 4"/>
          <p:cNvSpPr/>
          <p:nvPr/>
        </p:nvSpPr>
        <p:spPr>
          <a:xfrm>
            <a:off x="793790" y="508289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Check-in requires successful face and geofence validation within time limits.</a:t>
            </a:r>
            <a:endParaRPr lang="en-US" sz="1750" dirty="0"/>
          </a:p>
        </p:txBody>
      </p:sp>
      <p:sp>
        <p:nvSpPr>
          <p:cNvPr id="7" name="Text 5"/>
          <p:cNvSpPr/>
          <p:nvPr/>
        </p:nvSpPr>
        <p:spPr>
          <a:xfrm>
            <a:off x="7599521" y="3617357"/>
            <a:ext cx="2939653"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Risks and Mitigations</a:t>
            </a:r>
            <a:endParaRPr lang="en-US" sz="2200" dirty="0"/>
          </a:p>
        </p:txBody>
      </p:sp>
      <p:sp>
        <p:nvSpPr>
          <p:cNvPr id="8" name="Text 6"/>
          <p:cNvSpPr/>
          <p:nvPr/>
        </p:nvSpPr>
        <p:spPr>
          <a:xfrm>
            <a:off x="7599521" y="419850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Permission denial disables features; clear prompts needed.</a:t>
            </a:r>
            <a:endParaRPr lang="en-US" sz="1750" dirty="0"/>
          </a:p>
        </p:txBody>
      </p:sp>
      <p:sp>
        <p:nvSpPr>
          <p:cNvPr id="9" name="Text 7"/>
          <p:cNvSpPr/>
          <p:nvPr/>
        </p:nvSpPr>
        <p:spPr>
          <a:xfrm>
            <a:off x="7599521" y="50036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Battery optimizations may block background tasks.</a:t>
            </a:r>
            <a:endParaRPr lang="en-US" sz="1750" dirty="0"/>
          </a:p>
        </p:txBody>
      </p:sp>
      <p:sp>
        <p:nvSpPr>
          <p:cNvPr id="10" name="Text 8"/>
          <p:cNvSpPr/>
          <p:nvPr/>
        </p:nvSpPr>
        <p:spPr>
          <a:xfrm>
            <a:off x="7599521" y="544580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Model drift requires periodic retraining.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38833"/>
            <a:ext cx="10937319"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Potential Risks and Mitigation Strategies</a:t>
            </a:r>
            <a:endParaRPr lang="en-US" sz="4450" dirty="0"/>
          </a:p>
        </p:txBody>
      </p:sp>
      <p:sp>
        <p:nvSpPr>
          <p:cNvPr id="3" name="Shape 1"/>
          <p:cNvSpPr/>
          <p:nvPr/>
        </p:nvSpPr>
        <p:spPr>
          <a:xfrm>
            <a:off x="793790" y="2301240"/>
            <a:ext cx="510302" cy="510302"/>
          </a:xfrm>
          <a:prstGeom prst="roundRect">
            <a:avLst>
              <a:gd name="adj" fmla="val 6667"/>
            </a:avLst>
          </a:prstGeom>
          <a:solidFill>
            <a:srgbClr val="E9ECF2"/>
          </a:solidFill>
          <a:ln/>
        </p:spPr>
      </p:sp>
      <p:sp>
        <p:nvSpPr>
          <p:cNvPr id="4" name="Text 2"/>
          <p:cNvSpPr/>
          <p:nvPr/>
        </p:nvSpPr>
        <p:spPr>
          <a:xfrm>
            <a:off x="1530906" y="2379107"/>
            <a:ext cx="3867031"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Low-Light or Occluded Faces</a:t>
            </a:r>
            <a:endParaRPr lang="en-US" sz="2200" dirty="0"/>
          </a:p>
        </p:txBody>
      </p:sp>
      <p:sp>
        <p:nvSpPr>
          <p:cNvPr id="5" name="Text 3"/>
          <p:cNvSpPr/>
          <p:nvPr/>
        </p:nvSpPr>
        <p:spPr>
          <a:xfrm>
            <a:off x="1530906" y="2869525"/>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Use image pre-processing like histogram equalization to improve recognition.</a:t>
            </a:r>
            <a:endParaRPr lang="en-US" sz="1750" dirty="0"/>
          </a:p>
        </p:txBody>
      </p:sp>
      <p:sp>
        <p:nvSpPr>
          <p:cNvPr id="6" name="Shape 4"/>
          <p:cNvSpPr/>
          <p:nvPr/>
        </p:nvSpPr>
        <p:spPr>
          <a:xfrm>
            <a:off x="7457003" y="2301240"/>
            <a:ext cx="510302" cy="510302"/>
          </a:xfrm>
          <a:prstGeom prst="roundRect">
            <a:avLst>
              <a:gd name="adj" fmla="val 6667"/>
            </a:avLst>
          </a:prstGeom>
          <a:solidFill>
            <a:srgbClr val="E9ECF2"/>
          </a:solidFill>
          <a:ln/>
        </p:spPr>
      </p:sp>
      <p:sp>
        <p:nvSpPr>
          <p:cNvPr id="7" name="Text 5"/>
          <p:cNvSpPr/>
          <p:nvPr/>
        </p:nvSpPr>
        <p:spPr>
          <a:xfrm>
            <a:off x="8194119" y="237910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GPS Spoofing or Drift</a:t>
            </a:r>
            <a:endParaRPr lang="en-US" sz="2200" dirty="0"/>
          </a:p>
        </p:txBody>
      </p:sp>
      <p:sp>
        <p:nvSpPr>
          <p:cNvPr id="8" name="Text 6"/>
          <p:cNvSpPr/>
          <p:nvPr/>
        </p:nvSpPr>
        <p:spPr>
          <a:xfrm>
            <a:off x="8194119" y="2869525"/>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Validate location using Wi-Fi and cell tower data fusion.</a:t>
            </a:r>
            <a:endParaRPr lang="en-US" sz="1750" dirty="0"/>
          </a:p>
        </p:txBody>
      </p:sp>
      <p:sp>
        <p:nvSpPr>
          <p:cNvPr id="9" name="Shape 7"/>
          <p:cNvSpPr/>
          <p:nvPr/>
        </p:nvSpPr>
        <p:spPr>
          <a:xfrm>
            <a:off x="793790" y="4048958"/>
            <a:ext cx="510302" cy="510302"/>
          </a:xfrm>
          <a:prstGeom prst="roundRect">
            <a:avLst>
              <a:gd name="adj" fmla="val 6667"/>
            </a:avLst>
          </a:prstGeom>
          <a:solidFill>
            <a:srgbClr val="E9ECF2"/>
          </a:solidFill>
          <a:ln/>
        </p:spPr>
      </p:sp>
      <p:sp>
        <p:nvSpPr>
          <p:cNvPr id="10" name="Text 8"/>
          <p:cNvSpPr/>
          <p:nvPr/>
        </p:nvSpPr>
        <p:spPr>
          <a:xfrm>
            <a:off x="1530906" y="41268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Permissions Denied</a:t>
            </a:r>
            <a:endParaRPr lang="en-US" sz="2200" dirty="0"/>
          </a:p>
        </p:txBody>
      </p:sp>
      <p:sp>
        <p:nvSpPr>
          <p:cNvPr id="11" name="Text 9"/>
          <p:cNvSpPr/>
          <p:nvPr/>
        </p:nvSpPr>
        <p:spPr>
          <a:xfrm>
            <a:off x="1530906" y="4617244"/>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Provide clear rationale and fallback options to encourage access.</a:t>
            </a:r>
            <a:endParaRPr lang="en-US" sz="1750" dirty="0"/>
          </a:p>
        </p:txBody>
      </p:sp>
      <p:sp>
        <p:nvSpPr>
          <p:cNvPr id="12" name="Shape 10"/>
          <p:cNvSpPr/>
          <p:nvPr/>
        </p:nvSpPr>
        <p:spPr>
          <a:xfrm>
            <a:off x="7457003" y="4048958"/>
            <a:ext cx="510302" cy="510302"/>
          </a:xfrm>
          <a:prstGeom prst="roundRect">
            <a:avLst>
              <a:gd name="adj" fmla="val 6667"/>
            </a:avLst>
          </a:prstGeom>
          <a:solidFill>
            <a:srgbClr val="E9ECF2"/>
          </a:solidFill>
          <a:ln/>
        </p:spPr>
      </p:sp>
      <p:sp>
        <p:nvSpPr>
          <p:cNvPr id="13" name="Text 11"/>
          <p:cNvSpPr/>
          <p:nvPr/>
        </p:nvSpPr>
        <p:spPr>
          <a:xfrm>
            <a:off x="8194119" y="41268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Device Variance</a:t>
            </a:r>
            <a:endParaRPr lang="en-US" sz="2200" dirty="0"/>
          </a:p>
        </p:txBody>
      </p:sp>
      <p:sp>
        <p:nvSpPr>
          <p:cNvPr id="14" name="Text 12"/>
          <p:cNvSpPr/>
          <p:nvPr/>
        </p:nvSpPr>
        <p:spPr>
          <a:xfrm>
            <a:off x="8194119" y="4617244"/>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Set minimum hardware requirements to ensure consistent experience.</a:t>
            </a:r>
            <a:endParaRPr lang="en-US" sz="1750" dirty="0"/>
          </a:p>
        </p:txBody>
      </p:sp>
      <p:sp>
        <p:nvSpPr>
          <p:cNvPr id="15" name="Shape 13"/>
          <p:cNvSpPr/>
          <p:nvPr/>
        </p:nvSpPr>
        <p:spPr>
          <a:xfrm>
            <a:off x="793790" y="5796677"/>
            <a:ext cx="510302" cy="510302"/>
          </a:xfrm>
          <a:prstGeom prst="roundRect">
            <a:avLst>
              <a:gd name="adj" fmla="val 6667"/>
            </a:avLst>
          </a:prstGeom>
          <a:solidFill>
            <a:srgbClr val="E9ECF2"/>
          </a:solidFill>
          <a:ln/>
        </p:spPr>
      </p:sp>
      <p:sp>
        <p:nvSpPr>
          <p:cNvPr id="16" name="Text 14"/>
          <p:cNvSpPr/>
          <p:nvPr/>
        </p:nvSpPr>
        <p:spPr>
          <a:xfrm>
            <a:off x="1530906" y="5874544"/>
            <a:ext cx="2884408"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Network Dependency</a:t>
            </a:r>
            <a:endParaRPr lang="en-US" sz="2200" dirty="0"/>
          </a:p>
        </p:txBody>
      </p:sp>
      <p:sp>
        <p:nvSpPr>
          <p:cNvPr id="17" name="Text 15"/>
          <p:cNvSpPr/>
          <p:nvPr/>
        </p:nvSpPr>
        <p:spPr>
          <a:xfrm>
            <a:off x="1530906" y="6364962"/>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Enable offline caching with delayed synchronization.</a:t>
            </a:r>
            <a:endParaRPr lang="en-US" sz="1750" dirty="0"/>
          </a:p>
        </p:txBody>
      </p:sp>
      <p:sp>
        <p:nvSpPr>
          <p:cNvPr id="18" name="Shape 16"/>
          <p:cNvSpPr/>
          <p:nvPr/>
        </p:nvSpPr>
        <p:spPr>
          <a:xfrm>
            <a:off x="7457003" y="5796677"/>
            <a:ext cx="510302" cy="510302"/>
          </a:xfrm>
          <a:prstGeom prst="roundRect">
            <a:avLst>
              <a:gd name="adj" fmla="val 6667"/>
            </a:avLst>
          </a:prstGeom>
          <a:solidFill>
            <a:srgbClr val="E9ECF2"/>
          </a:solidFill>
          <a:ln/>
        </p:spPr>
      </p:sp>
      <p:sp>
        <p:nvSpPr>
          <p:cNvPr id="19" name="Text 17"/>
          <p:cNvSpPr/>
          <p:nvPr/>
        </p:nvSpPr>
        <p:spPr>
          <a:xfrm>
            <a:off x="8194119" y="58745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Privacy Concerns</a:t>
            </a:r>
            <a:endParaRPr lang="en-US" sz="2200" dirty="0"/>
          </a:p>
        </p:txBody>
      </p:sp>
      <p:sp>
        <p:nvSpPr>
          <p:cNvPr id="20" name="Text 18"/>
          <p:cNvSpPr/>
          <p:nvPr/>
        </p:nvSpPr>
        <p:spPr>
          <a:xfrm>
            <a:off x="8194119" y="6364962"/>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Anonymize data and store biometric embeddings instead of photos.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84208"/>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Requirement Prioritization Using MoSCoW Method</a:t>
            </a:r>
            <a:endParaRPr lang="en-US" sz="4450" dirty="0"/>
          </a:p>
        </p:txBody>
      </p:sp>
      <p:sp>
        <p:nvSpPr>
          <p:cNvPr id="3" name="Text 1"/>
          <p:cNvSpPr/>
          <p:nvPr/>
        </p:nvSpPr>
        <p:spPr>
          <a:xfrm>
            <a:off x="793790" y="32687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Must-Have</a:t>
            </a:r>
            <a:endParaRPr lang="en-US" sz="2200" dirty="0"/>
          </a:p>
        </p:txBody>
      </p:sp>
      <p:sp>
        <p:nvSpPr>
          <p:cNvPr id="4" name="Text 2"/>
          <p:cNvSpPr/>
          <p:nvPr/>
        </p:nvSpPr>
        <p:spPr>
          <a:xfrm>
            <a:off x="793790" y="384988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Facial recognition check-in</a:t>
            </a:r>
            <a:endParaRPr lang="en-US" sz="1750" dirty="0"/>
          </a:p>
        </p:txBody>
      </p:sp>
      <p:sp>
        <p:nvSpPr>
          <p:cNvPr id="5" name="Text 3"/>
          <p:cNvSpPr/>
          <p:nvPr/>
        </p:nvSpPr>
        <p:spPr>
          <a:xfrm>
            <a:off x="793790" y="429208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Geofencing with radius control</a:t>
            </a:r>
            <a:endParaRPr lang="en-US" sz="1750" dirty="0"/>
          </a:p>
        </p:txBody>
      </p:sp>
      <p:sp>
        <p:nvSpPr>
          <p:cNvPr id="6" name="Text 4"/>
          <p:cNvSpPr/>
          <p:nvPr/>
        </p:nvSpPr>
        <p:spPr>
          <a:xfrm>
            <a:off x="793790" y="473428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Attendance activation by lecturer</a:t>
            </a:r>
            <a:endParaRPr lang="en-US" sz="1750" dirty="0"/>
          </a:p>
        </p:txBody>
      </p:sp>
      <p:sp>
        <p:nvSpPr>
          <p:cNvPr id="7" name="Text 5"/>
          <p:cNvSpPr/>
          <p:nvPr/>
        </p:nvSpPr>
        <p:spPr>
          <a:xfrm>
            <a:off x="793790" y="51764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Face spoof detection</a:t>
            </a:r>
            <a:endParaRPr lang="en-US" sz="1750" dirty="0"/>
          </a:p>
        </p:txBody>
      </p:sp>
      <p:sp>
        <p:nvSpPr>
          <p:cNvPr id="8" name="Text 6"/>
          <p:cNvSpPr/>
          <p:nvPr/>
        </p:nvSpPr>
        <p:spPr>
          <a:xfrm>
            <a:off x="793790" y="561867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Check-in latency ≤ 5s</a:t>
            </a:r>
            <a:endParaRPr lang="en-US" sz="1750" dirty="0"/>
          </a:p>
        </p:txBody>
      </p:sp>
      <p:sp>
        <p:nvSpPr>
          <p:cNvPr id="9" name="Text 7"/>
          <p:cNvSpPr/>
          <p:nvPr/>
        </p:nvSpPr>
        <p:spPr>
          <a:xfrm>
            <a:off x="793790" y="606087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Secure authentication and encryption</a:t>
            </a:r>
            <a:endParaRPr lang="en-US" sz="1750" dirty="0"/>
          </a:p>
        </p:txBody>
      </p:sp>
      <p:sp>
        <p:nvSpPr>
          <p:cNvPr id="10" name="Text 8"/>
          <p:cNvSpPr/>
          <p:nvPr/>
        </p:nvSpPr>
        <p:spPr>
          <a:xfrm>
            <a:off x="793790" y="650307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GDPR compliance</a:t>
            </a:r>
            <a:endParaRPr lang="en-US" sz="1750" dirty="0"/>
          </a:p>
        </p:txBody>
      </p:sp>
      <p:sp>
        <p:nvSpPr>
          <p:cNvPr id="11" name="Text 9"/>
          <p:cNvSpPr/>
          <p:nvPr/>
        </p:nvSpPr>
        <p:spPr>
          <a:xfrm>
            <a:off x="7599521" y="3268742"/>
            <a:ext cx="3601283"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Should-Have &amp; Could-Have</a:t>
            </a:r>
            <a:endParaRPr lang="en-US" sz="2200" dirty="0"/>
          </a:p>
        </p:txBody>
      </p:sp>
      <p:sp>
        <p:nvSpPr>
          <p:cNvPr id="12" name="Text 10"/>
          <p:cNvSpPr/>
          <p:nvPr/>
        </p:nvSpPr>
        <p:spPr>
          <a:xfrm>
            <a:off x="7599521" y="384988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Instructor dashboard and filtering</a:t>
            </a:r>
            <a:endParaRPr lang="en-US" sz="1750" dirty="0"/>
          </a:p>
        </p:txBody>
      </p:sp>
      <p:sp>
        <p:nvSpPr>
          <p:cNvPr id="13" name="Text 11"/>
          <p:cNvSpPr/>
          <p:nvPr/>
        </p:nvSpPr>
        <p:spPr>
          <a:xfrm>
            <a:off x="7599521" y="429208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Concurrent check-in performance</a:t>
            </a:r>
            <a:endParaRPr lang="en-US" sz="1750" dirty="0"/>
          </a:p>
        </p:txBody>
      </p:sp>
      <p:sp>
        <p:nvSpPr>
          <p:cNvPr id="14" name="Text 12"/>
          <p:cNvSpPr/>
          <p:nvPr/>
        </p:nvSpPr>
        <p:spPr>
          <a:xfrm>
            <a:off x="7599521" y="473428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Manual attendance override</a:t>
            </a:r>
            <a:endParaRPr lang="en-US" sz="1750" dirty="0"/>
          </a:p>
        </p:txBody>
      </p:sp>
      <p:sp>
        <p:nvSpPr>
          <p:cNvPr id="15" name="Text 13"/>
          <p:cNvSpPr/>
          <p:nvPr/>
        </p:nvSpPr>
        <p:spPr>
          <a:xfrm>
            <a:off x="7599521" y="51764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Offline mode and UI theming</a:t>
            </a:r>
            <a:endParaRPr lang="en-US" sz="1750" dirty="0"/>
          </a:p>
        </p:txBody>
      </p:sp>
      <p:sp>
        <p:nvSpPr>
          <p:cNvPr id="16" name="Text 14"/>
          <p:cNvSpPr/>
          <p:nvPr/>
        </p:nvSpPr>
        <p:spPr>
          <a:xfrm>
            <a:off x="7599521" y="561867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Student attendance history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947505"/>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Functional and Non-Functional Requirements Classification</a:t>
            </a:r>
            <a:endParaRPr lang="en-US" sz="4450" dirty="0"/>
          </a:p>
        </p:txBody>
      </p:sp>
      <p:sp>
        <p:nvSpPr>
          <p:cNvPr id="3" name="Text 1"/>
          <p:cNvSpPr/>
          <p:nvPr/>
        </p:nvSpPr>
        <p:spPr>
          <a:xfrm>
            <a:off x="793790" y="3932039"/>
            <a:ext cx="339149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Functional Requirements</a:t>
            </a:r>
            <a:endParaRPr lang="en-US" sz="2200" dirty="0"/>
          </a:p>
        </p:txBody>
      </p:sp>
      <p:sp>
        <p:nvSpPr>
          <p:cNvPr id="4" name="Text 2"/>
          <p:cNvSpPr/>
          <p:nvPr/>
        </p:nvSpPr>
        <p:spPr>
          <a:xfrm>
            <a:off x="793790" y="45131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Facial recognition and GPS attendance</a:t>
            </a:r>
            <a:endParaRPr lang="en-US" sz="1750" dirty="0"/>
          </a:p>
        </p:txBody>
      </p:sp>
      <p:sp>
        <p:nvSpPr>
          <p:cNvPr id="5" name="Text 3"/>
          <p:cNvSpPr/>
          <p:nvPr/>
        </p:nvSpPr>
        <p:spPr>
          <a:xfrm>
            <a:off x="793790" y="49553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QR code backup and attendance verification</a:t>
            </a:r>
            <a:endParaRPr lang="en-US" sz="1750" dirty="0"/>
          </a:p>
        </p:txBody>
      </p:sp>
      <p:sp>
        <p:nvSpPr>
          <p:cNvPr id="6" name="Text 4"/>
          <p:cNvSpPr/>
          <p:nvPr/>
        </p:nvSpPr>
        <p:spPr>
          <a:xfrm>
            <a:off x="793790" y="53975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Course and class management</a:t>
            </a:r>
            <a:endParaRPr lang="en-US" sz="1750" dirty="0"/>
          </a:p>
        </p:txBody>
      </p:sp>
      <p:sp>
        <p:nvSpPr>
          <p:cNvPr id="7" name="Text 5"/>
          <p:cNvSpPr/>
          <p:nvPr/>
        </p:nvSpPr>
        <p:spPr>
          <a:xfrm>
            <a:off x="793790" y="583977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Reporting, notifications, and user management</a:t>
            </a:r>
            <a:endParaRPr lang="en-US" sz="1750" dirty="0"/>
          </a:p>
        </p:txBody>
      </p:sp>
      <p:sp>
        <p:nvSpPr>
          <p:cNvPr id="8" name="Text 6"/>
          <p:cNvSpPr/>
          <p:nvPr/>
        </p:nvSpPr>
        <p:spPr>
          <a:xfrm>
            <a:off x="7599521" y="3932039"/>
            <a:ext cx="4063365"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Non-Functional Requirements</a:t>
            </a:r>
            <a:endParaRPr lang="en-US" sz="2200" dirty="0"/>
          </a:p>
        </p:txBody>
      </p:sp>
      <p:sp>
        <p:nvSpPr>
          <p:cNvPr id="9" name="Text 7"/>
          <p:cNvSpPr/>
          <p:nvPr/>
        </p:nvSpPr>
        <p:spPr>
          <a:xfrm>
            <a:off x="7599521" y="45131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Performance: concurrency, latency, availability</a:t>
            </a:r>
            <a:endParaRPr lang="en-US" sz="1750" dirty="0"/>
          </a:p>
        </p:txBody>
      </p:sp>
      <p:sp>
        <p:nvSpPr>
          <p:cNvPr id="10" name="Text 8"/>
          <p:cNvSpPr/>
          <p:nvPr/>
        </p:nvSpPr>
        <p:spPr>
          <a:xfrm>
            <a:off x="7599521" y="49553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Security: encryption, authentication, auditing</a:t>
            </a:r>
            <a:endParaRPr lang="en-US" sz="1750" dirty="0"/>
          </a:p>
        </p:txBody>
      </p:sp>
      <p:sp>
        <p:nvSpPr>
          <p:cNvPr id="11" name="Text 9"/>
          <p:cNvSpPr/>
          <p:nvPr/>
        </p:nvSpPr>
        <p:spPr>
          <a:xfrm>
            <a:off x="7599521" y="53975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Usability: UI design, accessibility, learnability</a:t>
            </a:r>
            <a:endParaRPr lang="en-US" sz="1750" dirty="0"/>
          </a:p>
        </p:txBody>
      </p:sp>
      <p:sp>
        <p:nvSpPr>
          <p:cNvPr id="12" name="Text 10"/>
          <p:cNvSpPr/>
          <p:nvPr/>
        </p:nvSpPr>
        <p:spPr>
          <a:xfrm>
            <a:off x="7599521" y="583977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Maintainability and scalability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793790" y="1170622"/>
            <a:ext cx="7556421" cy="1417558"/>
          </a:xfrm>
          <a:prstGeom prst="rect">
            <a:avLst/>
          </a:prstGeom>
          <a:noFill/>
          <a:ln/>
        </p:spPr>
        <p:txBody>
          <a:bodyPr wrap="square" lIns="0" tIns="0" rIns="0" bIns="0" rtlCol="0" anchor="t"/>
          <a:lstStyle/>
          <a:p>
            <a:pPr marL="0" indent="0" algn="l">
              <a:lnSpc>
                <a:spcPts val="5550"/>
              </a:lnSpc>
              <a:buNone/>
            </a:pPr>
            <a:endParaRPr lang="en-US" sz="4450" dirty="0"/>
          </a:p>
        </p:txBody>
      </p:sp>
      <p:sp>
        <p:nvSpPr>
          <p:cNvPr id="4" name="Shape 1"/>
          <p:cNvSpPr/>
          <p:nvPr/>
        </p:nvSpPr>
        <p:spPr>
          <a:xfrm>
            <a:off x="793790" y="2928342"/>
            <a:ext cx="510302" cy="510302"/>
          </a:xfrm>
          <a:prstGeom prst="roundRect">
            <a:avLst>
              <a:gd name="adj" fmla="val 6667"/>
            </a:avLst>
          </a:prstGeom>
          <a:solidFill>
            <a:srgbClr val="E9ECF2"/>
          </a:solidFill>
          <a:ln/>
        </p:spPr>
      </p:sp>
      <p:sp>
        <p:nvSpPr>
          <p:cNvPr id="5" name="Text 2"/>
          <p:cNvSpPr/>
          <p:nvPr/>
        </p:nvSpPr>
        <p:spPr>
          <a:xfrm>
            <a:off x="179060" y="1700186"/>
            <a:ext cx="4608108" cy="535748"/>
          </a:xfrm>
          <a:prstGeom prst="rect">
            <a:avLst/>
          </a:prstGeom>
          <a:noFill/>
          <a:ln/>
        </p:spPr>
        <p:txBody>
          <a:bodyPr wrap="none" lIns="0" tIns="0" rIns="0" bIns="0" rtlCol="0" anchor="t"/>
          <a:lstStyle/>
          <a:p>
            <a:pPr algn="l">
              <a:lnSpc>
                <a:spcPts val="2750"/>
              </a:lnSpc>
            </a:pPr>
            <a:r>
              <a:rPr lang="en-US" sz="2200" dirty="0">
                <a:solidFill>
                  <a:srgbClr val="15213F"/>
                </a:solidFill>
                <a:latin typeface="Roboto Slab" pitchFamily="34" charset="0"/>
                <a:ea typeface="Roboto Slab" pitchFamily="34" charset="-122"/>
                <a:cs typeface="Roboto Slab" pitchFamily="34" charset="-120"/>
              </a:rPr>
              <a:t>1</a:t>
            </a:r>
            <a:r>
              <a:rPr lang="en-US" sz="2200" dirty="0">
                <a:solidFill>
                  <a:srgbClr val="0070C0"/>
                </a:solidFill>
                <a:latin typeface="Roboto Slab" pitchFamily="34" charset="0"/>
                <a:ea typeface="Roboto Slab" pitchFamily="34" charset="-122"/>
                <a:cs typeface="Roboto Slab" pitchFamily="34" charset="-120"/>
              </a:rPr>
              <a:t>.  What SRS Document is </a:t>
            </a:r>
            <a:r>
              <a:rPr lang="en-US" sz="2200" dirty="0">
                <a:solidFill>
                  <a:srgbClr val="15213F"/>
                </a:solidFill>
                <a:latin typeface="Roboto Slab" pitchFamily="34" charset="0"/>
                <a:ea typeface="Roboto Slab" pitchFamily="34" charset="-122"/>
                <a:cs typeface="Roboto Slab" pitchFamily="34" charset="-120"/>
              </a:rPr>
              <a:t>?</a:t>
            </a:r>
            <a:endParaRPr lang="en-US" sz="2200" dirty="0"/>
          </a:p>
        </p:txBody>
      </p:sp>
      <p:sp>
        <p:nvSpPr>
          <p:cNvPr id="6" name="Text 3"/>
          <p:cNvSpPr/>
          <p:nvPr/>
        </p:nvSpPr>
        <p:spPr>
          <a:xfrm>
            <a:off x="312467" y="2140266"/>
            <a:ext cx="4324739" cy="2360057"/>
          </a:xfrm>
          <a:prstGeom prst="rect">
            <a:avLst/>
          </a:prstGeom>
          <a:noFill/>
          <a:ln/>
        </p:spPr>
        <p:txBody>
          <a:bodyPr wrap="square" lIns="0" tIns="0" rIns="0" bIns="0" rtlCol="0" anchor="t"/>
          <a:lstStyle/>
          <a:p>
            <a:pPr marL="0" indent="0" algn="l">
              <a:lnSpc>
                <a:spcPts val="2850"/>
              </a:lnSpc>
              <a:buNone/>
            </a:pPr>
            <a:r>
              <a:rPr lang="en-US" sz="2000" dirty="0"/>
              <a:t>Software Requirement Specification document is a formal document that shows the detail description of each requirement and how the system is expected to work. </a:t>
            </a:r>
            <a:endParaRPr lang="en-US" sz="1750" b="1" dirty="0"/>
          </a:p>
        </p:txBody>
      </p:sp>
      <p:sp>
        <p:nvSpPr>
          <p:cNvPr id="7" name="Shape 4"/>
          <p:cNvSpPr/>
          <p:nvPr/>
        </p:nvSpPr>
        <p:spPr>
          <a:xfrm>
            <a:off x="4713803" y="2928342"/>
            <a:ext cx="510302" cy="510302"/>
          </a:xfrm>
          <a:prstGeom prst="roundRect">
            <a:avLst>
              <a:gd name="adj" fmla="val 6667"/>
            </a:avLst>
          </a:prstGeom>
          <a:solidFill>
            <a:srgbClr val="E9ECF2"/>
          </a:solidFill>
          <a:ln/>
        </p:spPr>
      </p:sp>
      <p:sp>
        <p:nvSpPr>
          <p:cNvPr id="8" name="Text 5"/>
          <p:cNvSpPr/>
          <p:nvPr/>
        </p:nvSpPr>
        <p:spPr>
          <a:xfrm>
            <a:off x="5450919" y="3006208"/>
            <a:ext cx="2835235" cy="2114431"/>
          </a:xfrm>
          <a:prstGeom prst="rect">
            <a:avLst/>
          </a:prstGeom>
          <a:noFill/>
          <a:ln/>
        </p:spPr>
        <p:txBody>
          <a:bodyPr wrap="none" lIns="0" tIns="0" rIns="0" bIns="0" rtlCol="0" anchor="t"/>
          <a:lstStyle/>
          <a:p>
            <a:pPr marL="0" indent="0" algn="l">
              <a:lnSpc>
                <a:spcPts val="2750"/>
              </a:lnSpc>
              <a:buNone/>
            </a:pPr>
            <a:endParaRPr lang="en-US" sz="2200" dirty="0"/>
          </a:p>
        </p:txBody>
      </p:sp>
      <p:sp>
        <p:nvSpPr>
          <p:cNvPr id="9" name="Text 6"/>
          <p:cNvSpPr/>
          <p:nvPr/>
        </p:nvSpPr>
        <p:spPr>
          <a:xfrm>
            <a:off x="5450919" y="2588180"/>
            <a:ext cx="2899410" cy="2360057"/>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10" name="Shape 7"/>
          <p:cNvSpPr/>
          <p:nvPr/>
        </p:nvSpPr>
        <p:spPr>
          <a:xfrm>
            <a:off x="162190" y="4327683"/>
            <a:ext cx="4778368" cy="3738563"/>
          </a:xfrm>
          <a:prstGeom prst="roundRect">
            <a:avLst>
              <a:gd name="adj" fmla="val 10277"/>
            </a:avLst>
          </a:prstGeom>
          <a:solidFill>
            <a:srgbClr val="E9ECF2"/>
          </a:solidFill>
          <a:ln/>
        </p:spPr>
        <p:txBody>
          <a:bodyPr/>
          <a:lstStyle/>
          <a:p>
            <a:r>
              <a:rPr lang="en-US" dirty="0">
                <a:solidFill>
                  <a:srgbClr val="0070C0"/>
                </a:solidFill>
              </a:rPr>
              <a:t>2.    NEED OF THIS SRS DOCUMENT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-To minimize the possible misunderstanding between us the developers and the stakeholders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-To formalize all our requirements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 To provides our team members with all the necessary information while working on the project</a:t>
            </a:r>
          </a:p>
        </p:txBody>
      </p:sp>
      <p:sp>
        <p:nvSpPr>
          <p:cNvPr id="11" name="Text 8"/>
          <p:cNvSpPr/>
          <p:nvPr/>
        </p:nvSpPr>
        <p:spPr>
          <a:xfrm>
            <a:off x="1530906" y="5842635"/>
            <a:ext cx="3148012"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2" name="Text 9"/>
          <p:cNvSpPr/>
          <p:nvPr/>
        </p:nvSpPr>
        <p:spPr>
          <a:xfrm>
            <a:off x="1530906" y="6333053"/>
            <a:ext cx="6819305" cy="725805"/>
          </a:xfrm>
          <a:prstGeom prst="rect">
            <a:avLst/>
          </a:prstGeom>
          <a:noFill/>
          <a:ln/>
        </p:spPr>
        <p:txBody>
          <a:bodyPr wrap="square" lIns="0" tIns="0" rIns="0" bIns="0" rtlCol="0" anchor="t"/>
          <a:lstStyle/>
          <a:p>
            <a:pPr marL="0" indent="0" algn="l">
              <a:lnSpc>
                <a:spcPts val="2850"/>
              </a:lnSpc>
              <a:buNone/>
            </a:pPr>
            <a:endParaRPr lang="en-US" sz="1750" dirty="0"/>
          </a:p>
        </p:txBody>
      </p:sp>
      <p:graphicFrame>
        <p:nvGraphicFramePr>
          <p:cNvPr id="13" name="Table 12"/>
          <p:cNvGraphicFramePr>
            <a:graphicFrameLocks noGrp="1"/>
          </p:cNvGraphicFramePr>
          <p:nvPr>
            <p:extLst>
              <p:ext uri="{D42A27DB-BD31-4B8C-83A1-F6EECF244321}">
                <p14:modId xmlns:p14="http://schemas.microsoft.com/office/powerpoint/2010/main" val="1205128805"/>
              </p:ext>
            </p:extLst>
          </p:nvPr>
        </p:nvGraphicFramePr>
        <p:xfrm>
          <a:off x="5224105" y="-83128"/>
          <a:ext cx="11813592" cy="8312727"/>
        </p:xfrm>
        <a:graphic>
          <a:graphicData uri="http://schemas.openxmlformats.org/drawingml/2006/table">
            <a:tbl>
              <a:tblPr firstRow="1" firstCol="1" bandRow="1">
                <a:tableStyleId>{5C22544A-7EE6-4342-B048-85BDC9FD1C3A}</a:tableStyleId>
              </a:tblPr>
              <a:tblGrid>
                <a:gridCol w="2958730">
                  <a:extLst>
                    <a:ext uri="{9D8B030D-6E8A-4147-A177-3AD203B41FA5}">
                      <a16:colId xmlns:a16="http://schemas.microsoft.com/office/drawing/2014/main" val="20000"/>
                    </a:ext>
                  </a:extLst>
                </a:gridCol>
                <a:gridCol w="3080910">
                  <a:extLst>
                    <a:ext uri="{9D8B030D-6E8A-4147-A177-3AD203B41FA5}">
                      <a16:colId xmlns:a16="http://schemas.microsoft.com/office/drawing/2014/main" val="20001"/>
                    </a:ext>
                  </a:extLst>
                </a:gridCol>
                <a:gridCol w="157629">
                  <a:extLst>
                    <a:ext uri="{9D8B030D-6E8A-4147-A177-3AD203B41FA5}">
                      <a16:colId xmlns:a16="http://schemas.microsoft.com/office/drawing/2014/main" val="20002"/>
                    </a:ext>
                  </a:extLst>
                </a:gridCol>
                <a:gridCol w="5616323">
                  <a:extLst>
                    <a:ext uri="{9D8B030D-6E8A-4147-A177-3AD203B41FA5}">
                      <a16:colId xmlns:a16="http://schemas.microsoft.com/office/drawing/2014/main" val="20003"/>
                    </a:ext>
                  </a:extLst>
                </a:gridCol>
              </a:tblGrid>
              <a:tr h="875982">
                <a:tc>
                  <a:txBody>
                    <a:bodyPr/>
                    <a:lstStyle/>
                    <a:p>
                      <a:pPr marL="0" marR="0" algn="ctr">
                        <a:lnSpc>
                          <a:spcPct val="107000"/>
                        </a:lnSpc>
                        <a:spcBef>
                          <a:spcPts val="0"/>
                        </a:spcBef>
                        <a:spcAft>
                          <a:spcPts val="0"/>
                        </a:spcAft>
                      </a:pPr>
                      <a:r>
                        <a:rPr lang="en-US" sz="1800" dirty="0">
                          <a:effectLst/>
                        </a:rPr>
                        <a:t>ID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gn="ctr">
                        <a:lnSpc>
                          <a:spcPct val="107000"/>
                        </a:lnSpc>
                        <a:spcBef>
                          <a:spcPts val="0"/>
                        </a:spcBef>
                        <a:spcAft>
                          <a:spcPts val="0"/>
                        </a:spcAft>
                      </a:pPr>
                      <a:r>
                        <a:rPr lang="en-US" sz="1800" dirty="0">
                          <a:effectLst/>
                        </a:rPr>
                        <a:t>Requirement: Authentication and management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gn="ctr">
                        <a:lnSpc>
                          <a:spcPct val="107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gn="ctr">
                        <a:lnSpc>
                          <a:spcPct val="107000"/>
                        </a:lnSpc>
                        <a:spcBef>
                          <a:spcPts val="0"/>
                        </a:spcBef>
                        <a:spcAft>
                          <a:spcPts val="0"/>
                        </a:spcAft>
                      </a:pPr>
                      <a:r>
                        <a:rPr lang="en-US" sz="1800" dirty="0">
                          <a:effectLst/>
                        </a:rPr>
                        <a:t>Description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0"/>
                  </a:ext>
                </a:extLst>
              </a:tr>
              <a:tr h="1189879">
                <a:tc>
                  <a:txBody>
                    <a:bodyPr/>
                    <a:lstStyle/>
                    <a:p>
                      <a:pPr marL="0" marR="0">
                        <a:lnSpc>
                          <a:spcPct val="107000"/>
                        </a:lnSpc>
                        <a:spcBef>
                          <a:spcPts val="0"/>
                        </a:spcBef>
                        <a:spcAft>
                          <a:spcPts val="0"/>
                        </a:spcAft>
                      </a:pPr>
                      <a:r>
                        <a:rPr lang="en-US" sz="1800" dirty="0">
                          <a:effectLst/>
                        </a:rPr>
                        <a:t>FR2.1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nSpc>
                          <a:spcPct val="107000"/>
                        </a:lnSpc>
                        <a:spcBef>
                          <a:spcPts val="0"/>
                        </a:spcBef>
                        <a:spcAft>
                          <a:spcPts val="0"/>
                        </a:spcAft>
                      </a:pPr>
                      <a:r>
                        <a:rPr lang="en-US" sz="1800" dirty="0">
                          <a:effectLst/>
                        </a:rPr>
                        <a:t>Facial Recognition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endParaRPr lang="en-US" sz="1800" dirty="0"/>
                    </a:p>
                  </a:txBody>
                  <a:tcPr marL="65287" marR="65287" marT="0" marB="0"/>
                </a:tc>
                <a:tc>
                  <a:txBody>
                    <a:bodyPr/>
                    <a:lstStyle/>
                    <a:p>
                      <a:pPr marL="0" marR="0">
                        <a:lnSpc>
                          <a:spcPct val="107000"/>
                        </a:lnSpc>
                        <a:spcBef>
                          <a:spcPts val="0"/>
                        </a:spcBef>
                        <a:spcAft>
                          <a:spcPts val="0"/>
                        </a:spcAft>
                      </a:pPr>
                      <a:r>
                        <a:rPr lang="en-US" sz="1800">
                          <a:effectLst/>
                        </a:rPr>
                        <a:t>Students shall be able to mark attendance using facial recognition verification.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1"/>
                  </a:ext>
                </a:extLst>
              </a:tr>
              <a:tr h="1784819">
                <a:tc>
                  <a:txBody>
                    <a:bodyPr/>
                    <a:lstStyle/>
                    <a:p>
                      <a:pPr marL="0" marR="0">
                        <a:lnSpc>
                          <a:spcPct val="107000"/>
                        </a:lnSpc>
                        <a:spcBef>
                          <a:spcPts val="0"/>
                        </a:spcBef>
                        <a:spcAft>
                          <a:spcPts val="0"/>
                        </a:spcAft>
                      </a:pPr>
                      <a:r>
                        <a:rPr lang="en-US" sz="1800" dirty="0">
                          <a:effectLst/>
                        </a:rPr>
                        <a:t>FR2.2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nSpc>
                          <a:spcPct val="107000"/>
                        </a:lnSpc>
                        <a:spcBef>
                          <a:spcPts val="0"/>
                        </a:spcBef>
                        <a:spcAft>
                          <a:spcPts val="0"/>
                        </a:spcAft>
                      </a:pPr>
                      <a:r>
                        <a:rPr lang="en-US" sz="1800" dirty="0">
                          <a:effectLst/>
                        </a:rPr>
                        <a:t>GPS Attendance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endParaRPr lang="en-US" sz="1800" dirty="0"/>
                    </a:p>
                  </a:txBody>
                  <a:tcPr marL="65287" marR="65287" marT="0" marB="0"/>
                </a:tc>
                <a:tc>
                  <a:txBody>
                    <a:bodyPr/>
                    <a:lstStyle/>
                    <a:p>
                      <a:pPr marL="0" marR="0">
                        <a:lnSpc>
                          <a:spcPct val="107000"/>
                        </a:lnSpc>
                        <a:spcBef>
                          <a:spcPts val="0"/>
                        </a:spcBef>
                        <a:spcAft>
                          <a:spcPts val="0"/>
                        </a:spcAft>
                      </a:pPr>
                      <a:r>
                        <a:rPr lang="en-US" sz="1800">
                          <a:effectLst/>
                        </a:rPr>
                        <a:t>Students shall be able to mark attendance only when physically present within the configured geofence of the class location.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2"/>
                  </a:ext>
                </a:extLst>
              </a:tr>
              <a:tr h="1784819">
                <a:tc>
                  <a:txBody>
                    <a:bodyPr/>
                    <a:lstStyle/>
                    <a:p>
                      <a:pPr marL="0" marR="0">
                        <a:lnSpc>
                          <a:spcPct val="107000"/>
                        </a:lnSpc>
                        <a:spcBef>
                          <a:spcPts val="0"/>
                        </a:spcBef>
                        <a:spcAft>
                          <a:spcPts val="0"/>
                        </a:spcAft>
                      </a:pPr>
                      <a:r>
                        <a:rPr lang="en-US" sz="1800" dirty="0">
                          <a:effectLst/>
                        </a:rPr>
                        <a:t>FR2.3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nSpc>
                          <a:spcPct val="107000"/>
                        </a:lnSpc>
                        <a:spcBef>
                          <a:spcPts val="0"/>
                        </a:spcBef>
                        <a:spcAft>
                          <a:spcPts val="0"/>
                        </a:spcAft>
                      </a:pPr>
                      <a:r>
                        <a:rPr lang="en-US" sz="1800" dirty="0">
                          <a:effectLst/>
                        </a:rPr>
                        <a:t>QR Code Backup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endParaRPr lang="en-US" sz="1800" dirty="0"/>
                    </a:p>
                  </a:txBody>
                  <a:tcPr marL="65287" marR="65287" marT="0" marB="0"/>
                </a:tc>
                <a:tc>
                  <a:txBody>
                    <a:bodyPr/>
                    <a:lstStyle/>
                    <a:p>
                      <a:pPr marL="0" marR="0">
                        <a:lnSpc>
                          <a:spcPct val="107000"/>
                        </a:lnSpc>
                        <a:spcBef>
                          <a:spcPts val="0"/>
                        </a:spcBef>
                        <a:spcAft>
                          <a:spcPts val="0"/>
                        </a:spcAft>
                      </a:pPr>
                      <a:r>
                        <a:rPr lang="en-US" sz="1800" dirty="0">
                          <a:effectLst/>
                        </a:rPr>
                        <a:t>The system shall provide QR code-based attendance marking as a backup when facial recognition or GPS functionality is unavailable.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3"/>
                  </a:ext>
                </a:extLst>
              </a:tr>
              <a:tr h="1189879">
                <a:tc>
                  <a:txBody>
                    <a:bodyPr/>
                    <a:lstStyle/>
                    <a:p>
                      <a:pPr marL="0" marR="0">
                        <a:lnSpc>
                          <a:spcPct val="107000"/>
                        </a:lnSpc>
                        <a:spcBef>
                          <a:spcPts val="0"/>
                        </a:spcBef>
                        <a:spcAft>
                          <a:spcPts val="0"/>
                        </a:spcAft>
                      </a:pPr>
                      <a:r>
                        <a:rPr lang="en-US" sz="1800" dirty="0">
                          <a:effectLst/>
                        </a:rPr>
                        <a:t>FR2.</a:t>
                      </a:r>
                      <a:r>
                        <a:rPr lang="en-US" sz="1800" dirty="0">
                          <a:effectLst/>
                          <a:latin typeface="Calibri" panose="020F0502020204030204" pitchFamily="34" charset="0"/>
                          <a:cs typeface="Times New Roman" panose="02020603050405020304" pitchFamily="18" charset="0"/>
                        </a:rPr>
                        <a:t>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nSpc>
                          <a:spcPct val="107000"/>
                        </a:lnSpc>
                        <a:spcBef>
                          <a:spcPts val="0"/>
                        </a:spcBef>
                        <a:spcAft>
                          <a:spcPts val="0"/>
                        </a:spcAft>
                      </a:pPr>
                      <a:r>
                        <a:rPr lang="en-US" sz="1800">
                          <a:effectLst/>
                        </a:rPr>
                        <a:t>Attendance History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endParaRPr lang="en-US" sz="1800" dirty="0"/>
                    </a:p>
                  </a:txBody>
                  <a:tcPr marL="65287" marR="65287" marT="0" marB="0"/>
                </a:tc>
                <a:tc>
                  <a:txBody>
                    <a:bodyPr/>
                    <a:lstStyle/>
                    <a:p>
                      <a:pPr marL="0" marR="0">
                        <a:lnSpc>
                          <a:spcPct val="107000"/>
                        </a:lnSpc>
                        <a:spcBef>
                          <a:spcPts val="0"/>
                        </a:spcBef>
                        <a:spcAft>
                          <a:spcPts val="0"/>
                        </a:spcAft>
                      </a:pPr>
                      <a:r>
                        <a:rPr lang="en-US" sz="1800">
                          <a:effectLst/>
                        </a:rPr>
                        <a:t>Students shall be able to view their personal attendance history with filtering options.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4"/>
                  </a:ext>
                </a:extLst>
              </a:tr>
              <a:tr h="1487349">
                <a:tc>
                  <a:txBody>
                    <a:bodyPr/>
                    <a:lstStyle/>
                    <a:p>
                      <a:pPr marL="0" marR="0">
                        <a:lnSpc>
                          <a:spcPct val="107000"/>
                        </a:lnSpc>
                        <a:spcBef>
                          <a:spcPts val="0"/>
                        </a:spcBef>
                        <a:spcAft>
                          <a:spcPts val="0"/>
                        </a:spcAft>
                      </a:pPr>
                      <a:r>
                        <a:rPr lang="en-US" sz="1800" dirty="0">
                          <a:effectLst/>
                        </a:rPr>
                        <a:t>FR2.5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pPr marL="0" marR="0">
                        <a:lnSpc>
                          <a:spcPct val="107000"/>
                        </a:lnSpc>
                        <a:spcBef>
                          <a:spcPts val="0"/>
                        </a:spcBef>
                        <a:spcAft>
                          <a:spcPts val="0"/>
                        </a:spcAft>
                      </a:pPr>
                      <a:r>
                        <a:rPr lang="en-US" sz="1800" dirty="0">
                          <a:effectLst/>
                        </a:rPr>
                        <a:t>Attendance Correction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tc>
                  <a:txBody>
                    <a:bodyPr/>
                    <a:lstStyle/>
                    <a:p>
                      <a:endParaRPr lang="en-US" sz="1800" dirty="0"/>
                    </a:p>
                  </a:txBody>
                  <a:tcPr marL="65287" marR="65287" marT="0" marB="0"/>
                </a:tc>
                <a:tc>
                  <a:txBody>
                    <a:bodyPr/>
                    <a:lstStyle/>
                    <a:p>
                      <a:pPr marL="0" marR="0">
                        <a:lnSpc>
                          <a:spcPct val="107000"/>
                        </a:lnSpc>
                        <a:spcBef>
                          <a:spcPts val="0"/>
                        </a:spcBef>
                        <a:spcAft>
                          <a:spcPts val="0"/>
                        </a:spcAft>
                      </a:pPr>
                      <a:r>
                        <a:rPr lang="en-US" sz="1800" dirty="0">
                          <a:effectLst/>
                        </a:rPr>
                        <a:t>Faculty shall be able to manually correct or overrides attendance records with justification notes.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287" marR="65287" marT="0" marB="0"/>
                </a:tc>
                <a:extLst>
                  <a:ext uri="{0D108BD9-81ED-4DB2-BD59-A6C34878D82A}">
                    <a16:rowId xmlns:a16="http://schemas.microsoft.com/office/drawing/2014/main" val="10005"/>
                  </a:ext>
                </a:extLst>
              </a:tr>
            </a:tbl>
          </a:graphicData>
        </a:graphic>
      </p:graphicFrame>
      <p:sp>
        <p:nvSpPr>
          <p:cNvPr id="19" name="Title 18"/>
          <p:cNvSpPr>
            <a:spLocks noGrp="1"/>
          </p:cNvSpPr>
          <p:nvPr>
            <p:ph type="title"/>
          </p:nvPr>
        </p:nvSpPr>
        <p:spPr>
          <a:xfrm>
            <a:off x="73365" y="55007"/>
            <a:ext cx="4713803" cy="1657265"/>
          </a:xfrm>
        </p:spPr>
        <p:txBody>
          <a:bodyPr>
            <a:normAutofit/>
          </a:bodyPr>
          <a:lstStyle/>
          <a:p>
            <a:r>
              <a:rPr lang="en-US" sz="2000" b="1" dirty="0">
                <a:solidFill>
                  <a:srgbClr val="0070C0"/>
                </a:solidFill>
              </a:rPr>
              <a:t>SOFTWARE </a:t>
            </a:r>
            <a:br>
              <a:rPr lang="en-US" sz="2000" b="1" dirty="0">
                <a:solidFill>
                  <a:srgbClr val="0070C0"/>
                </a:solidFill>
              </a:rPr>
            </a:br>
            <a:r>
              <a:rPr lang="en-US" sz="2000" b="1" dirty="0">
                <a:solidFill>
                  <a:srgbClr val="0070C0"/>
                </a:solidFill>
              </a:rPr>
              <a:t>REQUIREMENT SPECIFICATION DOCUMENT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TotalTime>
  <Words>889</Words>
  <Application>Microsoft Office PowerPoint</Application>
  <PresentationFormat>Custom</PresentationFormat>
  <Paragraphs>154</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Roboto Slab</vt:lpstr>
      <vt:lpstr>Trebuchet MS</vt:lpstr>
      <vt:lpstr>Wingdings 3</vt:lpstr>
      <vt:lpstr>Arial</vt:lpstr>
      <vt:lpstr>Open Sans</vt:lpstr>
      <vt:lpstr>Roboto</vt:lpstr>
      <vt:lpstr>Wingdings</vt:lpstr>
      <vt:lpstr>Calibri</vt:lpstr>
      <vt:lpstr>Libre Baskerville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 SPECIFICATION DOCUMENT</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TATA</cp:lastModifiedBy>
  <cp:revision>17</cp:revision>
  <dcterms:created xsi:type="dcterms:W3CDTF">2025-05-05T12:49:53Z</dcterms:created>
  <dcterms:modified xsi:type="dcterms:W3CDTF">2025-05-05T20:22:52Z</dcterms:modified>
</cp:coreProperties>
</file>