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bookmarkIdSeed="3">
  <p:sldMasterIdLst>
    <p:sldMasterId id="2147483648" r:id="rId1"/>
  </p:sldMasterIdLst>
  <p:notesMasterIdLst>
    <p:notesMasterId r:id="rId15"/>
  </p:notesMasterIdLst>
  <p:sldIdLst>
    <p:sldId id="257" r:id="rId2"/>
    <p:sldId id="371" r:id="rId3"/>
    <p:sldId id="370" r:id="rId4"/>
    <p:sldId id="295" r:id="rId5"/>
    <p:sldId id="296" r:id="rId6"/>
    <p:sldId id="297" r:id="rId7"/>
    <p:sldId id="301" r:id="rId8"/>
    <p:sldId id="299" r:id="rId9"/>
    <p:sldId id="372" r:id="rId10"/>
    <p:sldId id="373" r:id="rId11"/>
    <p:sldId id="375" r:id="rId12"/>
    <p:sldId id="374" r:id="rId13"/>
    <p:sldId id="393" r:id="rId14"/>
  </p:sldIdLst>
  <p:sldSz cx="12192000" cy="6858000"/>
  <p:notesSz cx="6858000" cy="9144000"/>
  <p:embeddedFontLst>
    <p:embeddedFont>
      <p:font typeface="굴림" panose="020B0600000101010101" pitchFamily="50" charset="-127"/>
      <p:regular r:id="rId16"/>
    </p:embeddedFont>
    <p:embeddedFont>
      <p:font typeface="맑은 고딕" panose="020B0503020000020004" pitchFamily="50" charset="-127"/>
      <p:regular r:id="rId17"/>
      <p:bold r:id="rId1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16" autoAdjust="0"/>
    <p:restoredTop sz="89660" autoAdjust="0"/>
  </p:normalViewPr>
  <p:slideViewPr>
    <p:cSldViewPr>
      <p:cViewPr varScale="1">
        <p:scale>
          <a:sx n="101" d="100"/>
          <a:sy n="101" d="100"/>
        </p:scale>
        <p:origin x="132" y="10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2280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100" d="100"/>
          <a:sy n="100" d="100"/>
        </p:scale>
        <p:origin x="-360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6607DB-28CA-4E7A-9661-D921E3DA524D}" type="datetimeFigureOut">
              <a:rPr lang="ko-KR" altLang="en-US" smtClean="0"/>
              <a:t>2022-10-10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4195A9-981C-4B9C-9437-B97FF4B91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804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4195A9-981C-4B9C-9437-B97FF4B91D7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58040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4195A9-981C-4B9C-9437-B97FF4B91D7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137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4195A9-981C-4B9C-9437-B97FF4B91D7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72506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4195A9-981C-4B9C-9437-B97FF4B91D7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68855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4195A9-981C-4B9C-9437-B97FF4B91D7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8707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4195A9-981C-4B9C-9437-B97FF4B91D7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8668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4195A9-981C-4B9C-9437-B97FF4B91D7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0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914400" y="1268761"/>
            <a:ext cx="10363200" cy="1470025"/>
          </a:xfrm>
        </p:spPr>
        <p:txBody>
          <a:bodyPr/>
          <a:lstStyle>
            <a:lvl1pPr algn="l">
              <a:defRPr lang="ko-KR" altLang="en-US" sz="2800" b="1" kern="1200" baseline="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en-US" altLang="ko-KR" dirty="0"/>
              <a:t>Media Lab new PPT master</a:t>
            </a:r>
            <a:br>
              <a:rPr lang="en-US" altLang="ko-KR" dirty="0"/>
            </a:br>
            <a:r>
              <a:rPr lang="en-US" altLang="ko-KR" dirty="0"/>
              <a:t>2012.09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735627" y="3933056"/>
            <a:ext cx="8534400" cy="1752600"/>
          </a:xfrm>
        </p:spPr>
        <p:txBody>
          <a:bodyPr>
            <a:normAutofit/>
          </a:bodyPr>
          <a:lstStyle>
            <a:lvl1pPr marL="0" indent="0" algn="r">
              <a:buNone/>
              <a:defRPr sz="18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grpSp>
        <p:nvGrpSpPr>
          <p:cNvPr id="4" name="그룹 3"/>
          <p:cNvGrpSpPr/>
          <p:nvPr userDrawn="1"/>
        </p:nvGrpSpPr>
        <p:grpSpPr>
          <a:xfrm>
            <a:off x="-3189" y="-6912"/>
            <a:ext cx="12192000" cy="369332"/>
            <a:chOff x="-2392" y="1484784"/>
            <a:chExt cx="9144000" cy="369332"/>
          </a:xfrm>
        </p:grpSpPr>
        <p:sp>
          <p:nvSpPr>
            <p:cNvPr id="5" name="직사각형 4"/>
            <p:cNvSpPr/>
            <p:nvPr/>
          </p:nvSpPr>
          <p:spPr>
            <a:xfrm>
              <a:off x="-2392" y="1488445"/>
              <a:ext cx="9144000" cy="362010"/>
            </a:xfrm>
            <a:prstGeom prst="rect">
              <a:avLst/>
            </a:prstGeom>
            <a:gradFill flip="none" rotWithShape="1">
              <a:gsLst>
                <a:gs pos="6000">
                  <a:srgbClr val="5E9EFF"/>
                </a:gs>
                <a:gs pos="27000">
                  <a:srgbClr val="85C2FF"/>
                </a:gs>
                <a:gs pos="53000">
                  <a:srgbClr val="C4D6EB"/>
                </a:gs>
                <a:gs pos="100000">
                  <a:srgbClr val="FFEBFA"/>
                </a:gs>
              </a:gsLst>
              <a:lin ang="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flat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36980" y="1484784"/>
              <a:ext cx="18548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MEDIA LAB – </a:t>
              </a:r>
              <a:r>
                <a:rPr lang="en-US" altLang="ko-KR" sz="900" b="1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Richmedia</a:t>
              </a:r>
              <a:endParaRPr lang="en-US" altLang="ko-KR" sz="9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r>
                <a:rPr lang="en-US" altLang="ko-KR" sz="9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Kyunghee University</a:t>
              </a:r>
              <a:endParaRPr lang="ko-KR" altLang="en-US" sz="9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4" descr="C:\Users\Yongwoo\Desktop\그림2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0" y="1484784"/>
              <a:ext cx="306668" cy="3128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61625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1C81E19-70F3-48CC-8477-D213DB6DA9AA}" type="datetimeFigureOut">
              <a:rPr lang="ko-KR" altLang="en-US" smtClean="0"/>
              <a:t>2022-10-10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FACFC11-3381-4CAA-B420-4AFA3A232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6283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1C81E19-70F3-48CC-8477-D213DB6DA9AA}" type="datetimeFigureOut">
              <a:rPr lang="ko-KR" altLang="en-US" smtClean="0"/>
              <a:t>2022-10-10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FACFC11-3381-4CAA-B420-4AFA3A232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780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 userDrawn="1"/>
        </p:nvGrpSpPr>
        <p:grpSpPr>
          <a:xfrm>
            <a:off x="-3189" y="-6912"/>
            <a:ext cx="12192000" cy="369332"/>
            <a:chOff x="-2392" y="1484784"/>
            <a:chExt cx="9144000" cy="369332"/>
          </a:xfrm>
        </p:grpSpPr>
        <p:sp>
          <p:nvSpPr>
            <p:cNvPr id="8" name="직사각형 7"/>
            <p:cNvSpPr/>
            <p:nvPr/>
          </p:nvSpPr>
          <p:spPr>
            <a:xfrm>
              <a:off x="-2392" y="1488445"/>
              <a:ext cx="9144000" cy="362010"/>
            </a:xfrm>
            <a:prstGeom prst="rect">
              <a:avLst/>
            </a:prstGeom>
            <a:gradFill flip="none" rotWithShape="1">
              <a:gsLst>
                <a:gs pos="6000">
                  <a:srgbClr val="5E9EFF"/>
                </a:gs>
                <a:gs pos="27000">
                  <a:srgbClr val="85C2FF"/>
                </a:gs>
                <a:gs pos="53000">
                  <a:srgbClr val="C4D6EB"/>
                </a:gs>
                <a:gs pos="100000">
                  <a:srgbClr val="FFEBFA"/>
                </a:gs>
              </a:gsLst>
              <a:lin ang="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flat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36980" y="1484784"/>
              <a:ext cx="18548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MEDIA LAB – </a:t>
              </a:r>
              <a:r>
                <a:rPr lang="en-US" altLang="ko-KR" sz="900" b="1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Richmedia</a:t>
              </a:r>
              <a:endParaRPr lang="en-US" altLang="ko-KR" sz="9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r>
                <a:rPr lang="en-US" altLang="ko-KR" sz="9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Kyunghee University</a:t>
              </a:r>
              <a:endParaRPr lang="ko-KR" altLang="en-US" sz="9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0" name="Picture 4" descr="C:\Users\Yongwoo\Desktop\그림2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0" y="1484784"/>
              <a:ext cx="306668" cy="3128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제목 1"/>
          <p:cNvSpPr>
            <a:spLocks noGrp="1"/>
          </p:cNvSpPr>
          <p:nvPr userDrawn="1">
            <p:ph type="title"/>
          </p:nvPr>
        </p:nvSpPr>
        <p:spPr>
          <a:xfrm>
            <a:off x="2639616" y="44624"/>
            <a:ext cx="9409045" cy="288032"/>
          </a:xfrm>
        </p:spPr>
        <p:txBody>
          <a:bodyPr/>
          <a:lstStyle>
            <a:lvl1pPr>
              <a:defRPr lang="ko-KR" altLang="en-US" sz="1800" b="1" kern="1200" baseline="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 userDrawn="1">
            <p:ph idx="1"/>
          </p:nvPr>
        </p:nvSpPr>
        <p:spPr>
          <a:xfrm>
            <a:off x="143339" y="404664"/>
            <a:ext cx="11905323" cy="640871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 userDrawn="1"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1C81E19-70F3-48CC-8477-D213DB6DA9AA}" type="datetimeFigureOut">
              <a:rPr lang="ko-KR" altLang="en-US" smtClean="0"/>
              <a:t>2022-10-10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 userDrawn="1"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 userDrawn="1"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FACFC11-3381-4CAA-B420-4AFA3A232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823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1C81E19-70F3-48CC-8477-D213DB6DA9AA}" type="datetimeFigureOut">
              <a:rPr lang="ko-KR" altLang="en-US" smtClean="0"/>
              <a:t>2022-10-10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FACFC11-3381-4CAA-B420-4AFA3A232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709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1C81E19-70F3-48CC-8477-D213DB6DA9AA}" type="datetimeFigureOut">
              <a:rPr lang="ko-KR" altLang="en-US" smtClean="0"/>
              <a:t>2022-10-10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FACFC11-3381-4CAA-B420-4AFA3A232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9350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1C81E19-70F3-48CC-8477-D213DB6DA9AA}" type="datetimeFigureOut">
              <a:rPr lang="ko-KR" altLang="en-US" smtClean="0"/>
              <a:t>2022-10-10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FACFC11-3381-4CAA-B420-4AFA3A232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798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1C81E19-70F3-48CC-8477-D213DB6DA9AA}" type="datetimeFigureOut">
              <a:rPr lang="ko-KR" altLang="en-US" smtClean="0"/>
              <a:t>2022-10-10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FACFC11-3381-4CAA-B420-4AFA3A232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926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1C81E19-70F3-48CC-8477-D213DB6DA9AA}" type="datetimeFigureOut">
              <a:rPr lang="ko-KR" altLang="en-US" smtClean="0"/>
              <a:t>2022-10-10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FACFC11-3381-4CAA-B420-4AFA3A232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530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1C81E19-70F3-48CC-8477-D213DB6DA9AA}" type="datetimeFigureOut">
              <a:rPr lang="ko-KR" altLang="en-US" smtClean="0"/>
              <a:t>2022-10-10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FACFC11-3381-4CAA-B420-4AFA3A232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6180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1C81E19-70F3-48CC-8477-D213DB6DA9AA}" type="datetimeFigureOut">
              <a:rPr lang="ko-KR" altLang="en-US" smtClean="0"/>
              <a:t>2022-10-10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FACFC11-3381-4CAA-B420-4AFA3A232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4483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43339" y="44624"/>
            <a:ext cx="11905323" cy="2160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43339" y="332656"/>
            <a:ext cx="11905323" cy="6480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87748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0" eaLnBrk="1" latinLnBrk="1" hangingPunct="1">
        <a:spcBef>
          <a:spcPct val="0"/>
        </a:spcBef>
        <a:buNone/>
        <a:defRPr sz="1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Wingdings" pitchFamily="2" charset="2"/>
        <a:buChar char="v"/>
        <a:defRPr sz="15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628650" indent="-171450" algn="l" defTabSz="914400" rtl="0" eaLnBrk="1" latinLnBrk="1" hangingPunct="1">
        <a:spcBef>
          <a:spcPct val="20000"/>
        </a:spcBef>
        <a:buFont typeface="Wingdings" pitchFamily="2" charset="2"/>
        <a:buChar char="§"/>
        <a:defRPr sz="13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085850" indent="-171450" algn="l" defTabSz="914400" rtl="0" eaLnBrk="1" latinLnBrk="1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Wingdings" pitchFamily="2" charset="2"/>
        <a:buChar char="ü"/>
        <a:defRPr sz="11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Wingdings" pitchFamily="2" charset="2"/>
        <a:buChar char="ü"/>
        <a:defRPr sz="1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kyuheonkim@khu.ac.k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.kr/url?sa=i&amp;rct=j&amp;q=&amp;esrc=s&amp;frm=1&amp;source=images&amp;cd=&amp;cad=rja&amp;uact=8&amp;docid=fq4e24WdTOaoDM&amp;tbnid=7rdGD71auYatZM:&amp;ved=0CAUQjRw&amp;url=http://www.ampsvideo.com/tech-talk/sound-sense.htm&amp;ei=u6NgU8KBHMiZiQfZ5YGIBw&amp;bvm=bv.65636070,d.aGc&amp;psig=AFQjCNENI27q3lLFIeK_eGxpNEeXYGBoEw&amp;ust=139892869362301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.kr/url?sa=i&amp;rct=j&amp;q=&amp;esrc=s&amp;source=images&amp;cd=&amp;cad=rja&amp;uact=8&amp;ved=0CAcQjRxqFQoTCIip1bjC_ccCFeXGpgodORMKDw&amp;url=http://karmaninteractive.com/labs/2014/11/2/ocean-simulation-pt3-gerstner-waves&amp;psig=AFQjCNGNg4RLMB-ZS2l87tLse3dQfqIhgQ&amp;ust=1442560410145151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7376" y="1382911"/>
            <a:ext cx="10363200" cy="1470025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latin typeface="+mj-lt"/>
              </a:rPr>
              <a:t>DSP Lab. Week 4</a:t>
            </a:r>
            <a:br>
              <a:rPr lang="en-US" altLang="ko-KR" sz="4000" dirty="0">
                <a:latin typeface="+mj-lt"/>
              </a:rPr>
            </a:br>
            <a:r>
              <a:rPr lang="en-US" altLang="ko-KR" sz="4000" dirty="0">
                <a:latin typeface="+mj-lt"/>
              </a:rPr>
              <a:t>My</a:t>
            </a:r>
            <a:r>
              <a:rPr lang="ko-KR" altLang="en-US" sz="4000" dirty="0">
                <a:latin typeface="+mj-lt"/>
              </a:rPr>
              <a:t> </a:t>
            </a:r>
            <a:r>
              <a:rPr lang="en-US" altLang="ko-KR" sz="4000" dirty="0">
                <a:latin typeface="+mj-lt"/>
              </a:rPr>
              <a:t>Audio</a:t>
            </a:r>
            <a:endParaRPr lang="ko-KR" altLang="en-US" sz="4000" dirty="0">
              <a:latin typeface="+mj-lt"/>
              <a:ea typeface="+mn-ea"/>
              <a:cs typeface="+mn-cs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583832" y="3645024"/>
            <a:ext cx="6400800" cy="17526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altLang="ko-KR" sz="2000" dirty="0" err="1">
                <a:latin typeface="+mj-lt"/>
                <a:ea typeface="바탕" pitchFamily="18" charset="-127"/>
              </a:rPr>
              <a:t>Kyuheon</a:t>
            </a:r>
            <a:r>
              <a:rPr lang="en-US" altLang="ko-KR" sz="2000" dirty="0">
                <a:latin typeface="+mj-lt"/>
                <a:ea typeface="바탕" pitchFamily="18" charset="-127"/>
              </a:rPr>
              <a:t> Kim</a:t>
            </a:r>
          </a:p>
          <a:p>
            <a:pPr>
              <a:defRPr/>
            </a:pPr>
            <a:r>
              <a:rPr lang="en-US" altLang="ko-KR" sz="2000" dirty="0">
                <a:latin typeface="+mj-lt"/>
                <a:ea typeface="바탕" pitchFamily="18" charset="-127"/>
              </a:rPr>
              <a:t>Media Lab. Rm567</a:t>
            </a:r>
          </a:p>
          <a:p>
            <a:pPr>
              <a:defRPr/>
            </a:pPr>
            <a:r>
              <a:rPr lang="en-US" altLang="ko-KR" sz="2000">
                <a:latin typeface="+mj-lt"/>
                <a:ea typeface="바탕" pitchFamily="18" charset="-127"/>
                <a:hlinkClick r:id="rId2"/>
              </a:rPr>
              <a:t>kyuheonkim@khu.ac.kr</a:t>
            </a:r>
            <a:r>
              <a:rPr lang="en-US" altLang="ko-KR" sz="2000">
                <a:latin typeface="+mj-lt"/>
              </a:rPr>
              <a:t> </a:t>
            </a:r>
            <a:endParaRPr lang="en-US" altLang="ko-KR" sz="2000" dirty="0">
              <a:latin typeface="+mj-lt"/>
            </a:endParaRPr>
          </a:p>
          <a:p>
            <a:pPr>
              <a:defRPr/>
            </a:pPr>
            <a:r>
              <a:rPr lang="en-US" altLang="ko-KR" sz="2000" dirty="0">
                <a:latin typeface="+mj-lt"/>
              </a:rPr>
              <a:t>Last update : September 2, 2019</a:t>
            </a:r>
          </a:p>
        </p:txBody>
      </p:sp>
    </p:spTree>
    <p:extLst>
      <p:ext uri="{BB962C8B-B14F-4D97-AF65-F5344CB8AC3E}">
        <p14:creationId xmlns:p14="http://schemas.microsoft.com/office/powerpoint/2010/main" val="7899977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2CF03947-21E2-47E5-AE85-093E6E2AED97}"/>
              </a:ext>
            </a:extLst>
          </p:cNvPr>
          <p:cNvSpPr txBox="1"/>
          <p:nvPr/>
        </p:nvSpPr>
        <p:spPr>
          <a:xfrm>
            <a:off x="27756" y="404664"/>
            <a:ext cx="11396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Read header of a wave file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0023974-5D71-4EA2-B378-2FFB06A8B002}"/>
              </a:ext>
            </a:extLst>
          </p:cNvPr>
          <p:cNvCxnSpPr>
            <a:cxnSpLocks/>
          </p:cNvCxnSpPr>
          <p:nvPr/>
        </p:nvCxnSpPr>
        <p:spPr>
          <a:xfrm>
            <a:off x="0" y="908720"/>
            <a:ext cx="4151784" cy="0"/>
          </a:xfrm>
          <a:prstGeom prst="straightConnector1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13" y="188640"/>
            <a:ext cx="11717528" cy="6742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678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-5409" y="382506"/>
            <a:ext cx="12192000" cy="6475494"/>
            <a:chOff x="-5409" y="382506"/>
            <a:chExt cx="12192000" cy="6475494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5409" y="382506"/>
              <a:ext cx="12192000" cy="6475494"/>
            </a:xfrm>
            <a:prstGeom prst="rect">
              <a:avLst/>
            </a:prstGeom>
          </p:spPr>
        </p:pic>
        <p:sp>
          <p:nvSpPr>
            <p:cNvPr id="2" name="직사각형 1"/>
            <p:cNvSpPr/>
            <p:nvPr/>
          </p:nvSpPr>
          <p:spPr>
            <a:xfrm>
              <a:off x="11684632" y="1566122"/>
              <a:ext cx="288032" cy="3600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28802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BC26FC-6E41-46CF-9FFD-9A456912E766}"/>
              </a:ext>
            </a:extLst>
          </p:cNvPr>
          <p:cNvSpPr txBox="1"/>
          <p:nvPr/>
        </p:nvSpPr>
        <p:spPr>
          <a:xfrm>
            <a:off x="27756" y="407417"/>
            <a:ext cx="11396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Week 4 assignment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5946AF9F-A033-432F-8D22-09CE4F3FF919}"/>
              </a:ext>
            </a:extLst>
          </p:cNvPr>
          <p:cNvCxnSpPr>
            <a:cxnSpLocks/>
          </p:cNvCxnSpPr>
          <p:nvPr/>
        </p:nvCxnSpPr>
        <p:spPr>
          <a:xfrm>
            <a:off x="0" y="908720"/>
            <a:ext cx="3215680" cy="0"/>
          </a:xfrm>
          <a:prstGeom prst="straightConnector1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4B0F9F4B-A6AF-43F8-ADB2-5DFC66BB3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340767"/>
            <a:ext cx="6696744" cy="4608509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altLang="ko-KR" sz="2400" dirty="0">
                <a:latin typeface="+mn-lt"/>
              </a:rPr>
              <a:t>Let It Go </a:t>
            </a:r>
            <a:r>
              <a:rPr lang="ko-KR" altLang="en-US" sz="2400" dirty="0">
                <a:latin typeface="+mn-lt"/>
              </a:rPr>
              <a:t>음악 사이에 산토끼를 넣어라</a:t>
            </a:r>
            <a:r>
              <a:rPr lang="en-US" altLang="ko-KR" sz="2400" dirty="0">
                <a:latin typeface="+mn-lt"/>
              </a:rPr>
              <a:t>.</a:t>
            </a:r>
          </a:p>
          <a:p>
            <a:pPr>
              <a:defRPr/>
            </a:pPr>
            <a:endParaRPr lang="en-US" altLang="ko-KR" sz="2400" dirty="0">
              <a:latin typeface="+mn-lt"/>
            </a:endParaRPr>
          </a:p>
          <a:p>
            <a:pPr marL="0" indent="0">
              <a:buFontTx/>
              <a:buNone/>
              <a:defRPr/>
            </a:pPr>
            <a:r>
              <a:rPr lang="ko-KR" altLang="en-US" sz="1600" dirty="0">
                <a:latin typeface="+mn-lt"/>
              </a:rPr>
              <a:t>   </a:t>
            </a:r>
            <a:r>
              <a:rPr lang="en-US" altLang="ko-KR" sz="1600" dirty="0">
                <a:latin typeface="+mn-lt"/>
              </a:rPr>
              <a:t>(ex) </a:t>
            </a:r>
            <a:r>
              <a:rPr lang="ko-KR" altLang="en-US" sz="1600" dirty="0">
                <a:latin typeface="+mn-lt"/>
              </a:rPr>
              <a:t>첫 </a:t>
            </a:r>
            <a:r>
              <a:rPr lang="en-US" altLang="ko-KR" sz="1600" dirty="0">
                <a:latin typeface="+mn-lt"/>
              </a:rPr>
              <a:t>‘</a:t>
            </a:r>
            <a:r>
              <a:rPr lang="ko-KR" altLang="en-US" sz="1600" dirty="0">
                <a:latin typeface="+mn-lt"/>
              </a:rPr>
              <a:t>솔</a:t>
            </a:r>
            <a:r>
              <a:rPr lang="en-US" altLang="ko-KR" sz="1600" dirty="0">
                <a:latin typeface="+mn-lt"/>
              </a:rPr>
              <a:t>’</a:t>
            </a:r>
            <a:r>
              <a:rPr lang="ko-KR" altLang="en-US" sz="1600" dirty="0">
                <a:latin typeface="+mn-lt"/>
              </a:rPr>
              <a:t>은 </a:t>
            </a:r>
            <a:r>
              <a:rPr lang="en-US" altLang="ko-KR" sz="1600" dirty="0">
                <a:latin typeface="+mn-lt"/>
              </a:rPr>
              <a:t>0.5</a:t>
            </a:r>
            <a:r>
              <a:rPr lang="ko-KR" altLang="en-US" sz="1600" dirty="0">
                <a:latin typeface="+mn-lt"/>
              </a:rPr>
              <a:t>초</a:t>
            </a:r>
            <a:r>
              <a:rPr lang="en-US" altLang="ko-KR" sz="1600" dirty="0">
                <a:latin typeface="+mn-lt"/>
              </a:rPr>
              <a:t>, </a:t>
            </a:r>
            <a:r>
              <a:rPr lang="en-US" altLang="ko-KR" sz="1600" dirty="0" err="1">
                <a:latin typeface="+mn-lt"/>
              </a:rPr>
              <a:t>f</a:t>
            </a:r>
            <a:r>
              <a:rPr lang="en-US" altLang="ko-KR" sz="1600" baseline="-25000" dirty="0" err="1">
                <a:latin typeface="+mn-lt"/>
              </a:rPr>
              <a:t>s</a:t>
            </a:r>
            <a:r>
              <a:rPr lang="en-US" altLang="ko-KR" sz="1600" dirty="0">
                <a:latin typeface="+mn-lt"/>
              </a:rPr>
              <a:t>=44100</a:t>
            </a:r>
            <a:r>
              <a:rPr lang="ko-KR" altLang="en-US" sz="1600" dirty="0">
                <a:latin typeface="+mn-lt"/>
              </a:rPr>
              <a:t>이면</a:t>
            </a:r>
            <a:r>
              <a:rPr lang="en-US" altLang="ko-KR" sz="1600" dirty="0">
                <a:latin typeface="+mn-lt"/>
              </a:rPr>
              <a:t>, </a:t>
            </a:r>
            <a:r>
              <a:rPr lang="en-US" altLang="ko-KR" sz="1600" dirty="0" err="1">
                <a:latin typeface="+mn-lt"/>
              </a:rPr>
              <a:t>f</a:t>
            </a:r>
            <a:r>
              <a:rPr lang="en-US" altLang="ko-KR" sz="1600" baseline="-25000" dirty="0" err="1">
                <a:latin typeface="+mn-lt"/>
              </a:rPr>
              <a:t>max</a:t>
            </a:r>
            <a:r>
              <a:rPr lang="en-US" altLang="ko-KR" sz="1600" dirty="0">
                <a:latin typeface="+mn-lt"/>
              </a:rPr>
              <a:t>=22050 </a:t>
            </a:r>
          </a:p>
          <a:p>
            <a:pPr marL="0" indent="0">
              <a:buFontTx/>
              <a:buNone/>
              <a:defRPr/>
            </a:pPr>
            <a:r>
              <a:rPr lang="en-US" altLang="ko-KR" sz="1600" dirty="0">
                <a:latin typeface="+mn-lt"/>
              </a:rPr>
              <a:t>        </a:t>
            </a:r>
            <a:r>
              <a:rPr lang="en-US" altLang="ko-KR" sz="1400" dirty="0" err="1">
                <a:latin typeface="+mn-lt"/>
              </a:rPr>
              <a:t>dt</a:t>
            </a:r>
            <a:r>
              <a:rPr lang="en-US" altLang="ko-KR" sz="1400" dirty="0">
                <a:latin typeface="+mn-lt"/>
              </a:rPr>
              <a:t> = 1/44100.0; </a:t>
            </a:r>
          </a:p>
          <a:p>
            <a:pPr marL="0" indent="0">
              <a:buFontTx/>
              <a:buNone/>
              <a:defRPr/>
            </a:pPr>
            <a:r>
              <a:rPr lang="en-US" altLang="ko-KR" sz="1400" dirty="0">
                <a:latin typeface="+mn-lt"/>
              </a:rPr>
              <a:t>         for(t=0;  t&lt;0.5;  t+=</a:t>
            </a:r>
            <a:r>
              <a:rPr lang="en-US" altLang="ko-KR" sz="1400" dirty="0" err="1">
                <a:latin typeface="+mn-lt"/>
              </a:rPr>
              <a:t>dt</a:t>
            </a:r>
            <a:r>
              <a:rPr lang="en-US" altLang="ko-KR" sz="1400" dirty="0">
                <a:latin typeface="+mn-lt"/>
              </a:rPr>
              <a:t>)</a:t>
            </a:r>
          </a:p>
          <a:p>
            <a:pPr marL="0" indent="0">
              <a:buFontTx/>
              <a:buNone/>
              <a:defRPr/>
            </a:pPr>
            <a:r>
              <a:rPr lang="en-US" altLang="ko-KR" sz="1400" dirty="0">
                <a:latin typeface="+mn-lt"/>
              </a:rPr>
              <a:t>         { </a:t>
            </a:r>
          </a:p>
          <a:p>
            <a:pPr marL="0" indent="0">
              <a:buFontTx/>
              <a:buNone/>
              <a:defRPr/>
            </a:pPr>
            <a:r>
              <a:rPr lang="en-US" altLang="ko-KR" sz="1400" dirty="0">
                <a:latin typeface="+mn-lt"/>
              </a:rPr>
              <a:t>            *(</a:t>
            </a:r>
            <a:r>
              <a:rPr lang="en-US" altLang="ko-KR" sz="1400" dirty="0" err="1">
                <a:latin typeface="+mn-lt"/>
              </a:rPr>
              <a:t>leftdata</a:t>
            </a:r>
            <a:r>
              <a:rPr lang="en-US" altLang="ko-KR" sz="1400" dirty="0">
                <a:latin typeface="+mn-lt"/>
              </a:rPr>
              <a:t>++) = *(</a:t>
            </a:r>
            <a:r>
              <a:rPr lang="en-US" altLang="ko-KR" sz="1400" dirty="0" err="1">
                <a:latin typeface="+mn-lt"/>
              </a:rPr>
              <a:t>rightdata</a:t>
            </a:r>
            <a:r>
              <a:rPr lang="en-US" altLang="ko-KR" sz="1400" dirty="0">
                <a:latin typeface="+mn-lt"/>
              </a:rPr>
              <a:t>++) = (short)(20000.0*sin(2*PI*784*t)); </a:t>
            </a:r>
          </a:p>
          <a:p>
            <a:pPr marL="0" indent="0">
              <a:buFontTx/>
              <a:buNone/>
              <a:defRPr/>
            </a:pPr>
            <a:r>
              <a:rPr lang="en-US" altLang="ko-KR" sz="1400" dirty="0">
                <a:latin typeface="+mn-lt"/>
              </a:rPr>
              <a:t>         }</a:t>
            </a:r>
          </a:p>
          <a:p>
            <a:pPr marL="0" indent="0">
              <a:buFontTx/>
              <a:buNone/>
              <a:defRPr/>
            </a:pPr>
            <a:endParaRPr lang="en-US" altLang="ko-KR" sz="1200" dirty="0">
              <a:latin typeface="+mn-lt"/>
            </a:endParaRPr>
          </a:p>
        </p:txBody>
      </p:sp>
      <p:pic>
        <p:nvPicPr>
          <p:cNvPr id="11" name="Picture 8">
            <a:extLst>
              <a:ext uri="{FF2B5EF4-FFF2-40B4-BE49-F238E27FC236}">
                <a16:creationId xmlns:a16="http://schemas.microsoft.com/office/drawing/2014/main" id="{8B858FB1-E5F9-4820-9141-653D0BBCD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144" y="564884"/>
            <a:ext cx="3304671" cy="1950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FF336BD7-AE74-4B00-BACC-6C26035C9D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1939" y="2750912"/>
            <a:ext cx="3310316" cy="3735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9364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BC26FC-6E41-46CF-9FFD-9A456912E766}"/>
              </a:ext>
            </a:extLst>
          </p:cNvPr>
          <p:cNvSpPr txBox="1"/>
          <p:nvPr/>
        </p:nvSpPr>
        <p:spPr>
          <a:xfrm>
            <a:off x="27756" y="407417"/>
            <a:ext cx="11396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Week 4 assignment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5946AF9F-A033-432F-8D22-09CE4F3FF919}"/>
              </a:ext>
            </a:extLst>
          </p:cNvPr>
          <p:cNvCxnSpPr>
            <a:cxnSpLocks/>
          </p:cNvCxnSpPr>
          <p:nvPr/>
        </p:nvCxnSpPr>
        <p:spPr>
          <a:xfrm>
            <a:off x="0" y="908720"/>
            <a:ext cx="3215680" cy="0"/>
          </a:xfrm>
          <a:prstGeom prst="straightConnector1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767408" y="980728"/>
            <a:ext cx="1058517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tx2"/>
                </a:solidFill>
              </a:rPr>
              <a:t>“KLAS</a:t>
            </a:r>
            <a:r>
              <a:rPr lang="ko-KR" altLang="en-US" dirty="0">
                <a:solidFill>
                  <a:schemeClr val="tx2"/>
                </a:solidFill>
              </a:rPr>
              <a:t>에 제출할 때 다음 사항을 꼭 지켜주세요</a:t>
            </a:r>
            <a:r>
              <a:rPr lang="en-US" altLang="ko-KR" dirty="0">
                <a:solidFill>
                  <a:schemeClr val="tx2"/>
                </a:solidFill>
              </a:rPr>
              <a:t>” 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파일명 </a:t>
            </a:r>
            <a:r>
              <a:rPr lang="en-US" altLang="ko-KR" dirty="0"/>
              <a:t>: “Lab00_</a:t>
            </a:r>
            <a:r>
              <a:rPr lang="ko-KR" altLang="en-US" dirty="0"/>
              <a:t>요일</a:t>
            </a:r>
            <a:r>
              <a:rPr lang="en-US" altLang="ko-KR" dirty="0"/>
              <a:t>_</a:t>
            </a:r>
            <a:r>
              <a:rPr lang="ko-KR" altLang="en-US" dirty="0" err="1"/>
              <a:t>대표자이름</a:t>
            </a:r>
            <a:r>
              <a:rPr lang="en-US" altLang="ko-KR" dirty="0"/>
              <a:t>.zip” </a:t>
            </a:r>
          </a:p>
          <a:p>
            <a:r>
              <a:rPr lang="en-US" altLang="ko-KR" dirty="0"/>
              <a:t>Ex) Lab01_</a:t>
            </a:r>
            <a:r>
              <a:rPr lang="ko-KR" altLang="en-US" dirty="0"/>
              <a:t>목</a:t>
            </a:r>
            <a:r>
              <a:rPr lang="en-US" altLang="ko-KR" dirty="0"/>
              <a:t>_</a:t>
            </a:r>
            <a:r>
              <a:rPr lang="ko-KR" altLang="en-US" dirty="0"/>
              <a:t>홍길동</a:t>
            </a:r>
            <a:r>
              <a:rPr lang="en-US" altLang="ko-KR" dirty="0"/>
              <a:t>.zip    </a:t>
            </a:r>
            <a:r>
              <a:rPr lang="en-US" altLang="ko-KR" sz="1200" b="1" dirty="0">
                <a:solidFill>
                  <a:srgbClr val="FF0000"/>
                </a:solidFill>
              </a:rPr>
              <a:t>(</a:t>
            </a:r>
            <a:r>
              <a:rPr lang="ko-KR" altLang="en-US" sz="1200" b="1" dirty="0">
                <a:solidFill>
                  <a:srgbClr val="FF0000"/>
                </a:solidFill>
              </a:rPr>
              <a:t>압축 툴은 자유롭게 사용</a:t>
            </a:r>
            <a:r>
              <a:rPr lang="en-US" altLang="ko-KR" sz="1200" b="1" dirty="0">
                <a:solidFill>
                  <a:srgbClr val="FF0000"/>
                </a:solidFill>
              </a:rPr>
              <a:t>) </a:t>
            </a:r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제출 파일 </a:t>
            </a:r>
            <a:r>
              <a:rPr lang="en-US" altLang="ko-KR" sz="1200" b="1" dirty="0">
                <a:solidFill>
                  <a:srgbClr val="FF0000"/>
                </a:solidFill>
              </a:rPr>
              <a:t>(</a:t>
            </a:r>
            <a:r>
              <a:rPr lang="ko-KR" altLang="en-US" sz="1200" b="1" dirty="0">
                <a:solidFill>
                  <a:srgbClr val="FF0000"/>
                </a:solidFill>
              </a:rPr>
              <a:t>보고서와 프로그램을 압축해서 제출</a:t>
            </a:r>
            <a:r>
              <a:rPr lang="en-US" altLang="ko-KR" sz="1200" b="1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ko-KR" dirty="0"/>
              <a:t>   - </a:t>
            </a:r>
            <a:r>
              <a:rPr lang="ko-KR" altLang="en-US" dirty="0"/>
              <a:t>보고서 파일 </a:t>
            </a:r>
            <a:r>
              <a:rPr lang="en-US" altLang="ko-KR" dirty="0"/>
              <a:t>(</a:t>
            </a:r>
            <a:r>
              <a:rPr lang="en-US" altLang="ko-KR" dirty="0" err="1"/>
              <a:t>hwp</a:t>
            </a:r>
            <a:r>
              <a:rPr lang="en-US" altLang="ko-KR" dirty="0"/>
              <a:t>, word): </a:t>
            </a:r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/>
              <a:t>학번</a:t>
            </a:r>
            <a:r>
              <a:rPr lang="en-US" altLang="ko-KR" dirty="0"/>
              <a:t>, </a:t>
            </a:r>
            <a:r>
              <a:rPr lang="ko-KR" altLang="en-US" dirty="0"/>
              <a:t>목적</a:t>
            </a:r>
            <a:r>
              <a:rPr lang="en-US" altLang="ko-KR" dirty="0"/>
              <a:t>, </a:t>
            </a:r>
            <a:r>
              <a:rPr lang="ko-KR" altLang="en-US" dirty="0"/>
              <a:t>변수</a:t>
            </a:r>
            <a:r>
              <a:rPr lang="en-US" altLang="ko-KR" dirty="0"/>
              <a:t>, </a:t>
            </a:r>
            <a:r>
              <a:rPr lang="ko-KR" altLang="en-US" dirty="0"/>
              <a:t>알고리즘</a:t>
            </a:r>
            <a:r>
              <a:rPr lang="en-US" altLang="ko-KR" dirty="0"/>
              <a:t>(</a:t>
            </a:r>
            <a:r>
              <a:rPr lang="ko-KR" altLang="en-US" dirty="0"/>
              <a:t>순서</a:t>
            </a:r>
            <a:r>
              <a:rPr lang="en-US" altLang="ko-KR" dirty="0"/>
              <a:t>), </a:t>
            </a:r>
            <a:r>
              <a:rPr lang="ko-KR" altLang="en-US" dirty="0"/>
              <a:t>결과 분석</a:t>
            </a:r>
            <a:r>
              <a:rPr lang="en-US" altLang="ko-KR" dirty="0"/>
              <a:t>, </a:t>
            </a:r>
            <a:r>
              <a:rPr lang="ko-KR" altLang="en-US" dirty="0"/>
              <a:t>느낀 점</a:t>
            </a:r>
            <a:endParaRPr lang="en-US" altLang="ko-KR" dirty="0"/>
          </a:p>
          <a:p>
            <a:r>
              <a:rPr lang="en-US" altLang="ko-KR" dirty="0"/>
              <a:t>   - </a:t>
            </a:r>
            <a:r>
              <a:rPr lang="ko-KR" altLang="en-US" dirty="0"/>
              <a:t>프로그램</a:t>
            </a:r>
            <a:endParaRPr lang="en-US" altLang="ko-KR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44" y="3363290"/>
            <a:ext cx="5966564" cy="332859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064" y="3400698"/>
            <a:ext cx="3298924" cy="92433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TextBox 9"/>
          <p:cNvSpPr txBox="1"/>
          <p:nvPr/>
        </p:nvSpPr>
        <p:spPr>
          <a:xfrm>
            <a:off x="9248327" y="3541342"/>
            <a:ext cx="2448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C++ </a:t>
            </a:r>
            <a:r>
              <a:rPr lang="ko-KR" altLang="en-US" dirty="0"/>
              <a:t>프로그램 파일</a:t>
            </a:r>
            <a:endParaRPr lang="en-US" altLang="ko-KR" dirty="0"/>
          </a:p>
          <a:p>
            <a:r>
              <a:rPr lang="ko-KR" altLang="en-US" dirty="0"/>
              <a:t>보고서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6456040" y="3289052"/>
            <a:ext cx="2664296" cy="1147628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꺾인 연결선 15"/>
          <p:cNvCxnSpPr>
            <a:endCxn id="12" idx="4"/>
          </p:cNvCxnSpPr>
          <p:nvPr/>
        </p:nvCxnSpPr>
        <p:spPr>
          <a:xfrm rot="10800000">
            <a:off x="7788188" y="4436681"/>
            <a:ext cx="828092" cy="590909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616280" y="4842923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압축하여 제출</a:t>
            </a:r>
          </a:p>
        </p:txBody>
      </p:sp>
    </p:spTree>
    <p:extLst>
      <p:ext uri="{BB962C8B-B14F-4D97-AF65-F5344CB8AC3E}">
        <p14:creationId xmlns:p14="http://schemas.microsoft.com/office/powerpoint/2010/main" val="1174266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36D84A62-9A4C-40A6-8C6F-FB060E08AD1F}"/>
              </a:ext>
            </a:extLst>
          </p:cNvPr>
          <p:cNvSpPr txBox="1"/>
          <p:nvPr/>
        </p:nvSpPr>
        <p:spPr>
          <a:xfrm>
            <a:off x="27756" y="407417"/>
            <a:ext cx="11396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Frequency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EF9845F-0E7A-450B-BC55-12DFD2FCD838}"/>
              </a:ext>
            </a:extLst>
          </p:cNvPr>
          <p:cNvCxnSpPr>
            <a:cxnSpLocks/>
          </p:cNvCxnSpPr>
          <p:nvPr/>
        </p:nvCxnSpPr>
        <p:spPr>
          <a:xfrm>
            <a:off x="0" y="908720"/>
            <a:ext cx="1775520" cy="0"/>
          </a:xfrm>
          <a:prstGeom prst="straightConnector1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http://www.ampsvideo.com/tech-talk/tech-pix/frequencies.jpg">
            <a:hlinkClick r:id="rId3"/>
            <a:extLst>
              <a:ext uri="{FF2B5EF4-FFF2-40B4-BE49-F238E27FC236}">
                <a16:creationId xmlns:a16="http://schemas.microsoft.com/office/drawing/2014/main" id="{AE3C4915-7D30-40AB-8A22-8D8B9F17C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7728" y="1066070"/>
            <a:ext cx="7304087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384C84A9-82CE-4648-8757-999FC8160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1124744"/>
            <a:ext cx="2736304" cy="3087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4572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CE1B8B44-56BC-4F9A-8B64-FB77E0DAB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876" y="1266031"/>
            <a:ext cx="7237412" cy="199787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dirty="0">
                <a:latin typeface="+mn-lt"/>
              </a:rPr>
              <a:t>ADC = sampling + quantization</a:t>
            </a:r>
          </a:p>
          <a:p>
            <a:pPr marL="0" indent="0">
              <a:buNone/>
            </a:pPr>
            <a:r>
              <a:rPr lang="en-US" altLang="ko-KR" dirty="0">
                <a:latin typeface="+mn-lt"/>
              </a:rPr>
              <a:t>Sampling = continuous to discrete, 2f</a:t>
            </a:r>
            <a:r>
              <a:rPr lang="en-US" altLang="ko-KR" baseline="-25000" dirty="0">
                <a:latin typeface="+mn-lt"/>
              </a:rPr>
              <a:t>m</a:t>
            </a:r>
            <a:r>
              <a:rPr lang="en-US" altLang="ko-KR" dirty="0">
                <a:latin typeface="+mn-lt"/>
              </a:rPr>
              <a:t>&lt;f</a:t>
            </a:r>
            <a:r>
              <a:rPr lang="en-US" altLang="ko-KR" baseline="-25000" dirty="0">
                <a:latin typeface="+mn-lt"/>
              </a:rPr>
              <a:t>s</a:t>
            </a:r>
          </a:p>
          <a:p>
            <a:pPr marL="0" indent="0">
              <a:buNone/>
            </a:pPr>
            <a:r>
              <a:rPr lang="en-US" altLang="ko-KR" dirty="0">
                <a:latin typeface="+mn-lt"/>
              </a:rPr>
              <a:t>Quantization = analog to digital, 2</a:t>
            </a:r>
            <a:r>
              <a:rPr lang="en-US" altLang="ko-KR" baseline="30000" dirty="0">
                <a:latin typeface="+mn-lt"/>
              </a:rPr>
              <a:t>B</a:t>
            </a:r>
            <a:r>
              <a:rPr lang="en-US" altLang="ko-KR" dirty="0">
                <a:latin typeface="+mn-lt"/>
              </a:rPr>
              <a:t> levels</a:t>
            </a:r>
            <a:endParaRPr lang="en-US" altLang="ko-KR" sz="2000" dirty="0">
              <a:latin typeface="+mn-lt"/>
            </a:endParaRPr>
          </a:p>
          <a:p>
            <a:pPr marL="457200" lvl="1" indent="0">
              <a:buFontTx/>
              <a:buNone/>
              <a:defRPr/>
            </a:pPr>
            <a:endParaRPr lang="en-US" altLang="ko-KR" sz="2000" dirty="0">
              <a:latin typeface="+mn-lt"/>
            </a:endParaRPr>
          </a:p>
          <a:p>
            <a:pPr marL="457200" lvl="1" indent="0">
              <a:buFontTx/>
              <a:buNone/>
              <a:defRPr/>
            </a:pPr>
            <a:endParaRPr lang="en-US" altLang="ko-KR" sz="2000" dirty="0">
              <a:latin typeface="+mn-lt"/>
            </a:endParaRPr>
          </a:p>
          <a:p>
            <a:pPr marL="457200" lvl="1" indent="0">
              <a:buFontTx/>
              <a:buNone/>
              <a:defRPr/>
            </a:pPr>
            <a:r>
              <a:rPr lang="en-US" altLang="ko-KR" sz="2000" dirty="0">
                <a:latin typeface="+mn-lt"/>
              </a:rPr>
              <a:t>	</a:t>
            </a:r>
          </a:p>
          <a:p>
            <a:pPr marL="457200" lvl="1" indent="0">
              <a:buFontTx/>
              <a:buNone/>
              <a:defRPr/>
            </a:pPr>
            <a:endParaRPr lang="en-US" altLang="ko-KR" sz="2000" dirty="0">
              <a:latin typeface="+mn-lt"/>
            </a:endParaRPr>
          </a:p>
          <a:p>
            <a:pPr>
              <a:defRPr/>
            </a:pPr>
            <a:endParaRPr lang="ko-KR" altLang="en-US" dirty="0">
              <a:latin typeface="+mn-l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1D390F8-8B55-40E4-B4D8-FDC6D6F5D283}"/>
              </a:ext>
            </a:extLst>
          </p:cNvPr>
          <p:cNvSpPr txBox="1"/>
          <p:nvPr/>
        </p:nvSpPr>
        <p:spPr>
          <a:xfrm>
            <a:off x="27756" y="407417"/>
            <a:ext cx="11396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ADC (Analog-to-Digital Conversion)</a:t>
            </a: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05E61B8C-A3AE-490F-A1E4-E4280C336EAD}"/>
              </a:ext>
            </a:extLst>
          </p:cNvPr>
          <p:cNvCxnSpPr>
            <a:cxnSpLocks/>
          </p:cNvCxnSpPr>
          <p:nvPr/>
        </p:nvCxnSpPr>
        <p:spPr>
          <a:xfrm>
            <a:off x="0" y="908720"/>
            <a:ext cx="5398170" cy="0"/>
          </a:xfrm>
          <a:prstGeom prst="straightConnector1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76FDE605-AFE8-4A3E-8B12-E895D09853A8}"/>
              </a:ext>
            </a:extLst>
          </p:cNvPr>
          <p:cNvGrpSpPr/>
          <p:nvPr/>
        </p:nvGrpSpPr>
        <p:grpSpPr>
          <a:xfrm>
            <a:off x="2366045" y="2888455"/>
            <a:ext cx="7605741" cy="2785270"/>
            <a:chOff x="2366045" y="2888455"/>
            <a:chExt cx="7605741" cy="2785270"/>
          </a:xfrm>
        </p:grpSpPr>
        <p:pic>
          <p:nvPicPr>
            <p:cNvPr id="48" name="Picture 2" descr="https://encrypted-tbn2.gstatic.com/images?q=tbn:ANd9GcR3ESwYdGflq10_FxR-B--UJz11SXuQX6ex0SG03iNNB-_Y_s3wJA">
              <a:hlinkClick r:id="rId3"/>
              <a:extLst>
                <a:ext uri="{FF2B5EF4-FFF2-40B4-BE49-F238E27FC236}">
                  <a16:creationId xmlns:a16="http://schemas.microsoft.com/office/drawing/2014/main" id="{AA9A07C8-871C-44CE-8075-DA3DCC59B7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6045" y="3225800"/>
              <a:ext cx="3267075" cy="2447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" name="TextBox 6">
              <a:extLst>
                <a:ext uri="{FF2B5EF4-FFF2-40B4-BE49-F238E27FC236}">
                  <a16:creationId xmlns:a16="http://schemas.microsoft.com/office/drawing/2014/main" id="{D39746A4-E5AB-4B21-AF74-E65E65FFEE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80782" y="2921792"/>
              <a:ext cx="2016125" cy="2601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100000"/>
                <a:buBlip>
                  <a:blip r:embed="rId5"/>
                </a:buBlip>
                <a:defRPr sz="32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100000"/>
                <a:buBlip>
                  <a:blip r:embed="rId5"/>
                </a:buBlip>
                <a:defRPr sz="28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Blip>
                  <a:blip r:embed="rId5"/>
                </a:buBlip>
                <a:defRPr sz="24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Blip>
                  <a:blip r:embed="rId5"/>
                </a:buBlip>
                <a:defRPr sz="20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Blip>
                  <a:blip r:embed="rId5"/>
                </a:buBlip>
                <a:defRPr sz="20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Blip>
                  <a:blip r:embed="rId5"/>
                </a:buBlip>
                <a:defRPr sz="20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Blip>
                  <a:blip r:embed="rId5"/>
                </a:buBlip>
                <a:defRPr sz="20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Blip>
                  <a:blip r:embed="rId5"/>
                </a:buBlip>
                <a:defRPr sz="20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Blip>
                  <a:blip r:embed="rId5"/>
                </a:buBlip>
                <a:defRPr sz="20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9pPr>
            </a:lstStyle>
            <a:p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 dirty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8bits</a:t>
              </a:r>
            </a:p>
            <a:p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ko-KR" sz="11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 dirty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255</a:t>
              </a:r>
            </a:p>
            <a:p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ko-KR" sz="18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ko-KR" sz="18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ko-KR" sz="18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ko-KR" sz="18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ko-KR" sz="8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 dirty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0</a:t>
              </a:r>
            </a:p>
            <a:p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 dirty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unsigned char</a:t>
              </a:r>
              <a:endParaRPr lang="ko-KR" altLang="en-US" sz="18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50" name="TextBox 8">
              <a:extLst>
                <a:ext uri="{FF2B5EF4-FFF2-40B4-BE49-F238E27FC236}">
                  <a16:creationId xmlns:a16="http://schemas.microsoft.com/office/drawing/2014/main" id="{4C41151D-35B8-4484-B597-CEE1B53050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54073" y="2888455"/>
              <a:ext cx="2017713" cy="2601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100000"/>
                <a:buBlip>
                  <a:blip r:embed="rId5"/>
                </a:buBlip>
                <a:defRPr sz="32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100000"/>
                <a:buBlip>
                  <a:blip r:embed="rId5"/>
                </a:buBlip>
                <a:defRPr sz="28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Blip>
                  <a:blip r:embed="rId5"/>
                </a:buBlip>
                <a:defRPr sz="24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Blip>
                  <a:blip r:embed="rId5"/>
                </a:buBlip>
                <a:defRPr sz="20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Blip>
                  <a:blip r:embed="rId5"/>
                </a:buBlip>
                <a:defRPr sz="20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Blip>
                  <a:blip r:embed="rId5"/>
                </a:buBlip>
                <a:defRPr sz="20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Blip>
                  <a:blip r:embed="rId5"/>
                </a:buBlip>
                <a:defRPr sz="20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Blip>
                  <a:blip r:embed="rId5"/>
                </a:buBlip>
                <a:defRPr sz="20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Blip>
                  <a:blip r:embed="rId5"/>
                </a:buBlip>
                <a:defRPr sz="20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9pPr>
            </a:lstStyle>
            <a:p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 dirty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16bits</a:t>
              </a:r>
            </a:p>
            <a:p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ko-KR" sz="11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 dirty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32768</a:t>
              </a:r>
            </a:p>
            <a:p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ko-KR" sz="18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ko-KR" sz="18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ko-KR" sz="18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ko-KR" sz="18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ko-KR" sz="8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 dirty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-32767</a:t>
              </a:r>
            </a:p>
            <a:p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 dirty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short</a:t>
              </a:r>
              <a:endParaRPr lang="ko-KR" altLang="en-US" sz="18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C67572F9-FBDC-4ECB-B55C-5B9B269B3AFE}"/>
                </a:ext>
              </a:extLst>
            </p:cNvPr>
            <p:cNvCxnSpPr/>
            <p:nvPr/>
          </p:nvCxnSpPr>
          <p:spPr>
            <a:xfrm>
              <a:off x="5102895" y="3679825"/>
              <a:ext cx="4089400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6C23B326-37E4-41BE-821B-153F576B4172}"/>
                </a:ext>
              </a:extLst>
            </p:cNvPr>
            <p:cNvCxnSpPr/>
            <p:nvPr/>
          </p:nvCxnSpPr>
          <p:spPr>
            <a:xfrm>
              <a:off x="5102895" y="5199062"/>
              <a:ext cx="4089400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33FAB4CD-62EF-47A9-8D41-BA76105959B8}"/>
                </a:ext>
              </a:extLst>
            </p:cNvPr>
            <p:cNvCxnSpPr/>
            <p:nvPr/>
          </p:nvCxnSpPr>
          <p:spPr>
            <a:xfrm>
              <a:off x="2654970" y="4098925"/>
              <a:ext cx="0" cy="350837"/>
            </a:xfrm>
            <a:prstGeom prst="line">
              <a:avLst/>
            </a:prstGeom>
            <a:ln>
              <a:solidFill>
                <a:srgbClr val="FF0000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E7BADEF3-392D-484C-98AA-3DB6F9B26E1F}"/>
                </a:ext>
              </a:extLst>
            </p:cNvPr>
            <p:cNvCxnSpPr/>
            <p:nvPr/>
          </p:nvCxnSpPr>
          <p:spPr>
            <a:xfrm>
              <a:off x="2807370" y="3811587"/>
              <a:ext cx="0" cy="638175"/>
            </a:xfrm>
            <a:prstGeom prst="line">
              <a:avLst/>
            </a:prstGeom>
            <a:ln>
              <a:solidFill>
                <a:srgbClr val="FF0000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D5DADB88-1B68-477B-9D55-B8917D1EFBE6}"/>
                </a:ext>
              </a:extLst>
            </p:cNvPr>
            <p:cNvCxnSpPr/>
            <p:nvPr/>
          </p:nvCxnSpPr>
          <p:spPr>
            <a:xfrm>
              <a:off x="2959770" y="3667125"/>
              <a:ext cx="0" cy="782637"/>
            </a:xfrm>
            <a:prstGeom prst="line">
              <a:avLst/>
            </a:prstGeom>
            <a:ln>
              <a:solidFill>
                <a:srgbClr val="FF0000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B030C394-34FE-442E-963E-D2A6FF75AA9B}"/>
                </a:ext>
              </a:extLst>
            </p:cNvPr>
            <p:cNvCxnSpPr/>
            <p:nvPr/>
          </p:nvCxnSpPr>
          <p:spPr>
            <a:xfrm>
              <a:off x="3112170" y="3738562"/>
              <a:ext cx="0" cy="711200"/>
            </a:xfrm>
            <a:prstGeom prst="line">
              <a:avLst/>
            </a:prstGeom>
            <a:ln>
              <a:solidFill>
                <a:srgbClr val="FF0000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5B5B47CE-E0D8-427A-834D-96292649D31F}"/>
                </a:ext>
              </a:extLst>
            </p:cNvPr>
            <p:cNvCxnSpPr/>
            <p:nvPr/>
          </p:nvCxnSpPr>
          <p:spPr>
            <a:xfrm>
              <a:off x="3264570" y="3890962"/>
              <a:ext cx="0" cy="558800"/>
            </a:xfrm>
            <a:prstGeom prst="line">
              <a:avLst/>
            </a:prstGeom>
            <a:ln>
              <a:solidFill>
                <a:srgbClr val="FF0000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E0373A33-0396-4123-B51B-0F7B58AFE0EC}"/>
                </a:ext>
              </a:extLst>
            </p:cNvPr>
            <p:cNvCxnSpPr/>
            <p:nvPr/>
          </p:nvCxnSpPr>
          <p:spPr>
            <a:xfrm>
              <a:off x="3416970" y="4179887"/>
              <a:ext cx="0" cy="279400"/>
            </a:xfrm>
            <a:prstGeom prst="line">
              <a:avLst/>
            </a:prstGeom>
            <a:ln>
              <a:solidFill>
                <a:srgbClr val="FF0000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285C5BA3-74F3-4F14-82D2-CEF9888C367C}"/>
                </a:ext>
              </a:extLst>
            </p:cNvPr>
            <p:cNvCxnSpPr/>
            <p:nvPr/>
          </p:nvCxnSpPr>
          <p:spPr>
            <a:xfrm flipV="1">
              <a:off x="3569370" y="4433887"/>
              <a:ext cx="0" cy="160338"/>
            </a:xfrm>
            <a:prstGeom prst="line">
              <a:avLst/>
            </a:prstGeom>
            <a:ln>
              <a:solidFill>
                <a:srgbClr val="FF0000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0CF2B8B0-51FE-4BFA-B276-FE09619A8CF5}"/>
                </a:ext>
              </a:extLst>
            </p:cNvPr>
            <p:cNvCxnSpPr/>
            <p:nvPr/>
          </p:nvCxnSpPr>
          <p:spPr>
            <a:xfrm flipV="1">
              <a:off x="3721770" y="4433887"/>
              <a:ext cx="0" cy="487363"/>
            </a:xfrm>
            <a:prstGeom prst="line">
              <a:avLst/>
            </a:prstGeom>
            <a:ln>
              <a:solidFill>
                <a:srgbClr val="FF0000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83E7BCF4-5E26-4E4E-9B96-6132A6341CF0}"/>
                </a:ext>
              </a:extLst>
            </p:cNvPr>
            <p:cNvCxnSpPr/>
            <p:nvPr/>
          </p:nvCxnSpPr>
          <p:spPr>
            <a:xfrm flipV="1">
              <a:off x="3874170" y="4459287"/>
              <a:ext cx="0" cy="682625"/>
            </a:xfrm>
            <a:prstGeom prst="line">
              <a:avLst/>
            </a:prstGeom>
            <a:ln>
              <a:solidFill>
                <a:srgbClr val="FF0000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47519E6F-8E0A-4C98-88D0-BFF2AA7AF922}"/>
                </a:ext>
              </a:extLst>
            </p:cNvPr>
            <p:cNvCxnSpPr/>
            <p:nvPr/>
          </p:nvCxnSpPr>
          <p:spPr>
            <a:xfrm flipV="1">
              <a:off x="4026570" y="4433887"/>
              <a:ext cx="0" cy="736600"/>
            </a:xfrm>
            <a:prstGeom prst="line">
              <a:avLst/>
            </a:prstGeom>
            <a:ln>
              <a:solidFill>
                <a:srgbClr val="FF0000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054E2C50-C97F-4F61-BDB6-DFBA8447FD6D}"/>
                </a:ext>
              </a:extLst>
            </p:cNvPr>
            <p:cNvCxnSpPr/>
            <p:nvPr/>
          </p:nvCxnSpPr>
          <p:spPr>
            <a:xfrm flipV="1">
              <a:off x="4178970" y="4449762"/>
              <a:ext cx="0" cy="608013"/>
            </a:xfrm>
            <a:prstGeom prst="line">
              <a:avLst/>
            </a:prstGeom>
            <a:ln>
              <a:solidFill>
                <a:srgbClr val="FF0000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B0D92757-E6C9-43CA-AF06-B1C8BB3EBF98}"/>
                </a:ext>
              </a:extLst>
            </p:cNvPr>
            <p:cNvCxnSpPr/>
            <p:nvPr/>
          </p:nvCxnSpPr>
          <p:spPr>
            <a:xfrm flipV="1">
              <a:off x="4331370" y="4459287"/>
              <a:ext cx="0" cy="350838"/>
            </a:xfrm>
            <a:prstGeom prst="line">
              <a:avLst/>
            </a:prstGeom>
            <a:ln>
              <a:solidFill>
                <a:srgbClr val="FF0000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AED62AAB-8F9E-4C2C-8967-19E2FB5C37E2}"/>
                </a:ext>
              </a:extLst>
            </p:cNvPr>
            <p:cNvCxnSpPr/>
            <p:nvPr/>
          </p:nvCxnSpPr>
          <p:spPr>
            <a:xfrm flipV="1">
              <a:off x="4483770" y="4418012"/>
              <a:ext cx="0" cy="31750"/>
            </a:xfrm>
            <a:prstGeom prst="line">
              <a:avLst/>
            </a:prstGeom>
            <a:ln>
              <a:solidFill>
                <a:srgbClr val="FF0000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7FD981C9-0D6A-4E9E-8EFA-C98C638C448B}"/>
                </a:ext>
              </a:extLst>
            </p:cNvPr>
            <p:cNvCxnSpPr/>
            <p:nvPr/>
          </p:nvCxnSpPr>
          <p:spPr>
            <a:xfrm>
              <a:off x="4636170" y="4098925"/>
              <a:ext cx="0" cy="350837"/>
            </a:xfrm>
            <a:prstGeom prst="line">
              <a:avLst/>
            </a:prstGeom>
            <a:ln>
              <a:solidFill>
                <a:srgbClr val="FF0000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5662A007-4131-45E9-87E5-DBC8CAB5E421}"/>
                </a:ext>
              </a:extLst>
            </p:cNvPr>
            <p:cNvCxnSpPr/>
            <p:nvPr/>
          </p:nvCxnSpPr>
          <p:spPr>
            <a:xfrm>
              <a:off x="4788570" y="3811587"/>
              <a:ext cx="0" cy="638175"/>
            </a:xfrm>
            <a:prstGeom prst="line">
              <a:avLst/>
            </a:prstGeom>
            <a:ln>
              <a:solidFill>
                <a:srgbClr val="FF0000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6AED080B-E377-42BF-AB82-B75FAFFB048D}"/>
                </a:ext>
              </a:extLst>
            </p:cNvPr>
            <p:cNvCxnSpPr/>
            <p:nvPr/>
          </p:nvCxnSpPr>
          <p:spPr>
            <a:xfrm>
              <a:off x="4940970" y="3667125"/>
              <a:ext cx="0" cy="782637"/>
            </a:xfrm>
            <a:prstGeom prst="line">
              <a:avLst/>
            </a:prstGeom>
            <a:ln>
              <a:solidFill>
                <a:srgbClr val="FF0000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B30A1806-84D4-4BCA-8A88-C98C27947D4E}"/>
                </a:ext>
              </a:extLst>
            </p:cNvPr>
            <p:cNvCxnSpPr/>
            <p:nvPr/>
          </p:nvCxnSpPr>
          <p:spPr>
            <a:xfrm>
              <a:off x="5093370" y="3716337"/>
              <a:ext cx="0" cy="733425"/>
            </a:xfrm>
            <a:prstGeom prst="line">
              <a:avLst/>
            </a:prstGeom>
            <a:ln>
              <a:solidFill>
                <a:srgbClr val="FF0000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4F75D50C-E657-4897-B800-838B111241C6}"/>
                </a:ext>
              </a:extLst>
            </p:cNvPr>
            <p:cNvCxnSpPr/>
            <p:nvPr/>
          </p:nvCxnSpPr>
          <p:spPr>
            <a:xfrm>
              <a:off x="5245770" y="3892550"/>
              <a:ext cx="0" cy="557212"/>
            </a:xfrm>
            <a:prstGeom prst="line">
              <a:avLst/>
            </a:prstGeom>
            <a:ln>
              <a:solidFill>
                <a:srgbClr val="FF0000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직사각형 11277">
              <a:extLst>
                <a:ext uri="{FF2B5EF4-FFF2-40B4-BE49-F238E27FC236}">
                  <a16:creationId xmlns:a16="http://schemas.microsoft.com/office/drawing/2014/main" id="{B61329E7-7912-4269-8D0F-0B622B8995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8132" y="3625850"/>
              <a:ext cx="573088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100000"/>
                <a:buBlip>
                  <a:blip r:embed="rId5"/>
                </a:buBlip>
                <a:defRPr sz="32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100000"/>
                <a:buBlip>
                  <a:blip r:embed="rId5"/>
                </a:buBlip>
                <a:defRPr sz="28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Blip>
                  <a:blip r:embed="rId5"/>
                </a:buBlip>
                <a:defRPr sz="24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Blip>
                  <a:blip r:embed="rId5"/>
                </a:buBlip>
                <a:defRPr sz="20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Blip>
                  <a:blip r:embed="rId5"/>
                </a:buBlip>
                <a:defRPr sz="20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Blip>
                  <a:blip r:embed="rId5"/>
                </a:buBlip>
                <a:defRPr sz="20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Blip>
                  <a:blip r:embed="rId5"/>
                </a:buBlip>
                <a:defRPr sz="20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Blip>
                  <a:blip r:embed="rId5"/>
                </a:buBlip>
                <a:defRPr sz="20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Blip>
                  <a:blip r:embed="rId5"/>
                </a:buBlip>
                <a:defRPr sz="20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9pPr>
            </a:lstStyle>
            <a:p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1/f</a:t>
              </a:r>
              <a:r>
                <a:rPr lang="en-US" altLang="ko-KR" sz="1800" baseline="-25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s</a:t>
              </a:r>
              <a:endParaRPr lang="ko-KR" altLang="en-US" sz="1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BE5C881A-0879-4ACE-9DF0-030538040E07}"/>
                </a:ext>
              </a:extLst>
            </p:cNvPr>
            <p:cNvCxnSpPr/>
            <p:nvPr/>
          </p:nvCxnSpPr>
          <p:spPr>
            <a:xfrm flipV="1">
              <a:off x="3874170" y="3892550"/>
              <a:ext cx="0" cy="5667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D4B80582-6ECF-40DC-BA2A-CFAB0E158559}"/>
                </a:ext>
              </a:extLst>
            </p:cNvPr>
            <p:cNvCxnSpPr/>
            <p:nvPr/>
          </p:nvCxnSpPr>
          <p:spPr>
            <a:xfrm flipV="1">
              <a:off x="4026570" y="3995737"/>
              <a:ext cx="0" cy="4540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화살표 연결선 73">
              <a:extLst>
                <a:ext uri="{FF2B5EF4-FFF2-40B4-BE49-F238E27FC236}">
                  <a16:creationId xmlns:a16="http://schemas.microsoft.com/office/drawing/2014/main" id="{ECEB0A34-CA14-41D9-BA6C-83F55CA83EA8}"/>
                </a:ext>
              </a:extLst>
            </p:cNvPr>
            <p:cNvCxnSpPr/>
            <p:nvPr/>
          </p:nvCxnSpPr>
          <p:spPr>
            <a:xfrm>
              <a:off x="3721770" y="4098925"/>
              <a:ext cx="152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화살표 연결선 74">
              <a:extLst>
                <a:ext uri="{FF2B5EF4-FFF2-40B4-BE49-F238E27FC236}">
                  <a16:creationId xmlns:a16="http://schemas.microsoft.com/office/drawing/2014/main" id="{C5E6A88B-C2D1-4B0D-9C00-4366E05C720B}"/>
                </a:ext>
              </a:extLst>
            </p:cNvPr>
            <p:cNvCxnSpPr/>
            <p:nvPr/>
          </p:nvCxnSpPr>
          <p:spPr>
            <a:xfrm flipH="1">
              <a:off x="4023395" y="4098925"/>
              <a:ext cx="152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11285">
              <a:extLst>
                <a:ext uri="{FF2B5EF4-FFF2-40B4-BE49-F238E27FC236}">
                  <a16:creationId xmlns:a16="http://schemas.microsoft.com/office/drawing/2014/main" id="{50240BBB-5630-40AB-B28E-19E71D58E9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4332" y="4387850"/>
              <a:ext cx="72072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100000"/>
                <a:buBlip>
                  <a:blip r:embed="rId5"/>
                </a:buBlip>
                <a:defRPr sz="32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100000"/>
                <a:buBlip>
                  <a:blip r:embed="rId5"/>
                </a:buBlip>
                <a:defRPr sz="28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Blip>
                  <a:blip r:embed="rId5"/>
                </a:buBlip>
                <a:defRPr sz="24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Blip>
                  <a:blip r:embed="rId5"/>
                </a:buBlip>
                <a:defRPr sz="20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Blip>
                  <a:blip r:embed="rId5"/>
                </a:buBlip>
                <a:defRPr sz="20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Blip>
                  <a:blip r:embed="rId5"/>
                </a:buBlip>
                <a:defRPr sz="20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Blip>
                  <a:blip r:embed="rId5"/>
                </a:buBlip>
                <a:defRPr sz="20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Blip>
                  <a:blip r:embed="rId5"/>
                </a:buBlip>
                <a:defRPr sz="20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Blip>
                  <a:blip r:embed="rId5"/>
                </a:buBlip>
                <a:defRPr sz="20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9pPr>
            </a:lstStyle>
            <a:p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time</a:t>
              </a:r>
              <a:endParaRPr lang="ko-KR" altLang="en-US" sz="1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5ABEE336-B44A-46F6-ADAA-E888A1C6C162}"/>
                </a:ext>
              </a:extLst>
            </p:cNvPr>
            <p:cNvCxnSpPr/>
            <p:nvPr/>
          </p:nvCxnSpPr>
          <p:spPr>
            <a:xfrm>
              <a:off x="5398170" y="4189412"/>
              <a:ext cx="0" cy="260350"/>
            </a:xfrm>
            <a:prstGeom prst="line">
              <a:avLst/>
            </a:prstGeom>
            <a:ln>
              <a:solidFill>
                <a:srgbClr val="FF0000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79076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Quantization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368" y="653710"/>
            <a:ext cx="9793088" cy="2808312"/>
          </a:xfrm>
        </p:spPr>
        <p:txBody>
          <a:bodyPr/>
          <a:lstStyle/>
          <a:p>
            <a:r>
              <a:rPr lang="en-US" altLang="ja-JP" sz="2400" dirty="0"/>
              <a:t>To efficiently represent the source output, we have to reduce the number of distinct values  to a much  smaller set. </a:t>
            </a:r>
          </a:p>
          <a:p>
            <a:pPr lvl="1"/>
            <a:r>
              <a:rPr kumimoji="1" lang="en-US" altLang="ja-JP" sz="2000" dirty="0"/>
              <a:t>Uniform </a:t>
            </a:r>
            <a:r>
              <a:rPr lang="en-US" altLang="ja-JP" sz="2000" dirty="0"/>
              <a:t>scalar quantization</a:t>
            </a:r>
            <a:endParaRPr kumimoji="1" lang="en-US" altLang="ja-JP" sz="2000" dirty="0"/>
          </a:p>
          <a:p>
            <a:pPr lvl="1"/>
            <a:r>
              <a:rPr kumimoji="1" lang="en-US" altLang="ja-JP" sz="2000" dirty="0"/>
              <a:t>Non-uniform scalar quantization</a:t>
            </a:r>
          </a:p>
          <a:p>
            <a:pPr lvl="1"/>
            <a:r>
              <a:rPr kumimoji="1" lang="en-US" altLang="ja-JP" sz="2000" dirty="0"/>
              <a:t>Vector </a:t>
            </a:r>
            <a:r>
              <a:rPr kumimoji="1" lang="en-US" altLang="ja-JP" sz="2000" dirty="0" err="1"/>
              <a:t>quantizatoin</a:t>
            </a:r>
            <a:endParaRPr kumimoji="1"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3204787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336" y="476672"/>
            <a:ext cx="12072664" cy="4032448"/>
          </a:xfrm>
        </p:spPr>
        <p:txBody>
          <a:bodyPr/>
          <a:lstStyle/>
          <a:p>
            <a:r>
              <a:rPr kumimoji="1" lang="en-US" altLang="ja-JP" sz="2400" dirty="0"/>
              <a:t>Uniform scalar quantization</a:t>
            </a:r>
          </a:p>
          <a:p>
            <a:pPr lvl="1"/>
            <a:r>
              <a:rPr lang="en-US" altLang="ja-JP" sz="2000" dirty="0"/>
              <a:t>A uniform scalar </a:t>
            </a:r>
            <a:r>
              <a:rPr lang="en-US" altLang="ja-JP" sz="2000" dirty="0" err="1"/>
              <a:t>quantizer</a:t>
            </a:r>
            <a:r>
              <a:rPr lang="en-US" altLang="ja-JP" sz="2000" dirty="0"/>
              <a:t> partitions the domain of input values into equally spaced intervals, except possibly at the two outer intervals. </a:t>
            </a:r>
          </a:p>
          <a:p>
            <a:pPr lvl="1"/>
            <a:r>
              <a:rPr lang="en-US" altLang="ja-JP" sz="2000" dirty="0"/>
              <a:t>The endpoints of partition intervals are called the </a:t>
            </a:r>
            <a:r>
              <a:rPr lang="en-US" altLang="ja-JP" sz="2000" dirty="0" err="1"/>
              <a:t>quantizer's</a:t>
            </a:r>
            <a:r>
              <a:rPr lang="en-US" altLang="ja-JP" sz="2000" dirty="0"/>
              <a:t> decision boundaries. </a:t>
            </a:r>
          </a:p>
          <a:p>
            <a:pPr lvl="1"/>
            <a:r>
              <a:rPr lang="en-US" altLang="ja-JP" sz="2000" dirty="0"/>
              <a:t>The output or reconstruction value corresponding to each interval is taken to be the midpoint of the interval. </a:t>
            </a:r>
          </a:p>
          <a:p>
            <a:pPr lvl="1"/>
            <a:r>
              <a:rPr lang="en-US" altLang="ja-JP" sz="2000" dirty="0"/>
              <a:t>The length of each interval is referred to as the step size, denoted by the symbol </a:t>
            </a:r>
            <a:r>
              <a:rPr lang="en-US" altLang="ko-KR" sz="2000" dirty="0"/>
              <a:t>∆</a:t>
            </a:r>
            <a:r>
              <a:rPr lang="en-US" altLang="ja-JP" sz="2000" dirty="0"/>
              <a:t>. </a:t>
            </a:r>
          </a:p>
          <a:p>
            <a:pPr lvl="1"/>
            <a:r>
              <a:rPr lang="en-US" altLang="ja-JP" sz="2000" dirty="0"/>
              <a:t>Uniform scalar </a:t>
            </a:r>
            <a:r>
              <a:rPr lang="en-US" altLang="ja-JP" sz="2000" dirty="0" err="1"/>
              <a:t>quantizers</a:t>
            </a:r>
            <a:r>
              <a:rPr lang="en-US" altLang="ja-JP" sz="2000" dirty="0"/>
              <a:t> are of two types: midrise and </a:t>
            </a:r>
            <a:r>
              <a:rPr lang="en-US" altLang="ja-JP" sz="2000" dirty="0" err="1"/>
              <a:t>midtread</a:t>
            </a:r>
            <a:endParaRPr lang="en-US" altLang="ja-JP" sz="2000" dirty="0"/>
          </a:p>
          <a:p>
            <a:pPr lvl="1"/>
            <a:r>
              <a:rPr kumimoji="1" lang="en-US" altLang="ja-JP" sz="2000" dirty="0"/>
              <a:t>In case of </a:t>
            </a:r>
            <a:r>
              <a:rPr lang="en-US" altLang="ko-KR" sz="2000" dirty="0"/>
              <a:t>∆=1,</a:t>
            </a:r>
            <a:endParaRPr kumimoji="1" lang="ja-JP" altLang="en-US" sz="2000" dirty="0"/>
          </a:p>
        </p:txBody>
      </p:sp>
      <p:pic>
        <p:nvPicPr>
          <p:cNvPr id="5" name="Picture 3" descr="7-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400" y="3861048"/>
            <a:ext cx="4824412" cy="98266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4061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36700" y="1626964"/>
            <a:ext cx="7759700" cy="417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688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344" y="548680"/>
            <a:ext cx="10585176" cy="2231901"/>
          </a:xfrm>
        </p:spPr>
        <p:txBody>
          <a:bodyPr/>
          <a:lstStyle/>
          <a:p>
            <a:r>
              <a:rPr kumimoji="1" lang="en-US" altLang="ja-JP" sz="2400" dirty="0" err="1"/>
              <a:t>Companded</a:t>
            </a:r>
            <a:r>
              <a:rPr kumimoji="1" lang="en-US" altLang="ja-JP" sz="2400" dirty="0"/>
              <a:t> </a:t>
            </a:r>
            <a:r>
              <a:rPr kumimoji="1" lang="en-US" altLang="ja-JP" sz="2400" dirty="0" err="1"/>
              <a:t>quantizer</a:t>
            </a:r>
            <a:endParaRPr kumimoji="1" lang="en-US" altLang="ja-JP" sz="2400" dirty="0"/>
          </a:p>
          <a:p>
            <a:pPr lvl="1"/>
            <a:r>
              <a:rPr lang="en-US" altLang="ja-JP" sz="2000" dirty="0"/>
              <a:t>the input is mapped by a compressor function G and then quantized using a uniform </a:t>
            </a:r>
            <a:r>
              <a:rPr lang="en-US" altLang="ja-JP" sz="2000" dirty="0" err="1"/>
              <a:t>quantizer</a:t>
            </a:r>
            <a:r>
              <a:rPr lang="en-US" altLang="ja-JP" sz="2000" dirty="0"/>
              <a:t>. </a:t>
            </a:r>
          </a:p>
          <a:p>
            <a:pPr lvl="1"/>
            <a:r>
              <a:rPr lang="en-US" altLang="ja-JP" sz="2000" dirty="0"/>
              <a:t>After transmission, the quantized values are mapped back using an expanded function G</a:t>
            </a:r>
            <a:r>
              <a:rPr lang="en-US" altLang="ja-JP" sz="2000" baseline="30000" dirty="0"/>
              <a:t>-1</a:t>
            </a:r>
            <a:r>
              <a:rPr lang="en-US" altLang="ja-JP" sz="2000" dirty="0"/>
              <a:t>.</a:t>
            </a:r>
            <a:endParaRPr lang="ja-JP" altLang="en-US" sz="2000" dirty="0"/>
          </a:p>
        </p:txBody>
      </p:sp>
      <p:pic>
        <p:nvPicPr>
          <p:cNvPr id="5" name="Picture 4" descr="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456" y="2241424"/>
            <a:ext cx="7632700" cy="18573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8080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344" y="476672"/>
            <a:ext cx="10801200" cy="5472113"/>
          </a:xfrm>
        </p:spPr>
        <p:txBody>
          <a:bodyPr/>
          <a:lstStyle/>
          <a:p>
            <a:r>
              <a:rPr lang="en-US" altLang="ja-JP" sz="2400" dirty="0"/>
              <a:t>Vector quantization</a:t>
            </a:r>
          </a:p>
          <a:p>
            <a:pPr lvl="1"/>
            <a:r>
              <a:rPr lang="en-US" altLang="ja-JP" sz="2000" dirty="0"/>
              <a:t>Any compression system performs better if it operates on vectors or groups of samples rather than on individual symbols or samples.</a:t>
            </a:r>
          </a:p>
          <a:p>
            <a:pPr lvl="1"/>
            <a:endParaRPr lang="en-US" altLang="ja-JP" sz="2000" dirty="0"/>
          </a:p>
          <a:p>
            <a:pPr lvl="1"/>
            <a:endParaRPr lang="en-US" altLang="ja-JP" sz="2000" dirty="0"/>
          </a:p>
          <a:p>
            <a:pPr lvl="1"/>
            <a:endParaRPr lang="en-US" altLang="ja-JP" sz="2000" dirty="0"/>
          </a:p>
          <a:p>
            <a:pPr lvl="1"/>
            <a:r>
              <a:rPr lang="en-US" altLang="ja-JP" sz="2000" dirty="0"/>
              <a:t>n-component code vector represents vectors that lie within a region in n-dimensional space.</a:t>
            </a:r>
          </a:p>
          <a:p>
            <a:pPr lvl="1"/>
            <a:r>
              <a:rPr lang="en-US" altLang="ja-JP" sz="2000" dirty="0"/>
              <a:t>A collection of these code vectors forms the codebook for the vector </a:t>
            </a:r>
            <a:r>
              <a:rPr lang="en-US" altLang="ja-JP" sz="2000" dirty="0" err="1"/>
              <a:t>quantizer</a:t>
            </a:r>
            <a:r>
              <a:rPr lang="en-US" altLang="ja-JP" sz="2000" dirty="0"/>
              <a:t>.</a:t>
            </a:r>
            <a:endParaRPr kumimoji="1" lang="ja-JP" alt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83432" y="1772816"/>
            <a:ext cx="5651500" cy="850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27448" y="3515768"/>
            <a:ext cx="2555776" cy="255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653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0A233E3-D19D-4254-A6BF-13ED67867D43}"/>
              </a:ext>
            </a:extLst>
          </p:cNvPr>
          <p:cNvSpPr txBox="1"/>
          <p:nvPr/>
        </p:nvSpPr>
        <p:spPr>
          <a:xfrm>
            <a:off x="27756" y="407417"/>
            <a:ext cx="11396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Wave File Header (44 bytes long)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41EA48B-BA2B-4C67-A9EE-F95A42ED39E5}"/>
              </a:ext>
            </a:extLst>
          </p:cNvPr>
          <p:cNvCxnSpPr>
            <a:cxnSpLocks/>
          </p:cNvCxnSpPr>
          <p:nvPr/>
        </p:nvCxnSpPr>
        <p:spPr>
          <a:xfrm>
            <a:off x="0" y="908720"/>
            <a:ext cx="5087888" cy="0"/>
          </a:xfrm>
          <a:prstGeom prst="straightConnector1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9">
            <a:extLst>
              <a:ext uri="{FF2B5EF4-FFF2-40B4-BE49-F238E27FC236}">
                <a16:creationId xmlns:a16="http://schemas.microsoft.com/office/drawing/2014/main" id="{B57CD14E-DD65-43D8-B3FD-F4A43F8AEA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2005" y="407416"/>
            <a:ext cx="6206066" cy="3741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44" y="1052736"/>
            <a:ext cx="8376630" cy="548687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4EF6871-6677-A832-28AF-69B0CE5DFF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38992" y="4293090"/>
            <a:ext cx="3385599" cy="2218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371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82007</TotalTime>
  <Words>467</Words>
  <Application>Microsoft Office PowerPoint</Application>
  <PresentationFormat>와이드스크린</PresentationFormat>
  <Paragraphs>87</Paragraphs>
  <Slides>13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Wingdings</vt:lpstr>
      <vt:lpstr>맑은 고딕</vt:lpstr>
      <vt:lpstr>Times New Roman</vt:lpstr>
      <vt:lpstr>Arial</vt:lpstr>
      <vt:lpstr>굴림</vt:lpstr>
      <vt:lpstr>Office 테마</vt:lpstr>
      <vt:lpstr>DSP Lab. Week 4 My Audio</vt:lpstr>
      <vt:lpstr>PowerPoint 프레젠테이션</vt:lpstr>
      <vt:lpstr>PowerPoint 프레젠테이션</vt:lpstr>
      <vt:lpstr>Quantization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</dc:creator>
  <cp:lastModifiedBy>이상민</cp:lastModifiedBy>
  <cp:revision>522</cp:revision>
  <dcterms:created xsi:type="dcterms:W3CDTF">2012-09-03T06:07:24Z</dcterms:created>
  <dcterms:modified xsi:type="dcterms:W3CDTF">2022-10-10T06:06:43Z</dcterms:modified>
</cp:coreProperties>
</file>