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70" r:id="rId13"/>
    <p:sldId id="271" r:id="rId14"/>
    <p:sldId id="272" r:id="rId15"/>
    <p:sldId id="269" r:id="rId16"/>
    <p:sldId id="273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1DCA-5F90-4DE7-B3AB-88D68914E39E}" type="datetimeFigureOut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ACC-D97E-47EF-81B1-63B6CB7818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893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1DCA-5F90-4DE7-B3AB-88D68914E39E}" type="datetimeFigureOut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ACC-D97E-47EF-81B1-63B6CB7818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27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1DCA-5F90-4DE7-B3AB-88D68914E39E}" type="datetimeFigureOut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ACC-D97E-47EF-81B1-63B6CB7818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60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1DCA-5F90-4DE7-B3AB-88D68914E39E}" type="datetimeFigureOut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ACC-D97E-47EF-81B1-63B6CB7818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33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1DCA-5F90-4DE7-B3AB-88D68914E39E}" type="datetimeFigureOut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ACC-D97E-47EF-81B1-63B6CB7818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067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1DCA-5F90-4DE7-B3AB-88D68914E39E}" type="datetimeFigureOut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ACC-D97E-47EF-81B1-63B6CB7818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932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1DCA-5F90-4DE7-B3AB-88D68914E39E}" type="datetimeFigureOut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ACC-D97E-47EF-81B1-63B6CB7818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23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1DCA-5F90-4DE7-B3AB-88D68914E39E}" type="datetimeFigureOut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ACC-D97E-47EF-81B1-63B6CB7818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74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1DCA-5F90-4DE7-B3AB-88D68914E39E}" type="datetimeFigureOut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ACC-D97E-47EF-81B1-63B6CB7818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681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1DCA-5F90-4DE7-B3AB-88D68914E39E}" type="datetimeFigureOut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ACC-D97E-47EF-81B1-63B6CB7818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14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1DCA-5F90-4DE7-B3AB-88D68914E39E}" type="datetimeFigureOut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7EACC-D97E-47EF-81B1-63B6CB7818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04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41DCA-5F90-4DE7-B3AB-88D68914E39E}" type="datetimeFigureOut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7EACC-D97E-47EF-81B1-63B6CB7818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03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計畫說明</a:t>
            </a:r>
            <a:endParaRPr lang="zh-TW" alt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295400" y="1690688"/>
            <a:ext cx="8940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本系統是由國立成功大學心理學系蕭富仁教授團隊所研發，結合客觀的電腦化作業與主觀的問卷，量測桌球運動員心智能力。量測結果以圖像化界面呈現，使選手對於自己的心智能力一目了然。</a:t>
            </a:r>
            <a:endParaRPr lang="en-US" altLang="zh-TW" sz="2000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0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針對個別選手的差異，給予客製化訓練菜單。訓練項目包含實作與電腦作業，讓選手可以透過不同的方式強化心智能力。</a:t>
            </a:r>
            <a:endParaRPr lang="zh-TW" altLang="en-US" sz="20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3074249" y="3575904"/>
            <a:ext cx="5383101" cy="2660675"/>
            <a:chOff x="161489" y="296499"/>
            <a:chExt cx="8961728" cy="5244790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41"/>
            <a:stretch/>
          </p:blipFill>
          <p:spPr>
            <a:xfrm>
              <a:off x="161489" y="3421389"/>
              <a:ext cx="2858019" cy="2119900"/>
            </a:xfrm>
            <a:prstGeom prst="rect">
              <a:avLst/>
            </a:prstGeom>
          </p:spPr>
        </p:pic>
        <p:sp>
          <p:nvSpPr>
            <p:cNvPr id="11" name="橢圓 10"/>
            <p:cNvSpPr/>
            <p:nvPr/>
          </p:nvSpPr>
          <p:spPr>
            <a:xfrm>
              <a:off x="3404060" y="296499"/>
              <a:ext cx="1670859" cy="17706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sp>
          <p:nvSpPr>
            <p:cNvPr id="12" name="橢圓 11"/>
            <p:cNvSpPr/>
            <p:nvPr/>
          </p:nvSpPr>
          <p:spPr>
            <a:xfrm>
              <a:off x="3393711" y="3440282"/>
              <a:ext cx="1670859" cy="177061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3561308" y="675999"/>
              <a:ext cx="1675222" cy="910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sz="1200" b="1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客觀</a:t>
              </a:r>
              <a:r>
                <a:rPr lang="en-US" altLang="zh-TW" sz="1200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  <a:endParaRPr lang="en-US" altLang="zh-TW" sz="1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sz="1200" b="1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電腦化作業</a:t>
              </a:r>
              <a:endParaRPr lang="zh-TW" altLang="en-US" sz="1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3581354" y="3764626"/>
              <a:ext cx="1346661" cy="910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sz="1200" b="1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主觀</a:t>
              </a:r>
              <a:r>
                <a:rPr lang="en-US" altLang="zh-TW" sz="1200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  <a:endParaRPr lang="en-US" altLang="zh-TW" sz="1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sz="1200" b="1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問卷</a:t>
              </a:r>
              <a:endParaRPr lang="zh-TW" altLang="en-US" sz="1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35525" y="2312687"/>
              <a:ext cx="2709949" cy="7294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運動員心智評估</a:t>
              </a:r>
              <a:endPara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" name="橢圓 15"/>
            <p:cNvSpPr/>
            <p:nvPr/>
          </p:nvSpPr>
          <p:spPr>
            <a:xfrm>
              <a:off x="5322914" y="1792094"/>
              <a:ext cx="1670859" cy="177061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5513413" y="2100038"/>
              <a:ext cx="1346661" cy="1274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b="1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分析選手心智能力優劣勢</a:t>
              </a:r>
              <a:endParaRPr lang="zh-TW" altLang="en-US" sz="1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" name="橢圓 17"/>
            <p:cNvSpPr/>
            <p:nvPr/>
          </p:nvSpPr>
          <p:spPr>
            <a:xfrm>
              <a:off x="7452358" y="1792094"/>
              <a:ext cx="1670859" cy="177061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7537632" y="2268436"/>
              <a:ext cx="1346661" cy="910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b="1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給與建議與回饋</a:t>
              </a:r>
              <a:endPara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20" name="直線單箭頭接點 19"/>
            <p:cNvCxnSpPr/>
            <p:nvPr/>
          </p:nvCxnSpPr>
          <p:spPr>
            <a:xfrm flipV="1">
              <a:off x="3019508" y="1920240"/>
              <a:ext cx="541801" cy="3924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/>
            <p:nvPr/>
          </p:nvCxnSpPr>
          <p:spPr>
            <a:xfrm>
              <a:off x="2945474" y="3155242"/>
              <a:ext cx="615835" cy="327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/>
            <p:nvPr/>
          </p:nvCxnSpPr>
          <p:spPr>
            <a:xfrm>
              <a:off x="4928016" y="1764131"/>
              <a:ext cx="471098" cy="352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/>
            <p:nvPr/>
          </p:nvCxnSpPr>
          <p:spPr>
            <a:xfrm flipV="1">
              <a:off x="4928016" y="3319137"/>
              <a:ext cx="531453" cy="276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/>
            <p:nvPr/>
          </p:nvCxnSpPr>
          <p:spPr>
            <a:xfrm>
              <a:off x="7001954" y="2770898"/>
              <a:ext cx="386717" cy="3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5012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191635" y="1962972"/>
            <a:ext cx="82211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歡迎參加</a:t>
            </a:r>
            <a:r>
              <a:rPr lang="zh-TW" altLang="en-US" sz="24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本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作業</a:t>
            </a:r>
            <a:r>
              <a:rPr lang="zh-TW" altLang="en-US" sz="24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。</a:t>
            </a:r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實驗一開始，螢幕中央會出現一個十字，請專心凝視十字，</a:t>
            </a:r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十字消失之後，會出現一個有紅色或綠色的圓形。</a:t>
            </a:r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當畫面出現綠色圓時  ，請迅速按下</a:t>
            </a:r>
            <a:r>
              <a:rPr lang="en-US" altLang="zh-TW" sz="2400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【F】</a:t>
            </a:r>
            <a:r>
              <a:rPr lang="zh-TW" altLang="en-US" sz="2400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鍵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。</a:t>
            </a:r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當畫面出現紅色圓時  ，請迅速按下</a:t>
            </a:r>
            <a:r>
              <a:rPr lang="en-US" altLang="zh-TW" sz="2400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【J】</a:t>
            </a:r>
            <a:r>
              <a:rPr lang="zh-TW" altLang="en-US" sz="2400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鍵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。</a:t>
            </a:r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5045211" y="4221505"/>
            <a:ext cx="347134" cy="330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5045211" y="4936453"/>
            <a:ext cx="347134" cy="330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838200" y="580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H-2</a:t>
            </a:r>
            <a:r>
              <a:rPr lang="zh-TW" altLang="en-US" sz="4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、反應時間作業</a:t>
            </a:r>
            <a:endParaRPr lang="zh-TW" altLang="en-US" sz="4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88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838200" y="580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H-3</a:t>
            </a:r>
            <a:r>
              <a:rPr lang="zh-TW" altLang="en-US" sz="4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、反應時間作業</a:t>
            </a:r>
            <a:endParaRPr lang="zh-TW" altLang="en-US" sz="4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64914" y="1832651"/>
            <a:ext cx="82211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歡迎參加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本作業。</a:t>
            </a:r>
            <a:endParaRPr lang="en-US" altLang="zh-TW" sz="2400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4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實驗一開始，螢幕中央會出現一個十字，請專心凝視十字，</a:t>
            </a:r>
            <a:endParaRPr lang="en-US" altLang="zh-TW" sz="2400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4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十字消失之後，會出現紅、綠、藍、黃四種顏色的圓形。</a:t>
            </a:r>
            <a:endParaRPr lang="en-US" altLang="zh-TW" sz="2400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請</a:t>
            </a:r>
            <a:r>
              <a:rPr lang="zh-TW" altLang="en-US" sz="24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判斷圓型的顏色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，並按相對應的按鍵作答。</a:t>
            </a:r>
            <a:r>
              <a:rPr lang="en-US" altLang="zh-TW" sz="2400" dirty="0">
                <a:solidFill>
                  <a:schemeClr val="accent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S-</a:t>
            </a:r>
            <a:r>
              <a:rPr lang="zh-TW" altLang="en-US" sz="2400" dirty="0">
                <a:solidFill>
                  <a:schemeClr val="accent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藍色</a:t>
            </a:r>
            <a:r>
              <a:rPr lang="zh-TW" altLang="en-US" sz="24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，</a:t>
            </a:r>
            <a:endParaRPr lang="en-US" altLang="zh-TW" sz="2400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altLang="zh-TW" sz="2400" dirty="0" smtClean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F-</a:t>
            </a:r>
            <a:r>
              <a:rPr lang="zh-TW" altLang="en-US" sz="2400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紅色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，</a:t>
            </a:r>
            <a:r>
              <a:rPr lang="en-US" altLang="zh-TW" sz="2400" dirty="0">
                <a:solidFill>
                  <a:schemeClr val="accent6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J-</a:t>
            </a:r>
            <a:r>
              <a:rPr lang="zh-TW" altLang="en-US" sz="2400" dirty="0" smtClean="0">
                <a:solidFill>
                  <a:schemeClr val="accent6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綠色</a:t>
            </a:r>
            <a:r>
              <a:rPr lang="zh-TW" altLang="en-US" sz="24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，</a:t>
            </a:r>
            <a:r>
              <a:rPr lang="en-US" altLang="zh-CN" sz="2400" dirty="0" smtClean="0">
                <a:solidFill>
                  <a:schemeClr val="accent4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L-</a:t>
            </a:r>
            <a:r>
              <a:rPr lang="zh-CN" altLang="en-US" sz="2400" dirty="0">
                <a:solidFill>
                  <a:schemeClr val="accent4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黃色</a:t>
            </a:r>
            <a:r>
              <a:rPr lang="zh-CN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。</a:t>
            </a:r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387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zh-TW" altLang="en-US" sz="4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、逆序數字記憶廣度作業</a:t>
            </a:r>
            <a:endParaRPr lang="zh-TW" altLang="en-US" sz="4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65018" y="1862051"/>
            <a:ext cx="1098111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歡迎參加</a:t>
            </a:r>
            <a:r>
              <a:rPr lang="zh-TW" altLang="en-US" sz="24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本作業。</a:t>
            </a:r>
            <a:endParaRPr lang="en-US" altLang="zh-TW" sz="2400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4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本作業會依序出現</a:t>
            </a:r>
            <a:r>
              <a:rPr lang="en-US" altLang="zh-TW" sz="24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5~9</a:t>
            </a:r>
            <a:r>
              <a:rPr lang="zh-TW" altLang="en-US" sz="24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個不等數字的數列。請依照數字出現的順序記憶。</a:t>
            </a:r>
            <a:endParaRPr lang="en-US" altLang="zh-TW" sz="2400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4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當數列呈現結束時，會出現</a:t>
            </a:r>
            <a:r>
              <a:rPr lang="en-US" altLang="zh-TW" sz="24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”__</a:t>
            </a:r>
            <a:r>
              <a:rPr lang="zh-TW" altLang="en-US" sz="24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sz="24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__</a:t>
            </a:r>
            <a:r>
              <a:rPr lang="zh-TW" altLang="en-US" sz="24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TW" sz="24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__”</a:t>
            </a:r>
            <a:r>
              <a:rPr lang="zh-TW" altLang="en-US" sz="24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。請依照數字呈現的相反順序輸入。</a:t>
            </a:r>
            <a:endParaRPr lang="en-US" altLang="zh-TW" sz="2400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4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若中間有數字忘記了，可以填</a:t>
            </a:r>
            <a:r>
              <a:rPr lang="en-US" altLang="zh-TW" sz="24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“0”</a:t>
            </a:r>
            <a:r>
              <a:rPr lang="zh-TW" altLang="en-US" sz="24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。</a:t>
            </a:r>
            <a:endParaRPr lang="en-US" altLang="zh-TW" sz="2400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4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每題作答時間</a:t>
            </a:r>
            <a:r>
              <a:rPr lang="en-US" altLang="zh-TW" sz="24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15</a:t>
            </a:r>
            <a:r>
              <a:rPr lang="zh-TW" altLang="en-US" sz="24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秒，超過</a:t>
            </a:r>
            <a:r>
              <a:rPr lang="en-US" altLang="zh-TW" sz="24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15</a:t>
            </a:r>
            <a:r>
              <a:rPr lang="zh-TW" altLang="en-US" sz="24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秒為答完，即會進入下一題。</a:t>
            </a:r>
            <a:endParaRPr lang="en-US" altLang="zh-TW" sz="2400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4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如果提早答題結束，可以</a:t>
            </a:r>
            <a:r>
              <a:rPr lang="en-US" altLang="zh-TW" sz="24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“Enter”</a:t>
            </a:r>
            <a:r>
              <a:rPr lang="zh-TW" altLang="en-US" sz="24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鍵，將快速進入下一題。</a:t>
            </a:r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6438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</a:t>
            </a:r>
            <a:r>
              <a:rPr lang="zh-TW" altLang="en-US" sz="4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、空間記憶作業</a:t>
            </a:r>
            <a:endParaRPr lang="zh-TW" altLang="en-US" sz="4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32262" y="1778924"/>
            <a:ext cx="113884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歡迎參加本作業</a:t>
            </a:r>
            <a:r>
              <a:rPr lang="zh-TW" altLang="en-US" sz="24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。</a:t>
            </a:r>
            <a:endParaRPr lang="en-US" altLang="zh-TW" sz="2400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4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作業開始，螢幕中央會出現一個九宮格。九宮格內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，</a:t>
            </a:r>
            <a:r>
              <a:rPr lang="zh-TW" altLang="en-US" sz="24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一次會出現一個色塊，</a:t>
            </a:r>
            <a:endParaRPr lang="en-US" altLang="zh-TW" sz="2400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4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出現後即消失。請記住色塊的位置，如果當下的色塊位置與前兩個色塊</a:t>
            </a:r>
            <a:r>
              <a:rPr lang="en-US" altLang="zh-TW" sz="24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(N-2)</a:t>
            </a:r>
            <a:r>
              <a:rPr lang="zh-TW" altLang="en-US" sz="24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的</a:t>
            </a:r>
            <a:endParaRPr lang="en-US" altLang="zh-TW" sz="2400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4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位置一樣，請按</a:t>
            </a:r>
            <a: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【J】</a:t>
            </a:r>
            <a:r>
              <a:rPr lang="zh-TW" altLang="en-US" sz="24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鍵，如果不一樣則無需反應。</a:t>
            </a:r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2917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4703" y="714374"/>
            <a:ext cx="7454439" cy="54786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76504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283073" y="2148533"/>
            <a:ext cx="82211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歡迎參加</a:t>
            </a:r>
            <a:r>
              <a:rPr lang="zh-TW" altLang="en-US" sz="24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本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作業</a:t>
            </a:r>
            <a:r>
              <a:rPr lang="zh-TW" altLang="en-US" sz="24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。</a:t>
            </a:r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實驗一開始，螢幕中央會出現一個十字，請專心凝視十字，</a:t>
            </a:r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十字消失之後，會出現一個有顏色的</a:t>
            </a:r>
            <a:r>
              <a:rPr lang="zh-CN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文字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，請判斷</a:t>
            </a:r>
            <a:r>
              <a:rPr lang="zh-CN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文字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的</a:t>
            </a:r>
            <a: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  <a:t/>
            </a:r>
            <a:b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  <a:t/>
            </a:r>
            <a:b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顏色，並按相對應的按鍵作答。</a:t>
            </a:r>
            <a:r>
              <a:rPr lang="en-US" altLang="zh-TW" sz="2400" dirty="0">
                <a:solidFill>
                  <a:schemeClr val="accent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 S-</a:t>
            </a:r>
            <a:r>
              <a:rPr lang="zh-TW" altLang="en-US" sz="2400" dirty="0">
                <a:solidFill>
                  <a:schemeClr val="accent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藍色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，</a:t>
            </a:r>
            <a:r>
              <a:rPr lang="en-US" altLang="zh-TW" sz="2400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F-</a:t>
            </a:r>
            <a:r>
              <a:rPr lang="zh-TW" altLang="en-US" sz="2400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紅色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，</a:t>
            </a:r>
            <a:r>
              <a:rPr lang="en-US" altLang="zh-TW" sz="2400" dirty="0">
                <a:solidFill>
                  <a:schemeClr val="accent6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J-</a:t>
            </a:r>
            <a:r>
              <a:rPr lang="zh-TW" altLang="en-US" sz="2400" dirty="0">
                <a:solidFill>
                  <a:schemeClr val="accent6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綠色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，</a:t>
            </a:r>
            <a: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  <a:t/>
            </a:r>
            <a:b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  <a:t/>
            </a:r>
            <a:b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en-US" altLang="zh-CN" sz="2400" dirty="0">
                <a:solidFill>
                  <a:schemeClr val="accent4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L-</a:t>
            </a:r>
            <a:r>
              <a:rPr lang="zh-CN" altLang="en-US" sz="2400" dirty="0">
                <a:solidFill>
                  <a:schemeClr val="accent4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黃色</a:t>
            </a:r>
            <a:r>
              <a:rPr lang="zh-CN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。</a:t>
            </a:r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838200" y="580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r>
              <a:rPr lang="zh-TW" altLang="en-US" sz="4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、情緒詞觸發作業</a:t>
            </a:r>
            <a:endParaRPr lang="zh-TW" altLang="en-US" sz="4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48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</a:t>
            </a:r>
            <a:r>
              <a:rPr lang="zh-TW" altLang="en-US" sz="4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、桌球發球預測作業</a:t>
            </a:r>
            <a:endParaRPr lang="zh-TW" altLang="en-US" sz="4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60218" y="2114638"/>
            <a:ext cx="114715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歡迎參加本作業</a:t>
            </a:r>
            <a:r>
              <a:rPr lang="zh-TW" altLang="en-US" sz="24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。</a:t>
            </a:r>
            <a:endParaRPr lang="en-US" altLang="zh-TW" sz="2400" dirty="0" smtClean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螢幕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中，會出現一段桌球選手發球影片，請觀看完影片，直接在球桌圖片上點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出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過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網後落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點。並判斷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球的旋轉。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678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091882" y="1760541"/>
            <a:ext cx="82211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歡迎參加</a:t>
            </a:r>
            <a:r>
              <a:rPr lang="zh-TW" altLang="en-US" sz="24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本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作業</a:t>
            </a:r>
            <a:r>
              <a:rPr lang="zh-TW" altLang="en-US" sz="24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。</a:t>
            </a:r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實驗一開始，螢幕中央會出現一個十字，請專心凝視十字，</a:t>
            </a:r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十字消失之後，會出現一個有紅色或綠色的圓形。</a:t>
            </a:r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當畫面出現綠色圓時  ，請迅速按下</a:t>
            </a:r>
            <a:r>
              <a:rPr lang="en-US" altLang="zh-TW" sz="2400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【J】</a:t>
            </a:r>
            <a:r>
              <a:rPr lang="zh-TW" altLang="en-US" sz="2400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鍵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。</a:t>
            </a:r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當畫面出現紅色圓時  ，請</a:t>
            </a:r>
            <a:r>
              <a:rPr lang="zh-TW" altLang="en-US" sz="2400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不要按鍵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。</a:t>
            </a:r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zh-TW" altLang="en-US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4962083" y="4026929"/>
            <a:ext cx="347134" cy="330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4962083" y="4734021"/>
            <a:ext cx="347134" cy="330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838200" y="580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4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、衝動控制作業</a:t>
            </a:r>
            <a:endParaRPr lang="zh-TW" altLang="en-US" sz="4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49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166698" y="1666395"/>
            <a:ext cx="82211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歡迎參加</a:t>
            </a:r>
            <a:r>
              <a:rPr lang="zh-TW" altLang="en-US" sz="24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本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作業</a:t>
            </a:r>
            <a:r>
              <a:rPr lang="zh-TW" altLang="en-US" sz="24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。</a:t>
            </a:r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實驗一開始，螢幕中央會出現一個十字，請專心凝視十字，</a:t>
            </a:r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十字消失之後，會出現一個有紅色或綠色的圓形。</a:t>
            </a:r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當畫面出現綠色圓時  ，請迅速按下</a:t>
            </a:r>
            <a:r>
              <a:rPr lang="en-US" altLang="zh-TW" sz="2400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【J】</a:t>
            </a:r>
            <a:r>
              <a:rPr lang="zh-TW" altLang="en-US" sz="2400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鍵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。</a:t>
            </a:r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當畫面出現紅色圓時  ，請迅速按下</a:t>
            </a:r>
            <a:r>
              <a:rPr lang="en-US" altLang="zh-TW" sz="2400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【F】</a:t>
            </a:r>
            <a:r>
              <a:rPr lang="zh-TW" altLang="en-US" sz="2400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鍵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。</a:t>
            </a:r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當你聽到</a:t>
            </a:r>
            <a: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Bi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一聲時，不論出現綠色或紅色圓都請</a:t>
            </a:r>
            <a:r>
              <a:rPr lang="zh-TW" altLang="en-US" sz="2400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不要按鍵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。</a:t>
            </a:r>
          </a:p>
        </p:txBody>
      </p:sp>
      <p:sp>
        <p:nvSpPr>
          <p:cNvPr id="5" name="橢圓 4"/>
          <p:cNvSpPr/>
          <p:nvPr/>
        </p:nvSpPr>
        <p:spPr>
          <a:xfrm>
            <a:off x="5020272" y="3943802"/>
            <a:ext cx="347134" cy="330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5020272" y="4650894"/>
            <a:ext cx="347134" cy="330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838200" y="580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sz="4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、停止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訊號</a:t>
            </a:r>
            <a:r>
              <a:rPr lang="zh-TW" altLang="en-US" sz="4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作業</a:t>
            </a:r>
            <a:endParaRPr lang="zh-TW" altLang="en-US" sz="4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54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125132" y="1782774"/>
            <a:ext cx="82211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歡迎參加</a:t>
            </a:r>
            <a:r>
              <a:rPr lang="zh-TW" altLang="en-US" sz="24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本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作業</a:t>
            </a:r>
            <a:r>
              <a:rPr lang="zh-TW" altLang="en-US" sz="24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。</a:t>
            </a:r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實驗一開始，螢幕中央會出現一個十字，請專心凝視十字，</a:t>
            </a:r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十字消失之後，會出現許多圓點  ，其中部分方塊會朝向</a:t>
            </a:r>
            <a: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  <a:t/>
            </a:r>
            <a:b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  <a:t/>
            </a:r>
            <a:b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一致的方向移動，其餘的方塊會向四面八方移動。請判斷</a:t>
            </a:r>
            <a: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  <a:t/>
            </a:r>
            <a:b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  <a:t/>
            </a:r>
            <a:b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一致移動的方向，並按上下左右方向鍵作答。</a:t>
            </a:r>
            <a: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  <a:t/>
            </a:r>
            <a:b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</a:br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3" name="橢圓 2"/>
          <p:cNvSpPr/>
          <p:nvPr/>
        </p:nvSpPr>
        <p:spPr>
          <a:xfrm>
            <a:off x="6553200" y="3391593"/>
            <a:ext cx="157942" cy="15794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838200" y="580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sz="4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、點協調作業</a:t>
            </a:r>
            <a:endParaRPr lang="zh-TW" altLang="en-US" sz="4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94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083570" y="1849276"/>
            <a:ext cx="82211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歡迎參加</a:t>
            </a:r>
            <a:r>
              <a:rPr lang="zh-TW" altLang="en-US" sz="24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本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作業</a:t>
            </a:r>
            <a:r>
              <a:rPr lang="zh-TW" altLang="en-US" sz="24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。</a:t>
            </a:r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實驗一開始，螢幕中央會出現一個十字，請專心凝視十字，</a:t>
            </a:r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十字消失之後，會出現一個黑白線條圓形圖案如</a:t>
            </a:r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線條會往左或右移動，請根據線條的移動的方向按鍵反應。</a:t>
            </a:r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當線條往右移動時，請迅速按下</a:t>
            </a:r>
            <a:r>
              <a:rPr lang="en-US" altLang="zh-TW" sz="2400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【J】</a:t>
            </a:r>
            <a:r>
              <a:rPr lang="zh-TW" altLang="en-US" sz="2400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鍵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。</a:t>
            </a:r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當線條往左移動時，請迅速按下</a:t>
            </a:r>
            <a:r>
              <a:rPr lang="en-US" altLang="zh-TW" sz="2400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【F】</a:t>
            </a:r>
            <a:r>
              <a:rPr lang="zh-TW" altLang="en-US" sz="2400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鍵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。</a:t>
            </a:r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2" t="18375" r="30302" b="21642"/>
          <a:stretch/>
        </p:blipFill>
        <p:spPr>
          <a:xfrm rot="20750539">
            <a:off x="8652779" y="3171154"/>
            <a:ext cx="575734" cy="601133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838200" y="580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zh-TW" altLang="en-US" sz="4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、運動抑制作業</a:t>
            </a:r>
            <a:endParaRPr lang="zh-TW" altLang="en-US" sz="4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16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175009" y="1633145"/>
            <a:ext cx="82211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歡迎參加</a:t>
            </a:r>
            <a:r>
              <a:rPr lang="zh-TW" altLang="en-US" sz="24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本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作業</a:t>
            </a:r>
            <a:r>
              <a:rPr lang="zh-TW" altLang="en-US" sz="24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。</a:t>
            </a:r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實驗一開始，螢幕中央會出現一個十字，請專心凝視十字，</a:t>
            </a:r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十字消失之後，會出現一排箭頭，如</a:t>
            </a:r>
            <a: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-&gt; -&gt; &lt;- -&gt; -&gt;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 。</a:t>
            </a:r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請根據中央箭頭的方向按鍵反應。</a:t>
            </a:r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當中央箭頭向右時，請迅速按下</a:t>
            </a:r>
            <a:r>
              <a:rPr lang="en-US" altLang="zh-TW" sz="2400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【J】</a:t>
            </a:r>
            <a:r>
              <a:rPr lang="zh-TW" altLang="en-US" sz="2400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鍵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。</a:t>
            </a:r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當中央箭頭向左時，請迅速按下</a:t>
            </a:r>
            <a:r>
              <a:rPr lang="en-US" altLang="zh-TW" sz="2400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【F】</a:t>
            </a:r>
            <a:r>
              <a:rPr lang="zh-TW" altLang="en-US" sz="2400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鍵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。</a:t>
            </a:r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007928" y="3075709"/>
            <a:ext cx="423949" cy="4904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838200" y="580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</a:t>
            </a:r>
            <a:r>
              <a:rPr lang="zh-TW" altLang="en-US" sz="4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、注意力網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絡</a:t>
            </a:r>
            <a:r>
              <a:rPr lang="zh-TW" altLang="en-US" sz="4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作業</a:t>
            </a:r>
            <a:endParaRPr lang="zh-TW" altLang="en-US" sz="4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1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108507" y="1367138"/>
            <a:ext cx="822113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歡迎參加</a:t>
            </a:r>
            <a:r>
              <a:rPr lang="zh-TW" altLang="en-US" sz="24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本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作業</a:t>
            </a:r>
            <a:r>
              <a:rPr lang="zh-TW" altLang="en-US" sz="24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。</a:t>
            </a:r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實驗一開始，螢幕中央會出現一個十字，請專心凝視十字，</a:t>
            </a:r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十字消失之後，會出現一個臉孔，如 。</a:t>
            </a:r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在臉孔的左側或右側，會出現一個方塊。</a:t>
            </a:r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請根據方塊的位置按鍵反應。</a:t>
            </a:r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當方塊在臉孔右側時，請迅速按下</a:t>
            </a:r>
            <a:r>
              <a:rPr lang="en-US" altLang="zh-TW" sz="2400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【J】</a:t>
            </a:r>
            <a:r>
              <a:rPr lang="zh-TW" altLang="en-US" sz="2400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鍵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。</a:t>
            </a:r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當方塊在臉孔左側時，請迅速按下</a:t>
            </a:r>
            <a:r>
              <a:rPr lang="en-US" altLang="zh-TW" sz="2400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【F】</a:t>
            </a:r>
            <a:r>
              <a:rPr lang="zh-TW" altLang="en-US" sz="2400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鍵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。</a:t>
            </a:r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382" y="2748162"/>
            <a:ext cx="596088" cy="57200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495427" y="3703937"/>
            <a:ext cx="220133" cy="2201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838200" y="580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</a:t>
            </a:r>
            <a:r>
              <a:rPr lang="zh-TW" altLang="en-US" sz="4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、眼神線索作業</a:t>
            </a:r>
            <a:endParaRPr lang="zh-TW" altLang="en-US" sz="4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04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091881" y="1633145"/>
            <a:ext cx="82211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歡迎參加</a:t>
            </a:r>
            <a:r>
              <a:rPr lang="zh-TW" altLang="en-US" sz="24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本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作業</a:t>
            </a:r>
            <a:r>
              <a:rPr lang="zh-TW" altLang="en-US" sz="24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。</a:t>
            </a:r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實驗一開始，螢幕中央會出現一個十字，請專心凝視十字，</a:t>
            </a:r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十字消失之後，會出現幾個方塊  ，其中幾個方塊會</a:t>
            </a:r>
            <a: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  <a:t/>
            </a:r>
            <a:b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</a:br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快速閃爍。閃爍的方塊就是本次要追蹤的目標。確認好目標</a:t>
            </a:r>
            <a: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  <a:t/>
            </a:r>
            <a:b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  <a:t/>
            </a:r>
            <a:b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後請按</a:t>
            </a:r>
            <a:r>
              <a:rPr lang="zh-TW" altLang="en-US" sz="2400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空白鍵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。所有方塊會開始在螢幕上移動，等方塊停止</a:t>
            </a:r>
            <a: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  <a:t/>
            </a:r>
            <a:b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  <a:t/>
            </a:r>
            <a:b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之後，請用</a:t>
            </a:r>
            <a:r>
              <a:rPr lang="zh-TW" altLang="en-US" sz="2400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滑鼠游標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點出目標方塊。</a:t>
            </a:r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36575" y="3217025"/>
            <a:ext cx="207818" cy="2078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838200" y="580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</a:t>
            </a:r>
            <a:r>
              <a:rPr lang="zh-TW" altLang="en-US" sz="4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、多物件追蹤作業</a:t>
            </a:r>
            <a:endParaRPr lang="zh-TW" altLang="en-US" sz="4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59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191635" y="1962972"/>
            <a:ext cx="82211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歡迎參加</a:t>
            </a:r>
            <a:r>
              <a:rPr lang="zh-TW" altLang="en-US" sz="24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本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作業</a:t>
            </a:r>
            <a:r>
              <a:rPr lang="zh-TW" altLang="en-US" sz="24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。</a:t>
            </a:r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實驗一開始，螢幕中央會出現一個十字，請專心凝視十字，</a:t>
            </a:r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十字消失之後，會出現一個</a:t>
            </a:r>
            <a:r>
              <a:rPr lang="zh-TW" altLang="en-US" sz="2400" dirty="0" smtClean="0">
                <a:latin typeface="DFKai-SB" panose="03000509000000000000" pitchFamily="65" charset="-120"/>
                <a:ea typeface="DFKai-SB" panose="03000509000000000000" pitchFamily="65" charset="-120"/>
              </a:rPr>
              <a:t>有綠色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的圓形。</a:t>
            </a:r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當畫面出現綠色圓時  ，請迅速按下</a:t>
            </a:r>
            <a:r>
              <a:rPr lang="en-US" altLang="zh-TW" sz="2400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【F】</a:t>
            </a:r>
            <a:r>
              <a:rPr lang="zh-TW" altLang="en-US" sz="2400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鍵</a:t>
            </a:r>
            <a:r>
              <a:rPr lang="zh-TW" altLang="en-US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。</a:t>
            </a:r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endParaRPr lang="en-US" altLang="zh-TW" sz="24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5045211" y="4221505"/>
            <a:ext cx="347134" cy="330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838200" y="580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H-1</a:t>
            </a:r>
            <a:r>
              <a:rPr lang="zh-TW" altLang="en-US" sz="4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、反應時間作業</a:t>
            </a:r>
            <a:endParaRPr lang="zh-TW" altLang="en-US" sz="4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0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1065</Words>
  <Application>Microsoft Office PowerPoint</Application>
  <PresentationFormat>寬螢幕</PresentationFormat>
  <Paragraphs>143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新細明體</vt:lpstr>
      <vt:lpstr>DFKai-SB</vt:lpstr>
      <vt:lpstr>DFKai-SB</vt:lpstr>
      <vt:lpstr>Arial</vt:lpstr>
      <vt:lpstr>Calibri</vt:lpstr>
      <vt:lpstr>Calibri Light</vt:lpstr>
      <vt:lpstr>Times New Roman</vt:lpstr>
      <vt:lpstr>Office 佈景主題</vt:lpstr>
      <vt:lpstr>計畫說明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I、逆序數字記憶廣度作業</vt:lpstr>
      <vt:lpstr>J、空間記憶作業</vt:lpstr>
      <vt:lpstr>PowerPoint 簡報</vt:lpstr>
      <vt:lpstr>PowerPoint 簡報</vt:lpstr>
      <vt:lpstr>L、桌球發球預測作業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計畫說明</dc:title>
  <dc:creator>Ren-Yi Lin</dc:creator>
  <cp:lastModifiedBy>user</cp:lastModifiedBy>
  <cp:revision>12</cp:revision>
  <dcterms:created xsi:type="dcterms:W3CDTF">2020-10-20T06:03:51Z</dcterms:created>
  <dcterms:modified xsi:type="dcterms:W3CDTF">2020-10-21T06:49:11Z</dcterms:modified>
</cp:coreProperties>
</file>