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8"/>
  </p:notesMasterIdLst>
  <p:sldIdLst>
    <p:sldId id="256" r:id="rId4"/>
    <p:sldId id="257" r:id="rId5"/>
    <p:sldId id="258" r:id="rId6"/>
    <p:sldId id="259" r:id="rId7"/>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notesMaster" Target="notesMasters/notesMaster1.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225FA1-E51E-D246-6E4C-3F0363C7407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ADD10D-FF03-1EAF-A96D-0BF35A93F73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8BE179-CBFD-A32E-68FB-04599ADFAB1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914400" y="2130425"/>
            <a:ext cx="10363199" cy="1470025"/>
          </a:xfrm>
        </p:spPr>
        <p:txBody>
          <a:bodyPr/>
          <a:lstStyle>
            <a:lvl1pPr algn="ctr">
              <a:defRPr b="1"/>
            </a:lvl1pPr>
          </a:lstStyle>
          <a:p>
            <a:pPr>
              <a:defRPr/>
            </a:pPr>
            <a:r>
              <a:rPr/>
              <a:t>Click to edit Master title style</a:t>
            </a:r>
            <a:endParaRPr/>
          </a:p>
        </p:txBody>
      </p:sp>
      <p:sp>
        <p:nvSpPr>
          <p:cNvPr id="3" name="Subtitle 2"/>
          <p:cNvSpPr>
            <a:spLocks noGrp="1"/>
          </p:cNvSpPr>
          <p:nvPr>
            <p:ph type="subTitle" idx="1"/>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a:p>
        </p:txBody>
      </p:sp>
      <p:sp>
        <p:nvSpPr>
          <p:cNvPr id="4" name="Date Placeholder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199" y="274638"/>
            <a:ext cx="2743200" cy="5851525"/>
          </a:xfrm>
        </p:spPr>
        <p:txBody>
          <a:bodyPr vert="eaVert"/>
          <a:lstStyle>
            <a:lvl1pPr algn="ctr">
              <a:defRPr/>
            </a:lvl1pPr>
          </a:lstStyle>
          <a:p>
            <a:pPr>
              <a:defRPr/>
            </a:pPr>
            <a:r>
              <a:rPr/>
              <a:t>Click to edit Master title style</a:t>
            </a:r>
            <a:endParaRPr/>
          </a:p>
        </p:txBody>
      </p:sp>
      <p:sp>
        <p:nvSpPr>
          <p:cNvPr id="3" name="Vertical Text Placeholder 2"/>
          <p:cNvSpPr>
            <a:spLocks noGrp="1"/>
          </p:cNvSpPr>
          <p:nvPr>
            <p:ph type="body" orient="vert" idx="1"/>
          </p:nvPr>
        </p:nvSpPr>
        <p:spPr bwMode="auto">
          <a:xfrm>
            <a:off x="609599" y="274638"/>
            <a:ext cx="8026399" cy="5851525"/>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3" y="4406901"/>
            <a:ext cx="10363199" cy="1362074"/>
          </a:xfrm>
        </p:spPr>
        <p:txBody>
          <a:bodyPr anchor="t"/>
          <a:lstStyle>
            <a:lvl1pPr algn="l">
              <a:defRPr sz="4000" b="1" cap="all"/>
            </a:lvl1pPr>
          </a:lstStyle>
          <a:p>
            <a:pPr>
              <a:defRPr/>
            </a:pPr>
            <a:r>
              <a:rPr/>
              <a:t>Click to edit Master title style</a:t>
            </a:r>
            <a:endParaRPr/>
          </a:p>
        </p:txBody>
      </p:sp>
      <p:sp>
        <p:nvSpPr>
          <p:cNvPr id="3" name="Text Placeholder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4" name="Date Placeholder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Footer Placeholder 4"/>
          <p:cNvSpPr>
            <a:spLocks noGrp="1"/>
          </p:cNvSpPr>
          <p:nvPr>
            <p:ph type="ftr" sz="quarter" idx="11"/>
          </p:nvPr>
        </p:nvSpPr>
        <p:spPr bwMode="auto"/>
        <p:txBody>
          <a:bodyPr/>
          <a:lstStyle/>
          <a:p>
            <a:pPr>
              <a:defRPr/>
            </a:pPr>
            <a:endParaRPr/>
          </a:p>
        </p:txBody>
      </p:sp>
      <p:sp>
        <p:nvSpPr>
          <p:cNvPr id="6" name="Slide Number Placeholder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Content Placeholder 2"/>
          <p:cNvSpPr>
            <a:spLocks noGrp="1"/>
          </p:cNvSpPr>
          <p:nvPr>
            <p:ph sz="half" idx="1"/>
          </p:nvPr>
        </p:nvSpPr>
        <p:spPr bwMode="auto">
          <a:xfrm>
            <a:off x="1583498" y="1600201"/>
            <a:ext cx="470452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Grp="1"/>
          </p:cNvSpPr>
          <p:nvPr>
            <p:ph sz="half" idx="2"/>
          </p:nvPr>
        </p:nvSpPr>
        <p:spPr bwMode="auto">
          <a:xfrm>
            <a:off x="6576053" y="1600201"/>
            <a:ext cx="5006346"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a:t>Click to edit Master title style</a:t>
            </a:r>
            <a:endParaRPr/>
          </a:p>
        </p:txBody>
      </p:sp>
      <p:sp>
        <p:nvSpPr>
          <p:cNvPr id="3" name="Text Placeholder 2"/>
          <p:cNvSpPr>
            <a:spLocks noGrp="1"/>
          </p:cNvSpPr>
          <p:nvPr>
            <p:ph type="body" idx="1"/>
          </p:nvPr>
        </p:nvSpPr>
        <p:spPr bwMode="auto">
          <a:xfrm>
            <a:off x="1583498" y="1535113"/>
            <a:ext cx="47045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a:spLocks noGrp="1"/>
          </p:cNvSpPr>
          <p:nvPr>
            <p:ph sz="half" idx="2"/>
          </p:nvPr>
        </p:nvSpPr>
        <p:spPr bwMode="auto">
          <a:xfrm>
            <a:off x="1583498" y="2174874"/>
            <a:ext cx="47045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Grp="1"/>
          </p:cNvSpPr>
          <p:nvPr>
            <p:ph type="body" sz="quarter" idx="3"/>
          </p:nvPr>
        </p:nvSpPr>
        <p:spPr bwMode="auto">
          <a:xfrm>
            <a:off x="6480042" y="1535113"/>
            <a:ext cx="5102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a:spLocks noGrp="1"/>
          </p:cNvSpPr>
          <p:nvPr>
            <p:ph sz="quarter" idx="4"/>
          </p:nvPr>
        </p:nvSpPr>
        <p:spPr bwMode="auto">
          <a:xfrm>
            <a:off x="6480042" y="2174874"/>
            <a:ext cx="5102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Grp="1"/>
          </p:cNvSpPr>
          <p:nvPr>
            <p:ph type="dt" sz="half" idx="10"/>
          </p:nvPr>
        </p:nvSpPr>
        <p:spPr bwMode="auto"/>
        <p:txBody>
          <a:bodyPr/>
          <a:lstStyle/>
          <a:p>
            <a:pPr>
              <a:defRPr/>
            </a:pPr>
            <a:fld id="{86EB4D43-F783-4E09-8208-6AA351DBC29B}" type="datetimeFigureOut">
              <a:rPr/>
              <a:t>22.10.2013</a:t>
            </a:fld>
            <a:endParaRPr/>
          </a:p>
        </p:txBody>
      </p:sp>
      <p:sp>
        <p:nvSpPr>
          <p:cNvPr id="8" name="Footer Placeholder 7"/>
          <p:cNvSpPr>
            <a:spLocks noGrp="1"/>
          </p:cNvSpPr>
          <p:nvPr>
            <p:ph type="ftr" sz="quarter" idx="11"/>
          </p:nvPr>
        </p:nvSpPr>
        <p:spPr bwMode="auto"/>
        <p:txBody>
          <a:bodyPr/>
          <a:lstStyle/>
          <a:p>
            <a:pPr>
              <a:defRPr/>
            </a:pPr>
            <a:endParaRPr/>
          </a:p>
        </p:txBody>
      </p:sp>
      <p:sp>
        <p:nvSpPr>
          <p:cNvPr id="9" name="Slide Number Placeholder 8"/>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a:t>Click to edit Master title style</a:t>
            </a:r>
            <a:endParaRPr/>
          </a:p>
        </p:txBody>
      </p:sp>
      <p:sp>
        <p:nvSpPr>
          <p:cNvPr id="3" name="Date Placeholder 2"/>
          <p:cNvSpPr>
            <a:spLocks noGrp="1"/>
          </p:cNvSpPr>
          <p:nvPr>
            <p:ph type="dt" sz="half" idx="10"/>
          </p:nvPr>
        </p:nvSpPr>
        <p:spPr bwMode="auto"/>
        <p:txBody>
          <a:bodyPr/>
          <a:lstStyle/>
          <a:p>
            <a:pPr>
              <a:defRPr/>
            </a:pPr>
            <a:fld id="{86EB4D43-F783-4E09-8208-6AA351DBC29B}" type="datetimeFigureOut">
              <a:rPr/>
              <a:t>22.10.2013</a:t>
            </a:fld>
            <a:endParaRPr/>
          </a:p>
        </p:txBody>
      </p:sp>
      <p:sp>
        <p:nvSpPr>
          <p:cNvPr id="4" name="Footer Placeholder 3"/>
          <p:cNvSpPr>
            <a:spLocks noGrp="1"/>
          </p:cNvSpPr>
          <p:nvPr>
            <p:ph type="ftr" sz="quarter" idx="11"/>
          </p:nvPr>
        </p:nvSpPr>
        <p:spPr bwMode="auto"/>
        <p:txBody>
          <a:bodyPr/>
          <a:lstStyle/>
          <a:p>
            <a:pPr>
              <a:defRPr/>
            </a:pPr>
            <a:endParaRPr/>
          </a:p>
        </p:txBody>
      </p:sp>
      <p:sp>
        <p:nvSpPr>
          <p:cNvPr id="5" name="Slide Number Placeholder 4"/>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86EB4D43-F783-4E09-8208-6AA351DBC29B}" type="datetimeFigureOut">
              <a:rPr/>
              <a:t>22.10.2013</a:t>
            </a:fld>
            <a:endParaRPr/>
          </a:p>
        </p:txBody>
      </p:sp>
      <p:sp>
        <p:nvSpPr>
          <p:cNvPr id="3" name="Footer Placeholder 2"/>
          <p:cNvSpPr>
            <a:spLocks noGrp="1"/>
          </p:cNvSpPr>
          <p:nvPr>
            <p:ph type="ftr" sz="quarter" idx="11"/>
          </p:nvPr>
        </p:nvSpPr>
        <p:spPr bwMode="auto"/>
        <p:txBody>
          <a:bodyPr/>
          <a:lstStyle/>
          <a:p>
            <a:pPr>
              <a:defRPr/>
            </a:pPr>
            <a:endParaRPr/>
          </a:p>
        </p:txBody>
      </p:sp>
      <p:sp>
        <p:nvSpPr>
          <p:cNvPr id="4" name="Slide Number Placeholder 3"/>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83498" y="273049"/>
            <a:ext cx="3552394" cy="1162050"/>
          </a:xfrm>
        </p:spPr>
        <p:txBody>
          <a:bodyPr anchor="b"/>
          <a:lstStyle>
            <a:lvl1pPr algn="l">
              <a:defRPr sz="2000" b="1"/>
            </a:lvl1pPr>
          </a:lstStyle>
          <a:p>
            <a:pPr>
              <a:defRPr/>
            </a:pPr>
            <a:r>
              <a:rPr/>
              <a:t>Click to edit Master title style</a:t>
            </a:r>
            <a:endParaRPr/>
          </a:p>
        </p:txBody>
      </p:sp>
      <p:sp>
        <p:nvSpPr>
          <p:cNvPr id="3" name="Content Placeholder 2"/>
          <p:cNvSpPr>
            <a:spLocks noGrp="1"/>
          </p:cNvSpPr>
          <p:nvPr>
            <p:ph idx="1"/>
          </p:nvPr>
        </p:nvSpPr>
        <p:spPr bwMode="auto">
          <a:xfrm>
            <a:off x="5327914" y="273050"/>
            <a:ext cx="62544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Grp="1"/>
          </p:cNvSpPr>
          <p:nvPr>
            <p:ph type="body" sz="half" idx="2"/>
          </p:nvPr>
        </p:nvSpPr>
        <p:spPr bwMode="auto">
          <a:xfrm>
            <a:off x="1583498" y="1435101"/>
            <a:ext cx="355239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83498" y="4800600"/>
            <a:ext cx="9985109" cy="566738"/>
          </a:xfrm>
        </p:spPr>
        <p:txBody>
          <a:bodyPr anchor="b"/>
          <a:lstStyle>
            <a:lvl1pPr algn="l">
              <a:defRPr sz="2000" b="1"/>
            </a:lvl1pPr>
          </a:lstStyle>
          <a:p>
            <a:pPr>
              <a:defRPr/>
            </a:pPr>
            <a:r>
              <a:rPr/>
              <a:t>Click to edit Master title style</a:t>
            </a:r>
            <a:endParaRPr/>
          </a:p>
        </p:txBody>
      </p:sp>
      <p:sp>
        <p:nvSpPr>
          <p:cNvPr id="3" name="Picture Placeholder 2"/>
          <p:cNvSpPr>
            <a:spLocks noGrp="1"/>
          </p:cNvSpPr>
          <p:nvPr>
            <p:ph type="pic" idx="1"/>
          </p:nvPr>
        </p:nvSpPr>
        <p:spPr bwMode="auto">
          <a:xfrm>
            <a:off x="1583498" y="612774"/>
            <a:ext cx="9985109"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Text Placeholder 3"/>
          <p:cNvSpPr>
            <a:spLocks noGrp="1"/>
          </p:cNvSpPr>
          <p:nvPr>
            <p:ph type="body" sz="half" idx="2"/>
          </p:nvPr>
        </p:nvSpPr>
        <p:spPr bwMode="auto">
          <a:xfrm>
            <a:off x="1583498" y="5367337"/>
            <a:ext cx="9985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5" name="Date Placeholder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Footer Placeholder 5"/>
          <p:cNvSpPr>
            <a:spLocks noGrp="1"/>
          </p:cNvSpPr>
          <p:nvPr>
            <p:ph type="ftr" sz="quarter" idx="11"/>
          </p:nvPr>
        </p:nvSpPr>
        <p:spPr bwMode="auto"/>
        <p:txBody>
          <a:bodyPr/>
          <a:lstStyle/>
          <a:p>
            <a:pPr>
              <a:defRPr/>
            </a:pPr>
            <a:endParaRPr/>
          </a:p>
        </p:txBody>
      </p:sp>
      <p:sp>
        <p:nvSpPr>
          <p:cNvPr id="7" name="Slide Number Placeholder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1583498" y="1600201"/>
            <a:ext cx="9998901" cy="452596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6" name="Shape 1058"/>
          <p:cNvSpPr>
            <a:spLocks noChangeArrowheads="1" noGrp="1"/>
          </p:cNvSpPr>
          <p:nvPr userDrawn="1"/>
        </p:nvSpPr>
        <p:spPr bwMode="auto">
          <a:xfrm>
            <a:off x="0" y="0"/>
            <a:ext cx="12191999"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9" cy="6858000"/>
          </a:xfrm>
        </p:spPr>
      </p:sp>
      <p:sp>
        <p:nvSpPr>
          <p:cNvPr id="48" name="Shape 1060"/>
          <p:cNvSpPr>
            <a:spLocks noChangeArrowheads="1" noGrp="1"/>
          </p:cNvSpPr>
          <p:nvPr userDrawn="1"/>
        </p:nvSpPr>
        <p:spPr bwMode="auto">
          <a:xfrm>
            <a:off x="0" y="0"/>
            <a:ext cx="12191999"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9"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9"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9"/>
            </a:schemeClr>
          </a:solidFill>
          <a:ln w="9524">
            <a:solidFill>
              <a:srgbClr val="000000"/>
            </a:solidFill>
            <a:round/>
            <a:headEnd/>
            <a:tailEnd/>
          </a:ln>
        </p:spPr>
      </p:sp>
      <p:sp>
        <p:nvSpPr>
          <p:cNvPr id="51" name="Shape 1063"/>
          <p:cNvSpPr>
            <a:spLocks noChangeArrowheads="1" noGrp="1"/>
          </p:cNvSpPr>
          <p:nvPr userDrawn="1"/>
        </p:nvSpPr>
        <p:spPr bwMode="auto">
          <a:xfrm>
            <a:off x="0" y="0"/>
            <a:ext cx="12191999"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9"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9"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9"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9"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9"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9"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9"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Title 1"/>
          <p:cNvSpPr>
            <a:spLocks noGrp="1"/>
          </p:cNvSpPr>
          <p:nvPr>
            <p:ph type="title"/>
          </p:nvPr>
        </p:nvSpPr>
        <p:spPr bwMode="auto">
          <a:xfrm>
            <a:off x="1583498" y="274638"/>
            <a:ext cx="9998901" cy="1143000"/>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6" name="Slide Number Placeholder 5"/>
          <p:cNvSpPr>
            <a:spLocks noGrp="1"/>
          </p:cNvSpPr>
          <p:nvPr>
            <p:ph type="sldNum" sz="quarter" idx="4"/>
          </p:nvPr>
        </p:nvSpPr>
        <p:spPr bwMode="auto">
          <a:xfrm>
            <a:off x="9264351" y="6356350"/>
            <a:ext cx="23180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a:t>	</a:t>
            </a:r>
            <a:fld id="{F8E3F0E9-0FC2-4DDE-87CF-3BA6A04EA4CC}" type="slidenum">
              <a:rPr/>
              <a:t>‹#›</a:t>
            </a:fld>
            <a:endParaRPr/>
          </a:p>
        </p:txBody>
      </p:sp>
      <p:sp>
        <p:nvSpPr>
          <p:cNvPr id="4" name="Date Placeholder 3"/>
          <p:cNvSpPr>
            <a:spLocks noGrp="1"/>
          </p:cNvSpPr>
          <p:nvPr>
            <p:ph type="dt" sz="half" idx="2"/>
          </p:nvPr>
        </p:nvSpPr>
        <p:spPr bwMode="auto">
          <a:xfrm>
            <a:off x="1619018"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a:t>22.10.2013</a:t>
            </a:fld>
            <a:endParaRPr/>
          </a:p>
        </p:txBody>
      </p:sp>
      <p:sp>
        <p:nvSpPr>
          <p:cNvPr id="5" name="Footer Placeholder 4"/>
          <p:cNvSpPr>
            <a:spLocks noGrp="1"/>
          </p:cNvSpPr>
          <p:nvPr>
            <p:ph type="ftr" sz="quarter" idx="3"/>
          </p:nvPr>
        </p:nvSpPr>
        <p:spPr bwMode="auto">
          <a:xfrm>
            <a:off x="5125706" y="6356350"/>
            <a:ext cx="35625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flipH="0" flipV="0">
            <a:off x="506185" y="186549"/>
            <a:ext cx="5035854" cy="1470024"/>
          </a:xfrm>
        </p:spPr>
        <p:txBody>
          <a:bodyPr/>
          <a:lstStyle/>
          <a:p>
            <a:pPr>
              <a:defRPr/>
            </a:pPr>
            <a:r>
              <a:rPr lang="en-US" sz="4400" b="1" i="0" u="none" strike="noStrike" cap="none" spc="0">
                <a:solidFill>
                  <a:schemeClr val="tx1"/>
                </a:solidFill>
                <a:latin typeface="Arial"/>
                <a:ea typeface="Arial"/>
                <a:cs typeface="Arial"/>
              </a:rPr>
              <a:t>Tencent</a:t>
            </a:r>
            <a:endParaRPr lang="en-US"/>
          </a:p>
        </p:txBody>
      </p:sp>
      <p:sp>
        <p:nvSpPr>
          <p:cNvPr id="532722624" name="Subtitle 2"/>
          <p:cNvSpPr>
            <a:spLocks noGrp="1"/>
          </p:cNvSpPr>
          <p:nvPr>
            <p:ph type="subTitle" idx="1"/>
          </p:nvPr>
        </p:nvSpPr>
        <p:spPr bwMode="auto">
          <a:xfrm flipH="0" flipV="0">
            <a:off x="604591" y="1987033"/>
            <a:ext cx="10769081" cy="3086486"/>
          </a:xfrm>
        </p:spPr>
        <p:txBody>
          <a:bodyPr vertOverflow="overflow" horzOverflow="overflow" vert="horz" wrap="square" lIns="91440" tIns="45720" rIns="91440" bIns="45720" numCol="1" spcCol="0" rtlCol="0" fromWordArt="0" anchor="t" anchorCtr="0" forceAA="0" upright="0" compatLnSpc="0">
            <a:normAutofit/>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sz="3000" b="0" i="0" u="none">
                <a:solidFill>
                  <a:srgbClr val="000000"/>
                </a:solidFill>
                <a:latin typeface="Times New Roman"/>
                <a:ea typeface="Times New Roman"/>
                <a:cs typeface="Times New Roman"/>
              </a:rPr>
              <a:t> Dunyodagi eng yirik videooʻyinlar sotuvchisi</a:t>
            </a:r>
            <a:r>
              <a:rPr sz="3000" b="0" i="0" u="none">
                <a:solidFill>
                  <a:srgbClr val="000000"/>
                </a:solidFill>
                <a:latin typeface="Times New Roman"/>
                <a:ea typeface="Times New Roman"/>
                <a:cs typeface="Times New Roman"/>
              </a:rPr>
              <a:t> hamda moliyaviy jihatdan eng qimmat kompaniyalardan biri.</a:t>
            </a:r>
            <a:r>
              <a:rPr sz="3000" b="0" i="0" u="none">
                <a:solidFill>
                  <a:srgbClr val="000000"/>
                </a:solidFill>
                <a:latin typeface="Times New Roman"/>
                <a:ea typeface="Times New Roman"/>
                <a:cs typeface="Times New Roman"/>
              </a:rPr>
              <a:t> U eng yirik ijtimoiy media, venchur kapitali va investitsiya korporatsiyalaridan biridir.</a:t>
            </a:r>
            <a:r>
              <a:rPr sz="3000" b="0" i="0" u="none">
                <a:solidFill>
                  <a:srgbClr val="000000"/>
                </a:solidFill>
                <a:latin typeface="Times New Roman"/>
                <a:ea typeface="Times New Roman"/>
                <a:cs typeface="Times New Roman"/>
              </a:rPr>
              <a:t>  Uning xizmatlariga ijtimoiy tarmoqlar, musiqa, veb-portallar, elektron  tijorat, mobil oʻyinlar, internet xizmatlari, toʻlov tizimlari,  smartfonlar va koʻp oʻnalovchi onlayn oʻyinlar kiradi.</a:t>
            </a:r>
            <a:endParaRPr sz="3000"/>
          </a:p>
        </p:txBody>
      </p:sp>
      <p:pic>
        <p:nvPicPr>
          <p:cNvPr id="1846027791" name=""/>
          <p:cNvPicPr>
            <a:picLocks noChangeAspect="1"/>
          </p:cNvPicPr>
          <p:nvPr/>
        </p:nvPicPr>
        <p:blipFill>
          <a:blip r:embed="rId3"/>
          <a:srcRect l="0" t="21621" r="0" b="32432"/>
          <a:stretch/>
        </p:blipFill>
        <p:spPr bwMode="auto">
          <a:xfrm flipH="0" flipV="0">
            <a:off x="6356479" y="466530"/>
            <a:ext cx="3928622" cy="104969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16016699" name="Title 1"/>
          <p:cNvSpPr>
            <a:spLocks noGrp="1"/>
          </p:cNvSpPr>
          <p:nvPr>
            <p:ph type="title"/>
          </p:nvPr>
        </p:nvSpPr>
        <p:spPr bwMode="auto"/>
        <p:txBody>
          <a:bodyPr/>
          <a:lstStyle/>
          <a:p>
            <a:pPr>
              <a:defRPr/>
            </a:pPr>
            <a:r>
              <a:rPr/>
              <a:t>Tahlil</a:t>
            </a:r>
            <a:endParaRPr/>
          </a:p>
        </p:txBody>
      </p:sp>
      <p:sp>
        <p:nvSpPr>
          <p:cNvPr id="1974036011" name=""/>
          <p:cNvSpPr/>
          <p:nvPr/>
        </p:nvSpPr>
        <p:spPr bwMode="auto">
          <a:xfrm flipH="0" flipV="0">
            <a:off x="609598" y="1739381"/>
            <a:ext cx="10834238" cy="265212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400" b="1" i="0" u="none">
                <a:solidFill>
                  <a:srgbClr val="000000"/>
                </a:solidFill>
                <a:latin typeface="Times New Roman"/>
                <a:ea typeface="Times New Roman"/>
                <a:cs typeface="Times New Roman"/>
              </a:rPr>
              <a:t>1. </a:t>
            </a:r>
            <a:r>
              <a:rPr sz="2400" b="1" i="0" u="none">
                <a:solidFill>
                  <a:srgbClr val="000000"/>
                </a:solidFill>
                <a:latin typeface="Times New Roman"/>
                <a:ea typeface="Times New Roman"/>
                <a:cs typeface="Times New Roman"/>
              </a:rPr>
              <a:t>Yulduzlar (Stars):  </a:t>
            </a:r>
            <a:r>
              <a:rPr sz="2400" b="0" i="0" u="none">
                <a:solidFill>
                  <a:srgbClr val="000000"/>
                </a:solidFill>
                <a:latin typeface="Times New Roman"/>
                <a:ea typeface="Times New Roman"/>
                <a:cs typeface="Times New Roman"/>
              </a:rPr>
              <a:t>WeChat, Tencent</a:t>
            </a:r>
            <a:endParaRPr sz="2400" b="1" i="0" u="none">
              <a:solidFill>
                <a:srgbClr val="000000"/>
              </a:solidFill>
              <a:latin typeface="Times New Roman"/>
              <a:ea typeface="Times New Roman"/>
              <a:cs typeface="Times New Roman"/>
            </a:endParaRPr>
          </a:p>
          <a:p>
            <a:pPr>
              <a:defRPr/>
            </a:pPr>
            <a:endParaRPr sz="2400"/>
          </a:p>
          <a:p>
            <a:pPr>
              <a:defRPr/>
            </a:pPr>
            <a:r>
              <a:rPr sz="2400" b="1" i="0" u="none">
                <a:solidFill>
                  <a:srgbClr val="000000"/>
                </a:solidFill>
                <a:latin typeface="Times New Roman"/>
                <a:ea typeface="Times New Roman"/>
                <a:cs typeface="Times New Roman"/>
              </a:rPr>
              <a:t>2. </a:t>
            </a:r>
            <a:r>
              <a:rPr sz="2400" b="1" i="0" u="none">
                <a:solidFill>
                  <a:srgbClr val="000000"/>
                </a:solidFill>
                <a:latin typeface="Times New Roman"/>
                <a:ea typeface="Times New Roman"/>
                <a:cs typeface="Times New Roman"/>
              </a:rPr>
              <a:t>Sigirlar (Cash Cows): </a:t>
            </a:r>
            <a:r>
              <a:rPr sz="2400" b="0" i="0" u="none">
                <a:solidFill>
                  <a:srgbClr val="000000"/>
                </a:solidFill>
                <a:latin typeface="Times New Roman"/>
                <a:ea typeface="Times New Roman"/>
                <a:cs typeface="Times New Roman"/>
              </a:rPr>
              <a:t> </a:t>
            </a:r>
            <a:r>
              <a:rPr lang="en-US" sz="2400" b="0" i="0" u="none" strike="noStrike" cap="none" spc="0">
                <a:solidFill>
                  <a:srgbClr val="000000"/>
                </a:solidFill>
                <a:latin typeface="Times New Roman"/>
                <a:ea typeface="Times New Roman"/>
                <a:cs typeface="Times New Roman"/>
              </a:rPr>
              <a:t>QQ Messenger</a:t>
            </a:r>
            <a:r>
              <a:rPr sz="2400" b="0" i="0" u="none">
                <a:solidFill>
                  <a:srgbClr val="000000"/>
                </a:solidFill>
                <a:latin typeface="Times New Roman"/>
                <a:ea typeface="Times New Roman"/>
                <a:cs typeface="Times New Roman"/>
              </a:rPr>
              <a:t>, </a:t>
            </a:r>
            <a:r>
              <a:rPr lang="en-US" sz="2400" b="0" i="0" u="none" strike="noStrike" cap="none" spc="0">
                <a:solidFill>
                  <a:srgbClr val="000000"/>
                </a:solidFill>
                <a:latin typeface="Times New Roman"/>
                <a:ea typeface="Times New Roman"/>
                <a:cs typeface="Times New Roman"/>
              </a:rPr>
              <a:t>Tencent Video</a:t>
            </a:r>
            <a:endParaRPr lang="en-US" sz="2400" b="1" i="0" u="none" strike="noStrike" cap="none" spc="0">
              <a:solidFill>
                <a:srgbClr val="000000"/>
              </a:solidFill>
              <a:latin typeface="Times New Roman"/>
              <a:cs typeface="Times New Roman"/>
            </a:endParaRPr>
          </a:p>
          <a:p>
            <a:pPr>
              <a:defRPr/>
            </a:pPr>
            <a:endParaRPr sz="2400"/>
          </a:p>
          <a:p>
            <a:pPr>
              <a:defRPr/>
            </a:pPr>
            <a:r>
              <a:rPr sz="2400" b="1" i="0" u="none">
                <a:solidFill>
                  <a:srgbClr val="000000"/>
                </a:solidFill>
                <a:latin typeface="Times New Roman"/>
                <a:ea typeface="Times New Roman"/>
                <a:cs typeface="Times New Roman"/>
              </a:rPr>
              <a:t>3. </a:t>
            </a:r>
            <a:r>
              <a:rPr sz="2400" b="1" i="0" u="none">
                <a:solidFill>
                  <a:srgbClr val="000000"/>
                </a:solidFill>
                <a:latin typeface="Times New Roman"/>
                <a:ea typeface="Times New Roman"/>
                <a:cs typeface="Times New Roman"/>
              </a:rPr>
              <a:t>Savollar belgisi (Question Marks):  </a:t>
            </a:r>
            <a:r>
              <a:rPr lang="en-US" sz="2400" b="0" i="0" u="none" strike="noStrike" cap="none" spc="0">
                <a:solidFill>
                  <a:srgbClr val="000000"/>
                </a:solidFill>
                <a:latin typeface="Times New Roman"/>
                <a:ea typeface="Times New Roman"/>
                <a:cs typeface="Times New Roman"/>
              </a:rPr>
              <a:t>Tencent Cloud</a:t>
            </a:r>
            <a:r>
              <a:rPr sz="2400" b="0" i="0" u="none">
                <a:solidFill>
                  <a:srgbClr val="000000"/>
                </a:solidFill>
                <a:latin typeface="Times New Roman"/>
                <a:ea typeface="Times New Roman"/>
                <a:cs typeface="Times New Roman"/>
              </a:rPr>
              <a:t>, Tencent Music</a:t>
            </a:r>
            <a:endParaRPr sz="2400" b="0" i="0" u="none">
              <a:solidFill>
                <a:srgbClr val="000000"/>
              </a:solidFill>
              <a:latin typeface="Times New Roman"/>
              <a:ea typeface="Times New Roman"/>
              <a:cs typeface="Times New Roman"/>
            </a:endParaRPr>
          </a:p>
          <a:p>
            <a:pPr>
              <a:defRPr/>
            </a:pPr>
            <a:endParaRPr sz="2400"/>
          </a:p>
          <a:p>
            <a:pPr>
              <a:defRPr/>
            </a:pPr>
            <a:r>
              <a:rPr sz="2400" b="1" i="0" u="none">
                <a:solidFill>
                  <a:srgbClr val="000000"/>
                </a:solidFill>
                <a:latin typeface="Times New Roman"/>
                <a:ea typeface="Times New Roman"/>
                <a:cs typeface="Times New Roman"/>
              </a:rPr>
              <a:t>4. </a:t>
            </a:r>
            <a:r>
              <a:rPr sz="2400" b="1" i="0" u="none">
                <a:solidFill>
                  <a:srgbClr val="000000"/>
                </a:solidFill>
                <a:latin typeface="Times New Roman"/>
                <a:ea typeface="Times New Roman"/>
                <a:cs typeface="Times New Roman"/>
              </a:rPr>
              <a:t>Itlar (Dogs): </a:t>
            </a:r>
            <a:r>
              <a:rPr lang="en-US" sz="2400" b="0" i="0" u="none" strike="noStrike" cap="none" spc="0">
                <a:solidFill>
                  <a:srgbClr val="000000"/>
                </a:solidFill>
                <a:latin typeface="Times New Roman"/>
                <a:ea typeface="Times New Roman"/>
                <a:cs typeface="Times New Roman"/>
              </a:rPr>
              <a:t>Penguin eSports</a:t>
            </a:r>
            <a:r>
              <a:rPr sz="2400" b="0" i="0" u="none">
                <a:solidFill>
                  <a:srgbClr val="000000"/>
                </a:solidFill>
                <a:latin typeface="Times New Roman"/>
                <a:ea typeface="Times New Roman"/>
                <a:cs typeface="Times New Roman"/>
              </a:rPr>
              <a:t>, </a:t>
            </a:r>
            <a:r>
              <a:rPr lang="en-US" sz="2400" b="0" i="0" u="none" strike="noStrike" cap="none" spc="0">
                <a:solidFill>
                  <a:srgbClr val="000000"/>
                </a:solidFill>
                <a:latin typeface="Times New Roman"/>
                <a:ea typeface="Times New Roman"/>
                <a:cs typeface="Times New Roman"/>
              </a:rPr>
              <a:t>Tencent Weibo</a:t>
            </a:r>
            <a:endParaRPr sz="24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03794651" name=""/>
          <p:cNvSpPr/>
          <p:nvPr/>
        </p:nvSpPr>
        <p:spPr bwMode="auto">
          <a:xfrm flipH="0" flipV="0">
            <a:off x="779540" y="311020"/>
            <a:ext cx="10757202" cy="277403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200" b="1" i="0" u="none">
                <a:solidFill>
                  <a:srgbClr val="000000"/>
                </a:solidFill>
                <a:latin typeface="Times New Roman"/>
                <a:ea typeface="Times New Roman"/>
                <a:cs typeface="Times New Roman"/>
              </a:rPr>
              <a:t>Yulduzlar (Stars)</a:t>
            </a:r>
            <a:endParaRPr sz="2200"/>
          </a:p>
          <a:p>
            <a:pPr>
              <a:defRPr/>
            </a:pPr>
            <a:r>
              <a:rPr sz="2200" b="1" i="0" u="none">
                <a:solidFill>
                  <a:srgbClr val="000000"/>
                </a:solidFill>
                <a:latin typeface="Times New Roman"/>
                <a:ea typeface="Times New Roman"/>
                <a:cs typeface="Times New Roman"/>
              </a:rPr>
              <a:t>	WeChat</a:t>
            </a:r>
            <a:r>
              <a:rPr sz="2200" b="0" i="0" u="none">
                <a:solidFill>
                  <a:srgbClr val="000000"/>
                </a:solidFill>
                <a:latin typeface="Times New Roman"/>
                <a:ea typeface="Times New Roman"/>
                <a:cs typeface="Times New Roman"/>
              </a:rPr>
              <a:t>: Xitoy vai global darajada ham eng ko'p ishlatiladigan messenjerlardan biri bo‘lib, ko‘plab xizmatlarni o‘z ichiga oladi. Bozor ulushi katta va doimiy rivojlanish imkoniyati yuqori.</a:t>
            </a:r>
            <a:endParaRPr sz="2200"/>
          </a:p>
          <a:p>
            <a:pPr>
              <a:defRPr/>
            </a:pPr>
            <a:r>
              <a:rPr sz="2200" b="1" i="0" u="none">
                <a:solidFill>
                  <a:srgbClr val="000000"/>
                </a:solidFill>
                <a:latin typeface="Times New Roman"/>
                <a:ea typeface="Times New Roman"/>
                <a:cs typeface="Times New Roman"/>
              </a:rPr>
              <a:t>	Tencent Games (Honor of Kings, PUBG Mobile, va boshqalar)</a:t>
            </a:r>
            <a:r>
              <a:rPr sz="2200" b="0" i="0" u="none">
                <a:solidFill>
                  <a:srgbClr val="000000"/>
                </a:solidFill>
                <a:latin typeface="Times New Roman"/>
                <a:ea typeface="Times New Roman"/>
                <a:cs typeface="Times New Roman"/>
              </a:rPr>
              <a:t>: Tencent o‘yinni ishlab chiqish va tarqatish bo‘yicha yetakchi kompaniya hisoblanadi. Uning o‘yinlari butun dunyo bo‘ylab juda mashhur va tez rivojlanmoqda. Ular katta daromad keltiradi, lekin raqobat kuchli va o‘sish davom etishi uchun katta investitsiya talab qiladi.</a:t>
            </a:r>
            <a:endParaRPr sz="2200"/>
          </a:p>
        </p:txBody>
      </p:sp>
      <p:sp>
        <p:nvSpPr>
          <p:cNvPr id="855721484" name=""/>
          <p:cNvSpPr/>
          <p:nvPr/>
        </p:nvSpPr>
        <p:spPr bwMode="auto">
          <a:xfrm flipH="0" flipV="0">
            <a:off x="779540" y="3792427"/>
            <a:ext cx="10855836" cy="21034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200" b="1" i="0" u="none">
                <a:solidFill>
                  <a:srgbClr val="000000"/>
                </a:solidFill>
                <a:latin typeface="Times New Roman"/>
                <a:ea typeface="Times New Roman"/>
                <a:cs typeface="Times New Roman"/>
              </a:rPr>
              <a:t> </a:t>
            </a:r>
            <a:r>
              <a:rPr sz="2200" b="1" i="0" u="none">
                <a:solidFill>
                  <a:srgbClr val="000000"/>
                </a:solidFill>
                <a:latin typeface="Times New Roman"/>
                <a:ea typeface="Times New Roman"/>
                <a:cs typeface="Times New Roman"/>
              </a:rPr>
              <a:t>Sigirlar (Cash Cows)</a:t>
            </a:r>
            <a:endParaRPr sz="2200"/>
          </a:p>
          <a:p>
            <a:pPr>
              <a:defRPr/>
            </a:pPr>
            <a:r>
              <a:rPr sz="2200"/>
              <a:t>	</a:t>
            </a:r>
            <a:r>
              <a:rPr sz="2200" b="1" i="0" u="none">
                <a:solidFill>
                  <a:srgbClr val="000000"/>
                </a:solidFill>
                <a:latin typeface="Times New Roman"/>
                <a:ea typeface="Times New Roman"/>
                <a:cs typeface="Times New Roman"/>
              </a:rPr>
              <a:t>QQ Messenger</a:t>
            </a:r>
            <a:r>
              <a:rPr sz="2200" b="0" i="0" u="none">
                <a:solidFill>
                  <a:srgbClr val="000000"/>
                </a:solidFill>
                <a:latin typeface="Times New Roman"/>
                <a:ea typeface="Times New Roman"/>
                <a:cs typeface="Times New Roman"/>
              </a:rPr>
              <a:t>: QQ messenjerni Tencent 2000-yillarning boshida ishlab chiqqan va u hamon Xitoyda keng qo‘llaniladi. QQ bozordagi o‘z ulushini ushlab turadi, lekin o‘sish sur’ati pasaygan. U kompaniya uchun barqaror daromad manbai hisoblanadi.</a:t>
            </a:r>
            <a:endParaRPr sz="2200"/>
          </a:p>
          <a:p>
            <a:pPr>
              <a:defRPr/>
            </a:pPr>
            <a:r>
              <a:rPr sz="2200" b="1" i="0" u="none">
                <a:solidFill>
                  <a:srgbClr val="000000"/>
                </a:solidFill>
                <a:latin typeface="Times New Roman"/>
                <a:ea typeface="Times New Roman"/>
                <a:cs typeface="Times New Roman"/>
              </a:rPr>
              <a:t>	Tencent Video</a:t>
            </a:r>
            <a:r>
              <a:rPr sz="2200" b="0" i="0" u="none">
                <a:solidFill>
                  <a:srgbClr val="000000"/>
                </a:solidFill>
                <a:latin typeface="Times New Roman"/>
                <a:ea typeface="Times New Roman"/>
                <a:cs typeface="Times New Roman"/>
              </a:rPr>
              <a:t>: Xitoyda keng tarqalgan video platforma. U kompaniyaga barqaror daromad keltiradi va uzoq muddatda foydali bo‘ladi, lekin o‘sish sur’ati nisbatan past.</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2390721" name=""/>
          <p:cNvSpPr/>
          <p:nvPr/>
        </p:nvSpPr>
        <p:spPr bwMode="auto">
          <a:xfrm flipH="0" flipV="0">
            <a:off x="1012806" y="410080"/>
            <a:ext cx="10052006" cy="277403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200" b="1" i="0" u="none">
                <a:solidFill>
                  <a:srgbClr val="000000"/>
                </a:solidFill>
                <a:latin typeface="Times New Roman"/>
                <a:ea typeface="Times New Roman"/>
                <a:cs typeface="Times New Roman"/>
              </a:rPr>
              <a:t>Savollar belgisi (Question Marks)</a:t>
            </a:r>
            <a:endParaRPr sz="2200"/>
          </a:p>
          <a:p>
            <a:pPr>
              <a:defRPr/>
            </a:pPr>
            <a:r>
              <a:rPr sz="2200" b="1" i="0" u="none">
                <a:solidFill>
                  <a:srgbClr val="000000"/>
                </a:solidFill>
                <a:latin typeface="Times New Roman"/>
                <a:ea typeface="Times New Roman"/>
                <a:cs typeface="Times New Roman"/>
              </a:rPr>
              <a:t>	Tencent Cloud</a:t>
            </a:r>
            <a:r>
              <a:rPr sz="2200" b="0" i="0" u="none">
                <a:solidFill>
                  <a:srgbClr val="000000"/>
                </a:solidFill>
                <a:latin typeface="Times New Roman"/>
                <a:ea typeface="Times New Roman"/>
                <a:cs typeface="Times New Roman"/>
              </a:rPr>
              <a:t>: Tencentning bulutli xizmatlari bo‘yicha rivojlanishi jadal, lekin bu bozor Amazon Web Services va Alibaba Cloud kabi raqobatchilarga to‘la. Bu xizmat katta imkoniyatlarga ega, ammo raqobat ham kuchli va investitsiya talab etadi.</a:t>
            </a:r>
            <a:endParaRPr sz="2200"/>
          </a:p>
          <a:p>
            <a:pPr>
              <a:defRPr/>
            </a:pPr>
            <a:r>
              <a:rPr sz="2200" b="1" i="0" u="none">
                <a:solidFill>
                  <a:srgbClr val="000000"/>
                </a:solidFill>
                <a:latin typeface="Times New Roman"/>
                <a:ea typeface="Times New Roman"/>
                <a:cs typeface="Times New Roman"/>
              </a:rPr>
              <a:t>	Tencent Music</a:t>
            </a:r>
            <a:r>
              <a:rPr sz="2200" b="0" i="0" u="none">
                <a:solidFill>
                  <a:srgbClr val="000000"/>
                </a:solidFill>
                <a:latin typeface="Times New Roman"/>
                <a:ea typeface="Times New Roman"/>
                <a:cs typeface="Times New Roman"/>
              </a:rPr>
              <a:t>: Xitoyda mashhur bo‘lgan musiqiy xizmatlari qatorida bo‘lsa-da, global miqyosda Spotify va Apple Music kabi raqobatchilarga qaraganda nisbatan past ulushga ega. O‘sish imkoniyatlari mavjud, lekin qo‘shimcha investitsiya talab qiladi.</a:t>
            </a:r>
            <a:endParaRPr sz="2200"/>
          </a:p>
        </p:txBody>
      </p:sp>
      <p:sp>
        <p:nvSpPr>
          <p:cNvPr id="1791956641" name=""/>
          <p:cNvSpPr/>
          <p:nvPr/>
        </p:nvSpPr>
        <p:spPr bwMode="auto">
          <a:xfrm flipH="0" flipV="0">
            <a:off x="1012806" y="3712806"/>
            <a:ext cx="10596292" cy="24387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200" b="1" i="0" u="none">
                <a:solidFill>
                  <a:srgbClr val="000000"/>
                </a:solidFill>
                <a:latin typeface="Times New Roman"/>
                <a:ea typeface="Times New Roman"/>
                <a:cs typeface="Times New Roman"/>
              </a:rPr>
              <a:t>Itlar (Dogs)</a:t>
            </a:r>
            <a:endParaRPr sz="2200"/>
          </a:p>
          <a:p>
            <a:pPr>
              <a:defRPr/>
            </a:pPr>
            <a:r>
              <a:rPr sz="2200" b="1" i="0" u="none">
                <a:solidFill>
                  <a:srgbClr val="000000"/>
                </a:solidFill>
                <a:latin typeface="Times New Roman"/>
                <a:ea typeface="Times New Roman"/>
                <a:cs typeface="Times New Roman"/>
              </a:rPr>
              <a:t>	Penguin eSports</a:t>
            </a:r>
            <a:r>
              <a:rPr sz="2200" b="0" i="0" u="none">
                <a:solidFill>
                  <a:srgbClr val="000000"/>
                </a:solidFill>
                <a:latin typeface="Times New Roman"/>
                <a:ea typeface="Times New Roman"/>
                <a:cs typeface="Times New Roman"/>
              </a:rPr>
              <a:t>: Tencentning eSport bo‘yicha platformasi bo‘lib, u bozorda past ulushga ega va katta o‘sish imkoniyatlari mavjud emas. Kompaniya bu xizmatdan voz kechishi yoki minimal resurslar bilan davom ettirishi mumkin.</a:t>
            </a:r>
            <a:endParaRPr sz="2200"/>
          </a:p>
          <a:p>
            <a:pPr>
              <a:defRPr/>
            </a:pPr>
            <a:r>
              <a:rPr sz="2200" b="1" i="0" u="none">
                <a:solidFill>
                  <a:srgbClr val="000000"/>
                </a:solidFill>
                <a:latin typeface="Times New Roman"/>
                <a:ea typeface="Times New Roman"/>
                <a:cs typeface="Times New Roman"/>
              </a:rPr>
              <a:t>	Tencent Weibo</a:t>
            </a:r>
            <a:r>
              <a:rPr sz="2200" b="0" i="0" u="none">
                <a:solidFill>
                  <a:srgbClr val="000000"/>
                </a:solidFill>
                <a:latin typeface="Times New Roman"/>
                <a:ea typeface="Times New Roman"/>
                <a:cs typeface="Times New Roman"/>
              </a:rPr>
              <a:t>: Bu mikroblog xizmatlari dastlab WeChat va QQ ning rivojlanishidan oldin mashhur bo‘lgan, lekin hozirda ularni talab pasaygan. U endi barqaror daromad keltirmaydi va o‘sish imkoniyatlari cheklangan.</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ssic 2">
      <a:majorFont>
        <a:latin typeface="Arial"/>
        <a:ea typeface="Arial"/>
        <a:cs typeface="Arial"/>
      </a:majorFont>
      <a:minorFont>
        <a:latin typeface="Arial"/>
        <a:ea typeface="Arial"/>
        <a:cs typeface="Arial"/>
      </a:minorFont>
    </a:fontScheme>
    <a:fmtScheme name="Standard">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ONLYOFFICE/8.1.1.27</Application>
  <DocSecurity>0</DocSecurity>
  <PresentationFormat>Widescreen</PresentationFormat>
  <Paragraphs>0</Paragraphs>
  <Slides>4</Slides>
  <Notes>4</Notes>
  <HiddenSlides>0</HiddenSlides>
  <MMClips>2</MMClips>
  <ScaleCrop>0</ScaleCrop>
  <HeadingPairs>
    <vt:vector size="4" baseType="variant">
      <vt:variant>
        <vt:lpstr>Theme</vt:lpstr>
      </vt:variant>
      <vt:variant>
        <vt:i4>1</vt:i4>
      </vt:variant>
      <vt:variant>
        <vt:lpstr>Slide Titles</vt:lpstr>
      </vt:variant>
      <vt:variant>
        <vt:i4>4</vt:i4>
      </vt:variant>
    </vt:vector>
  </HeadingPairs>
  <TitlesOfParts>
    <vt:vector size="5" baseType="lpstr">
      <vt:lpstr>Theme 1</vt:lpstr>
      <vt:lpstr>Slide 1</vt:lpstr>
      <vt:lpstr>Slide 2</vt:lpstr>
      <vt:lpstr>Slide 3</vt:lpstr>
      <vt:lpstr>Slide 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modified xsi:type="dcterms:W3CDTF">2024-10-10T07:01:03Z</dcterms:modified>
  <cp:category/>
  <cp:contentStatus/>
  <cp:version/>
</cp:coreProperties>
</file>