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3" r:id="rId4"/>
    <p:sldId id="274" r:id="rId5"/>
    <p:sldId id="277" r:id="rId6"/>
    <p:sldId id="278" r:id="rId7"/>
    <p:sldId id="279" r:id="rId8"/>
    <p:sldId id="280" r:id="rId9"/>
    <p:sldId id="267" r:id="rId10"/>
    <p:sldId id="268" r:id="rId11"/>
    <p:sldId id="271" r:id="rId12"/>
    <p:sldId id="272" r:id="rId13"/>
    <p:sldId id="270" r:id="rId14"/>
    <p:sldId id="281" r:id="rId15"/>
    <p:sldId id="282" r:id="rId16"/>
    <p:sldId id="285" r:id="rId17"/>
    <p:sldId id="283" r:id="rId18"/>
    <p:sldId id="284" r:id="rId19"/>
    <p:sldId id="286" r:id="rId20"/>
    <p:sldId id="287" r:id="rId21"/>
    <p:sldId id="288" r:id="rId22"/>
    <p:sldId id="289" r:id="rId23"/>
    <p:sldId id="291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Toz841r+Z1fSMu/Xxp+1Tw==" hashData="8Kkg0UCXZw20fKNjta0bgvnA8Xk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944-7049-4858-A726-68C7EFC8EB8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A303-68ED-43AB-A8BF-B1B60B1A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7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944-7049-4858-A726-68C7EFC8EB8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A303-68ED-43AB-A8BF-B1B60B1A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4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944-7049-4858-A726-68C7EFC8EB8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A303-68ED-43AB-A8BF-B1B60B1A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4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944-7049-4858-A726-68C7EFC8EB8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A303-68ED-43AB-A8BF-B1B60B1A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1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944-7049-4858-A726-68C7EFC8EB8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A303-68ED-43AB-A8BF-B1B60B1A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1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944-7049-4858-A726-68C7EFC8EB8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A303-68ED-43AB-A8BF-B1B60B1A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944-7049-4858-A726-68C7EFC8EB8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A303-68ED-43AB-A8BF-B1B60B1A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1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944-7049-4858-A726-68C7EFC8EB8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A303-68ED-43AB-A8BF-B1B60B1A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944-7049-4858-A726-68C7EFC8EB8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A303-68ED-43AB-A8BF-B1B60B1A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7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944-7049-4858-A726-68C7EFC8EB8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A303-68ED-43AB-A8BF-B1B60B1A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8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C944-7049-4858-A726-68C7EFC8EB8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A303-68ED-43AB-A8BF-B1B60B1A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C944-7049-4858-A726-68C7EFC8EB8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8A303-68ED-43AB-A8BF-B1B60B1A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PROVE Tool</a:t>
            </a:r>
            <a:br>
              <a:rPr lang="en-US" dirty="0" smtClean="0"/>
            </a:br>
            <a:r>
              <a:rPr lang="en-US" smtClean="0"/>
              <a:t>Version </a:t>
            </a:r>
            <a:r>
              <a:rPr lang="en-US" smtClean="0"/>
              <a:t>Block2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Avi </a:t>
            </a:r>
            <a:r>
              <a:rPr lang="en-US" dirty="0" err="1" smtClean="0"/>
              <a:t>Shaked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92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representation: </a:t>
            </a:r>
            <a:br>
              <a:rPr lang="en-US" dirty="0"/>
            </a:br>
            <a:r>
              <a:rPr lang="en-US" dirty="0" smtClean="0"/>
              <a:t>Artifact </a:t>
            </a:r>
            <a:r>
              <a:rPr lang="en-US" dirty="0"/>
              <a:t>lifecycle</a:t>
            </a:r>
            <a:endParaRPr lang="en-US" b="1" dirty="0"/>
          </a:p>
        </p:txBody>
      </p:sp>
      <p:sp>
        <p:nvSpPr>
          <p:cNvPr id="5" name="הסבר מלבני מעוגל 4"/>
          <p:cNvSpPr/>
          <p:nvPr/>
        </p:nvSpPr>
        <p:spPr>
          <a:xfrm>
            <a:off x="6248400" y="2924175"/>
            <a:ext cx="2057400" cy="1371600"/>
          </a:xfrm>
          <a:prstGeom prst="wedgeRoundRectCallout">
            <a:avLst>
              <a:gd name="adj1" fmla="val -153109"/>
              <a:gd name="adj2" fmla="val -413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synchronized artifact lifecycle diagram is presented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representation: </a:t>
            </a:r>
            <a:br>
              <a:rPr lang="en-US" dirty="0"/>
            </a:br>
            <a:r>
              <a:rPr lang="en-US" dirty="0"/>
              <a:t>Artifact lifecycle</a:t>
            </a:r>
            <a:endParaRPr lang="en-US" b="1" dirty="0"/>
          </a:p>
        </p:txBody>
      </p:sp>
      <p:sp>
        <p:nvSpPr>
          <p:cNvPr id="9" name="הסבר מלבני מעוגל 8"/>
          <p:cNvSpPr/>
          <p:nvPr/>
        </p:nvSpPr>
        <p:spPr>
          <a:xfrm>
            <a:off x="304800" y="5943600"/>
            <a:ext cx="2362200" cy="609600"/>
          </a:xfrm>
          <a:prstGeom prst="wedgeRoundRectCallout">
            <a:avLst>
              <a:gd name="adj1" fmla="val 78217"/>
              <a:gd name="adj2" fmla="val -2275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 for another artifact-in-state</a:t>
            </a:r>
            <a:endParaRPr lang="en-US" dirty="0"/>
          </a:p>
        </p:txBody>
      </p:sp>
      <p:sp>
        <p:nvSpPr>
          <p:cNvPr id="3" name="הסבר ענן 2"/>
          <p:cNvSpPr/>
          <p:nvPr/>
        </p:nvSpPr>
        <p:spPr>
          <a:xfrm>
            <a:off x="5597071" y="1168400"/>
            <a:ext cx="3505200" cy="2057400"/>
          </a:xfrm>
          <a:prstGeom prst="cloudCallout">
            <a:avLst>
              <a:gd name="adj1" fmla="val -79218"/>
              <a:gd name="adj2" fmla="val 17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examine how artifact status is reflected in the created diagram</a:t>
            </a:r>
          </a:p>
        </p:txBody>
      </p:sp>
      <p:sp>
        <p:nvSpPr>
          <p:cNvPr id="10" name="הסבר מלבני מעוגל 9"/>
          <p:cNvSpPr/>
          <p:nvPr/>
        </p:nvSpPr>
        <p:spPr>
          <a:xfrm>
            <a:off x="272143" y="3048000"/>
            <a:ext cx="2362200" cy="914400"/>
          </a:xfrm>
          <a:prstGeom prst="wedgeRoundRectCallout">
            <a:avLst>
              <a:gd name="adj1" fmla="val 65927"/>
              <a:gd name="adj2" fmla="val 915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 click on an artifact-in-state arrow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91000"/>
            <a:ext cx="57150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הסבר מלבני מעוגל 4"/>
          <p:cNvSpPr/>
          <p:nvPr/>
        </p:nvSpPr>
        <p:spPr>
          <a:xfrm>
            <a:off x="6553200" y="3537857"/>
            <a:ext cx="2362200" cy="914400"/>
          </a:xfrm>
          <a:prstGeom prst="wedgeRoundRectCallout">
            <a:avLst>
              <a:gd name="adj1" fmla="val -64948"/>
              <a:gd name="adj2" fmla="val 1613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“Achieved” status and press “OK”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representation: </a:t>
            </a:r>
            <a:br>
              <a:rPr lang="en-US" dirty="0"/>
            </a:br>
            <a:r>
              <a:rPr lang="en-US" dirty="0"/>
              <a:t>Artifact lifecycle</a:t>
            </a:r>
            <a:endParaRPr lang="en-US" b="1" dirty="0"/>
          </a:p>
        </p:txBody>
      </p:sp>
      <p:sp>
        <p:nvSpPr>
          <p:cNvPr id="5" name="הסבר מלבני מעוגל 4"/>
          <p:cNvSpPr/>
          <p:nvPr/>
        </p:nvSpPr>
        <p:spPr>
          <a:xfrm>
            <a:off x="6172200" y="3352800"/>
            <a:ext cx="2362200" cy="914400"/>
          </a:xfrm>
          <a:prstGeom prst="wedgeRoundRectCallout">
            <a:avLst>
              <a:gd name="adj1" fmla="val -87068"/>
              <a:gd name="adj2" fmla="val -926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Achieved states are denoted in green</a:t>
            </a:r>
            <a:endParaRPr lang="en-US" dirty="0"/>
          </a:p>
        </p:txBody>
      </p:sp>
      <p:sp>
        <p:nvSpPr>
          <p:cNvPr id="6" name="הסבר מלבני מעוגל 5"/>
          <p:cNvSpPr/>
          <p:nvPr/>
        </p:nvSpPr>
        <p:spPr>
          <a:xfrm>
            <a:off x="609600" y="5638800"/>
            <a:ext cx="2438400" cy="914400"/>
          </a:xfrm>
          <a:prstGeom prst="wedgeRoundRectCallout">
            <a:avLst>
              <a:gd name="adj1" fmla="val 93827"/>
              <a:gd name="adj2" fmla="val -2481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Unimplemented states are denoted in 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artifact lifecycle diagram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Fully synchronized with the PROVE process design</a:t>
            </a:r>
          </a:p>
          <a:p>
            <a:r>
              <a:rPr lang="en-US" dirty="0" smtClean="0"/>
              <a:t>Reveals the on-the-fly generated artifact elemental states and possible advancement throughout development</a:t>
            </a:r>
          </a:p>
          <a:p>
            <a:r>
              <a:rPr lang="en-US" dirty="0" smtClean="0"/>
              <a:t>A unique hierarchy-aware context for state transitions</a:t>
            </a:r>
          </a:p>
          <a:p>
            <a:pPr lvl="1"/>
            <a:r>
              <a:rPr lang="en-US" dirty="0" smtClean="0"/>
              <a:t>State transitions are presented based on their movement in a hierarchy level and between hierarchies</a:t>
            </a:r>
          </a:p>
          <a:p>
            <a:r>
              <a:rPr lang="en-US" dirty="0" smtClean="0"/>
              <a:t>Indicates activities responsible for advancement from one state to another</a:t>
            </a:r>
          </a:p>
          <a:p>
            <a:pPr lvl="1"/>
            <a:r>
              <a:rPr lang="en-US" dirty="0" smtClean="0"/>
              <a:t>a reciprocal view of the PROVE process design diagram</a:t>
            </a:r>
          </a:p>
          <a:p>
            <a:r>
              <a:rPr lang="en-US" dirty="0" smtClean="0"/>
              <a:t>Indicates:</a:t>
            </a:r>
          </a:p>
          <a:p>
            <a:pPr lvl="1"/>
            <a:r>
              <a:rPr lang="en-US" dirty="0" smtClean="0"/>
              <a:t>progress (nodes in green)</a:t>
            </a:r>
          </a:p>
          <a:p>
            <a:pPr lvl="1"/>
            <a:r>
              <a:rPr lang="en-US" dirty="0" smtClean="0"/>
              <a:t>unused states (nodes in 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representational feature: </a:t>
            </a:r>
            <a:br>
              <a:rPr lang="en-US" dirty="0" smtClean="0"/>
            </a:br>
            <a:r>
              <a:rPr lang="en-US" dirty="0" smtClean="0"/>
              <a:t>Process Encapsulation</a:t>
            </a:r>
            <a:endParaRPr lang="en-US" dirty="0"/>
          </a:p>
        </p:txBody>
      </p:sp>
      <p:sp>
        <p:nvSpPr>
          <p:cNvPr id="4" name="מלבן מעוגל 3"/>
          <p:cNvSpPr/>
          <p:nvPr/>
        </p:nvSpPr>
        <p:spPr>
          <a:xfrm>
            <a:off x="7638143" y="3162300"/>
            <a:ext cx="990600" cy="3810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הסבר מלבני מעוגל 4"/>
          <p:cNvSpPr/>
          <p:nvPr/>
        </p:nvSpPr>
        <p:spPr>
          <a:xfrm>
            <a:off x="4876800" y="1905000"/>
            <a:ext cx="2057400" cy="1371600"/>
          </a:xfrm>
          <a:prstGeom prst="wedgeRoundRectCallout">
            <a:avLst>
              <a:gd name="adj1" fmla="val 81812"/>
              <a:gd name="adj2" fmla="val 581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this tool and apply it to any process hierarchy (box)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861" y="3629025"/>
            <a:ext cx="50006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הסבר מלבני מעוגל 10"/>
          <p:cNvSpPr/>
          <p:nvPr/>
        </p:nvSpPr>
        <p:spPr>
          <a:xfrm>
            <a:off x="990600" y="3331029"/>
            <a:ext cx="2057400" cy="1371600"/>
          </a:xfrm>
          <a:prstGeom prst="wedgeRoundRectCallout">
            <a:avLst>
              <a:gd name="adj1" fmla="val 108620"/>
              <a:gd name="adj2" fmla="val 878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Select elements (preferably all by </a:t>
            </a:r>
            <a:r>
              <a:rPr lang="en-US" dirty="0" err="1" smtClean="0"/>
              <a:t>Ctrl+A</a:t>
            </a:r>
            <a:r>
              <a:rPr lang="en-US" dirty="0" smtClean="0"/>
              <a:t>) and click “Finish”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1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representational feature: </a:t>
            </a:r>
            <a:br>
              <a:rPr lang="en-US" dirty="0" smtClean="0"/>
            </a:br>
            <a:r>
              <a:rPr lang="en-US" dirty="0" smtClean="0"/>
              <a:t>Process Encapsulation</a:t>
            </a:r>
            <a:endParaRPr lang="en-US" dirty="0"/>
          </a:p>
        </p:txBody>
      </p:sp>
      <p:sp>
        <p:nvSpPr>
          <p:cNvPr id="4" name="מלבן מעוגל 3"/>
          <p:cNvSpPr/>
          <p:nvPr/>
        </p:nvSpPr>
        <p:spPr>
          <a:xfrm>
            <a:off x="7630886" y="3352800"/>
            <a:ext cx="990600" cy="3810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הסבר מלבני מעוגל 4"/>
          <p:cNvSpPr/>
          <p:nvPr/>
        </p:nvSpPr>
        <p:spPr>
          <a:xfrm>
            <a:off x="4876800" y="1905000"/>
            <a:ext cx="2057400" cy="1371600"/>
          </a:xfrm>
          <a:prstGeom prst="wedgeRoundRectCallout">
            <a:avLst>
              <a:gd name="adj1" fmla="val -55754"/>
              <a:gd name="adj2" fmla="val 624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selected process now appears as a black-box in this specific diagram</a:t>
            </a:r>
            <a:endParaRPr lang="en-US" dirty="0"/>
          </a:p>
        </p:txBody>
      </p:sp>
      <p:sp>
        <p:nvSpPr>
          <p:cNvPr id="12" name="הסבר מלבני מעוגל 11"/>
          <p:cNvSpPr/>
          <p:nvPr/>
        </p:nvSpPr>
        <p:spPr>
          <a:xfrm>
            <a:off x="5486400" y="3886200"/>
            <a:ext cx="2286000" cy="1371600"/>
          </a:xfrm>
          <a:prstGeom prst="wedgeRoundRectCallout">
            <a:avLst>
              <a:gd name="adj1" fmla="val 40190"/>
              <a:gd name="adj2" fmla="val -730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this tool similarly, for the reverse action (white-box representation)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3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tips*</a:t>
            </a:r>
            <a:endParaRPr lang="en-US" dirty="0"/>
          </a:p>
        </p:txBody>
      </p:sp>
      <p:sp>
        <p:nvSpPr>
          <p:cNvPr id="5" name="הסבר מלבני מעוגל 4"/>
          <p:cNvSpPr/>
          <p:nvPr/>
        </p:nvSpPr>
        <p:spPr>
          <a:xfrm>
            <a:off x="4876800" y="3657600"/>
            <a:ext cx="4038600" cy="838200"/>
          </a:xfrm>
          <a:prstGeom prst="wedgeRoundRectCallout">
            <a:avLst>
              <a:gd name="adj1" fmla="val -63128"/>
              <a:gd name="adj2" fmla="val 47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Artifact-in-states between different hierarchies are denoted in red</a:t>
            </a:r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0" y="6248400"/>
            <a:ext cx="9129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* Design tips appear when </a:t>
            </a:r>
            <a:r>
              <a:rPr lang="en-US" dirty="0"/>
              <a:t>using “Process Design Analysis” layer (activated by </a:t>
            </a:r>
            <a:r>
              <a:rPr lang="en-US" dirty="0" smtClean="0"/>
              <a:t>default for PROVE diagrams)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8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tips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הסבר מלבני מעוגל 4"/>
          <p:cNvSpPr/>
          <p:nvPr/>
        </p:nvSpPr>
        <p:spPr>
          <a:xfrm>
            <a:off x="4876800" y="1905000"/>
            <a:ext cx="2057400" cy="1371600"/>
          </a:xfrm>
          <a:prstGeom prst="wedgeRoundRectCallout">
            <a:avLst>
              <a:gd name="adj1" fmla="val -98082"/>
              <a:gd name="adj2" fmla="val 232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 click on a sub-process to navigate to its dedicated diagram (or create 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tips</a:t>
            </a:r>
            <a:endParaRPr lang="en-US" dirty="0"/>
          </a:p>
        </p:txBody>
      </p:sp>
      <p:sp>
        <p:nvSpPr>
          <p:cNvPr id="8" name="הסבר מלבני מעוגל 7"/>
          <p:cNvSpPr/>
          <p:nvPr/>
        </p:nvSpPr>
        <p:spPr>
          <a:xfrm>
            <a:off x="4495800" y="2819400"/>
            <a:ext cx="2971800" cy="990600"/>
          </a:xfrm>
          <a:prstGeom prst="wedgeRoundRectCallout">
            <a:avLst>
              <a:gd name="adj1" fmla="val -96538"/>
              <a:gd name="adj2" fmla="val -774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artifact-in-state color  changed to green, indicating it was created in the lower level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tips</a:t>
            </a:r>
            <a:endParaRPr lang="en-US" dirty="0"/>
          </a:p>
        </p:txBody>
      </p:sp>
      <p:sp>
        <p:nvSpPr>
          <p:cNvPr id="8" name="הסבר מלבני מעוגל 7"/>
          <p:cNvSpPr/>
          <p:nvPr/>
        </p:nvSpPr>
        <p:spPr>
          <a:xfrm>
            <a:off x="4495800" y="2819400"/>
            <a:ext cx="2971800" cy="990600"/>
          </a:xfrm>
          <a:prstGeom prst="wedgeRoundRectCallout">
            <a:avLst>
              <a:gd name="adj1" fmla="val -63327"/>
              <a:gd name="adj2" fmla="val 110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Examine </a:t>
            </a:r>
            <a:r>
              <a:rPr lang="en-US" dirty="0" err="1" smtClean="0"/>
              <a:t>ActO’s</a:t>
            </a:r>
            <a:r>
              <a:rPr lang="en-US" dirty="0" smtClean="0"/>
              <a:t>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Tool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tool to support rigorous development process design based on a research conducted at Tel Aviv University:</a:t>
            </a:r>
          </a:p>
          <a:p>
            <a:pPr lvl="1"/>
            <a:r>
              <a:rPr lang="en-US" dirty="0" smtClean="0"/>
              <a:t>Hierarchical process composition</a:t>
            </a:r>
          </a:p>
          <a:p>
            <a:pPr lvl="1"/>
            <a:r>
              <a:rPr lang="en-US" dirty="0" smtClean="0"/>
              <a:t>Artifact-based coordination</a:t>
            </a:r>
          </a:p>
          <a:p>
            <a:pPr lvl="1"/>
            <a:r>
              <a:rPr lang="en-US" dirty="0" smtClean="0"/>
              <a:t>Composite states reflecting complex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tips</a:t>
            </a:r>
            <a:endParaRPr lang="en-US" dirty="0"/>
          </a:p>
        </p:txBody>
      </p:sp>
      <p:sp>
        <p:nvSpPr>
          <p:cNvPr id="8" name="הסבר מלבני מעוגל 7"/>
          <p:cNvSpPr/>
          <p:nvPr/>
        </p:nvSpPr>
        <p:spPr>
          <a:xfrm>
            <a:off x="6019800" y="1447800"/>
            <a:ext cx="2971800" cy="990600"/>
          </a:xfrm>
          <a:prstGeom prst="wedgeRoundRectCallout">
            <a:avLst>
              <a:gd name="adj1" fmla="val -44279"/>
              <a:gd name="adj2" fmla="val 1540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Art::st7 is indicated as a between-hierarchies flow</a:t>
            </a:r>
            <a:endParaRPr lang="en-US" dirty="0"/>
          </a:p>
        </p:txBody>
      </p:sp>
      <p:sp>
        <p:nvSpPr>
          <p:cNvPr id="7" name="הסבר מלבני מעוגל 6"/>
          <p:cNvSpPr/>
          <p:nvPr/>
        </p:nvSpPr>
        <p:spPr>
          <a:xfrm>
            <a:off x="6019800" y="4419600"/>
            <a:ext cx="2971800" cy="990600"/>
          </a:xfrm>
          <a:prstGeom prst="wedgeRoundRectCallout">
            <a:avLst>
              <a:gd name="adj1" fmla="val -46722"/>
              <a:gd name="adj2" fmla="val -1067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Let’s correct this by moving the source to </a:t>
            </a:r>
            <a:r>
              <a:rPr lang="en-US" dirty="0" err="1" smtClean="0"/>
              <a:t>ActO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2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tips</a:t>
            </a:r>
            <a:endParaRPr lang="en-US" dirty="0"/>
          </a:p>
        </p:txBody>
      </p:sp>
      <p:sp>
        <p:nvSpPr>
          <p:cNvPr id="8" name="הסבר מלבני מעוגל 7"/>
          <p:cNvSpPr/>
          <p:nvPr/>
        </p:nvSpPr>
        <p:spPr>
          <a:xfrm>
            <a:off x="6019800" y="1447800"/>
            <a:ext cx="2971800" cy="990600"/>
          </a:xfrm>
          <a:prstGeom prst="wedgeRoundRectCallout">
            <a:avLst>
              <a:gd name="adj1" fmla="val -44279"/>
              <a:gd name="adj2" fmla="val 1379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Art::st7 is now indicated in blue</a:t>
            </a:r>
            <a:endParaRPr lang="en-US" dirty="0"/>
          </a:p>
        </p:txBody>
      </p:sp>
      <p:sp>
        <p:nvSpPr>
          <p:cNvPr id="7" name="הסבר מלבני מעוגל 6"/>
          <p:cNvSpPr/>
          <p:nvPr/>
        </p:nvSpPr>
        <p:spPr>
          <a:xfrm>
            <a:off x="6019800" y="4419600"/>
            <a:ext cx="2971800" cy="990600"/>
          </a:xfrm>
          <a:prstGeom prst="wedgeRoundRectCallout">
            <a:avLst>
              <a:gd name="adj1" fmla="val -46722"/>
              <a:gd name="adj2" fmla="val -1067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Let’s add a lower level implementation: ActO2 yield art::st7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3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tips</a:t>
            </a:r>
            <a:endParaRPr lang="en-US" dirty="0"/>
          </a:p>
        </p:txBody>
      </p:sp>
      <p:sp>
        <p:nvSpPr>
          <p:cNvPr id="8" name="הסבר מלבני מעוגל 7"/>
          <p:cNvSpPr/>
          <p:nvPr/>
        </p:nvSpPr>
        <p:spPr>
          <a:xfrm>
            <a:off x="6019800" y="1447800"/>
            <a:ext cx="2971800" cy="990600"/>
          </a:xfrm>
          <a:prstGeom prst="wedgeRoundRectCallout">
            <a:avLst>
              <a:gd name="adj1" fmla="val -44279"/>
              <a:gd name="adj2" fmla="val 1379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Art::st7 is now indicated in green</a:t>
            </a:r>
            <a:endParaRPr lang="en-US" dirty="0"/>
          </a:p>
        </p:txBody>
      </p:sp>
      <p:sp>
        <p:nvSpPr>
          <p:cNvPr id="9" name="הסבר ענן 8"/>
          <p:cNvSpPr/>
          <p:nvPr/>
        </p:nvSpPr>
        <p:spPr>
          <a:xfrm>
            <a:off x="685800" y="4572000"/>
            <a:ext cx="3505200" cy="2057400"/>
          </a:xfrm>
          <a:prstGeom prst="cloudCallout">
            <a:avLst>
              <a:gd name="adj1" fmla="val 14778"/>
              <a:gd name="adj2" fmla="val -160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examine how </a:t>
            </a:r>
            <a:r>
              <a:rPr lang="en-US" dirty="0" smtClean="0"/>
              <a:t>these changes are reflected in the higher-hierarchy (master process)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7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tips</a:t>
            </a:r>
            <a:endParaRPr lang="en-US" dirty="0"/>
          </a:p>
        </p:txBody>
      </p:sp>
      <p:sp>
        <p:nvSpPr>
          <p:cNvPr id="8" name="הסבר מלבני מעוגל 7"/>
          <p:cNvSpPr/>
          <p:nvPr/>
        </p:nvSpPr>
        <p:spPr>
          <a:xfrm>
            <a:off x="5334000" y="4114800"/>
            <a:ext cx="2971800" cy="990600"/>
          </a:xfrm>
          <a:prstGeom prst="wedgeRoundRectCallout">
            <a:avLst>
              <a:gd name="adj1" fmla="val -71141"/>
              <a:gd name="adj2" fmla="val 368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higher-level hierarchy diagram was automatically updated, and no longer indicates art:st7 in 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0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כותרת משנה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Tool v2.0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Meta-model redesigned</a:t>
            </a:r>
          </a:p>
          <a:p>
            <a:pPr lvl="1"/>
            <a:r>
              <a:rPr lang="en-US" dirty="0" smtClean="0"/>
              <a:t>Rigorous model-based engineering</a:t>
            </a:r>
            <a:endParaRPr lang="en-US" dirty="0"/>
          </a:p>
          <a:p>
            <a:r>
              <a:rPr lang="en-US" dirty="0" smtClean="0"/>
              <a:t>New representations</a:t>
            </a:r>
          </a:p>
          <a:p>
            <a:pPr lvl="1"/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/DSM-like Interface Map</a:t>
            </a:r>
          </a:p>
          <a:p>
            <a:pPr lvl="1"/>
            <a:r>
              <a:rPr lang="en-US" dirty="0" smtClean="0"/>
              <a:t>Artifact lifecycle diagram</a:t>
            </a:r>
          </a:p>
          <a:p>
            <a:r>
              <a:rPr lang="en-US" dirty="0" smtClean="0"/>
              <a:t>Miscellaneous usability enhancements</a:t>
            </a:r>
          </a:p>
          <a:p>
            <a:pPr lvl="1"/>
            <a:r>
              <a:rPr lang="en-US" dirty="0" smtClean="0"/>
              <a:t>Encapsulation mechanism for black-box / white-box view</a:t>
            </a:r>
          </a:p>
          <a:p>
            <a:pPr lvl="1"/>
            <a:r>
              <a:rPr lang="en-US" dirty="0" smtClean="0"/>
              <a:t>Design related tips</a:t>
            </a:r>
          </a:p>
          <a:p>
            <a:pPr lvl="1"/>
            <a:r>
              <a:rPr lang="en-US" dirty="0" smtClean="0"/>
              <a:t>Easier project setup (seed selection, auto diagram creation, default layers applied)</a:t>
            </a:r>
          </a:p>
          <a:p>
            <a:pPr lvl="1"/>
            <a:r>
              <a:rPr lang="en-US" dirty="0" smtClean="0"/>
              <a:t>Graphical reconnect, improved deletion and artifact-in-state renaming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הסבר ענן 4"/>
          <p:cNvSpPr/>
          <p:nvPr/>
        </p:nvSpPr>
        <p:spPr>
          <a:xfrm>
            <a:off x="6553200" y="1447800"/>
            <a:ext cx="2590800" cy="1676400"/>
          </a:xfrm>
          <a:prstGeom prst="cloudCallout">
            <a:avLst>
              <a:gd name="adj1" fmla="val -84664"/>
              <a:gd name="adj2" fmla="val 4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One model to rule them all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PROVE, DSM, state-charts (petri nets)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Meta-model</a:t>
            </a:r>
            <a:br>
              <a:rPr lang="en-US" dirty="0" smtClean="0"/>
            </a:br>
            <a:r>
              <a:rPr lang="en-US" sz="3600" dirty="0" smtClean="0"/>
              <a:t>(redesigned for V2.0)</a:t>
            </a:r>
            <a:endParaRPr lang="en-US" sz="3600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3" t="17236" r="10875" b="16061"/>
          <a:stretch/>
        </p:blipFill>
        <p:spPr bwMode="auto">
          <a:xfrm>
            <a:off x="1221046" y="1600200"/>
            <a:ext cx="670190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17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representation: </a:t>
            </a:r>
            <a:br>
              <a:rPr lang="en-US" dirty="0" smtClean="0"/>
            </a:br>
            <a:r>
              <a:rPr lang="en-US" dirty="0" smtClean="0"/>
              <a:t>Interface Map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הסבר מלבני מעוגל 4"/>
          <p:cNvSpPr/>
          <p:nvPr/>
        </p:nvSpPr>
        <p:spPr>
          <a:xfrm>
            <a:off x="5105400" y="2438400"/>
            <a:ext cx="2057400" cy="1905000"/>
          </a:xfrm>
          <a:prstGeom prst="wedgeRoundRectCallout">
            <a:avLst>
              <a:gd name="adj1" fmla="val -93850"/>
              <a:gd name="adj2" fmla="val -170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click on any desired process entity, and select the Interface Map new representation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57" y="4371975"/>
            <a:ext cx="46482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הסבר מלבני מעוגל 5"/>
          <p:cNvSpPr/>
          <p:nvPr/>
        </p:nvSpPr>
        <p:spPr>
          <a:xfrm>
            <a:off x="6629400" y="4800600"/>
            <a:ext cx="2057400" cy="1905000"/>
          </a:xfrm>
          <a:prstGeom prst="wedgeRoundRectCallout">
            <a:avLst>
              <a:gd name="adj1" fmla="val -104432"/>
              <a:gd name="adj2" fmla="val -330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the new representation and press “OK”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3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representation: </a:t>
            </a:r>
            <a:br>
              <a:rPr lang="en-US" dirty="0" smtClean="0"/>
            </a:br>
            <a:r>
              <a:rPr lang="en-US" dirty="0" smtClean="0"/>
              <a:t>Interface Map</a:t>
            </a:r>
            <a:endParaRPr lang="en-US" dirty="0"/>
          </a:p>
        </p:txBody>
      </p:sp>
      <p:sp>
        <p:nvSpPr>
          <p:cNvPr id="5" name="הסבר מלבני מעוגל 4"/>
          <p:cNvSpPr/>
          <p:nvPr/>
        </p:nvSpPr>
        <p:spPr>
          <a:xfrm>
            <a:off x="7391400" y="2133600"/>
            <a:ext cx="1600200" cy="1295400"/>
          </a:xfrm>
          <a:prstGeom prst="wedgeRoundRectCallout">
            <a:avLst>
              <a:gd name="adj1" fmla="val -65509"/>
              <a:gd name="adj2" fmla="val -200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new interface map is created*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878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The map expresses hierarchical process composition only in its rows. This is due to limitations of PROVE Tool’s underlying infrastructure (EMF’s Sirius).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3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representation: </a:t>
            </a:r>
            <a:br>
              <a:rPr lang="en-US" dirty="0" smtClean="0"/>
            </a:br>
            <a:r>
              <a:rPr lang="en-US" dirty="0" smtClean="0"/>
              <a:t>Interface Map</a:t>
            </a:r>
            <a:endParaRPr lang="en-US" dirty="0"/>
          </a:p>
        </p:txBody>
      </p:sp>
      <p:sp>
        <p:nvSpPr>
          <p:cNvPr id="5" name="הסבר מלבני מעוגל 4"/>
          <p:cNvSpPr/>
          <p:nvPr/>
        </p:nvSpPr>
        <p:spPr>
          <a:xfrm>
            <a:off x="6248400" y="4724400"/>
            <a:ext cx="2743200" cy="1447800"/>
          </a:xfrm>
          <a:prstGeom prst="wedgeRoundRectCallout">
            <a:avLst>
              <a:gd name="adj1" fmla="val -71442"/>
              <a:gd name="adj2" fmla="val -471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may export the interface map as a CSV file (for further analysis as a DSM, for 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representation: </a:t>
            </a:r>
            <a:br>
              <a:rPr lang="en-US" dirty="0" smtClean="0"/>
            </a:br>
            <a:r>
              <a:rPr lang="en-US" dirty="0" smtClean="0"/>
              <a:t>Interface Map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" t="6654" r="26200" b="18946"/>
          <a:stretch/>
        </p:blipFill>
        <p:spPr bwMode="auto">
          <a:xfrm>
            <a:off x="572709" y="1600200"/>
            <a:ext cx="79985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הסבר מלבני מעוגל 4"/>
          <p:cNvSpPr/>
          <p:nvPr/>
        </p:nvSpPr>
        <p:spPr>
          <a:xfrm>
            <a:off x="2964543" y="5373914"/>
            <a:ext cx="2935514" cy="1447800"/>
          </a:xfrm>
          <a:prstGeom prst="wedgeRoundRectCallout">
            <a:avLst>
              <a:gd name="adj1" fmla="val -9637"/>
              <a:gd name="adj2" fmla="val -651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a simple CSV import into Excel worksheet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2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representation: </a:t>
            </a:r>
            <a:br>
              <a:rPr lang="en-US" dirty="0" smtClean="0"/>
            </a:br>
            <a:r>
              <a:rPr lang="en-US" dirty="0" smtClean="0"/>
              <a:t>Artifact lifecycle</a:t>
            </a:r>
            <a:endParaRPr lang="en-US" dirty="0"/>
          </a:p>
        </p:txBody>
      </p:sp>
      <p:sp>
        <p:nvSpPr>
          <p:cNvPr id="4" name="מלבן מעוגל 3"/>
          <p:cNvSpPr/>
          <p:nvPr/>
        </p:nvSpPr>
        <p:spPr>
          <a:xfrm>
            <a:off x="7620000" y="3581400"/>
            <a:ext cx="990600" cy="3810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הסבר מלבני מעוגל 4"/>
          <p:cNvSpPr/>
          <p:nvPr/>
        </p:nvSpPr>
        <p:spPr>
          <a:xfrm>
            <a:off x="4876800" y="1905000"/>
            <a:ext cx="2057400" cy="1371600"/>
          </a:xfrm>
          <a:prstGeom prst="wedgeRoundRectCallout">
            <a:avLst>
              <a:gd name="adj1" fmla="val 83223"/>
              <a:gd name="adj2" fmla="val 719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this tool and apply it to any artifact related diagram element (arrows)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352800"/>
            <a:ext cx="46482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הסבר מלבני מעוגל 8"/>
          <p:cNvSpPr/>
          <p:nvPr/>
        </p:nvSpPr>
        <p:spPr>
          <a:xfrm>
            <a:off x="609600" y="2046514"/>
            <a:ext cx="2057400" cy="1371600"/>
          </a:xfrm>
          <a:prstGeom prst="wedgeRoundRectCallout">
            <a:avLst>
              <a:gd name="adj1" fmla="val 83223"/>
              <a:gd name="adj2" fmla="val 719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Name the diagram and press OK (or accept the auto-generated default)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596</Words>
  <Application>Microsoft Office PowerPoint</Application>
  <PresentationFormat>‫הצגה על המסך (4:3)</PresentationFormat>
  <Paragraphs>81</Paragraphs>
  <Slides>24</Slides>
  <Notes>0</Notes>
  <HiddenSlides>1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25" baseType="lpstr">
      <vt:lpstr>ערכת נושא Office</vt:lpstr>
      <vt:lpstr>PROVE Tool Version Block2</vt:lpstr>
      <vt:lpstr>PROVE Tool</vt:lpstr>
      <vt:lpstr>PROVE Tool v2.0</vt:lpstr>
      <vt:lpstr>Meta-model (redesigned for V2.0)</vt:lpstr>
      <vt:lpstr>New representation:  Interface Map</vt:lpstr>
      <vt:lpstr>New representation:  Interface Map</vt:lpstr>
      <vt:lpstr>New representation:  Interface Map</vt:lpstr>
      <vt:lpstr>New representation:  Interface Map</vt:lpstr>
      <vt:lpstr>New representation:  Artifact lifecycle</vt:lpstr>
      <vt:lpstr>New representation:  Artifact lifecycle</vt:lpstr>
      <vt:lpstr>New representation:  Artifact lifecycle</vt:lpstr>
      <vt:lpstr>New representation:  Artifact lifecycle</vt:lpstr>
      <vt:lpstr>The artifact lifecycle diagram</vt:lpstr>
      <vt:lpstr>New representational feature:  Process Encapsulation</vt:lpstr>
      <vt:lpstr>New representational feature:  Process Encapsulation</vt:lpstr>
      <vt:lpstr>Design tips*</vt:lpstr>
      <vt:lpstr>Design tips</vt:lpstr>
      <vt:lpstr>Design tips</vt:lpstr>
      <vt:lpstr>Design tips</vt:lpstr>
      <vt:lpstr>Design tips</vt:lpstr>
      <vt:lpstr>Design tips</vt:lpstr>
      <vt:lpstr>Design tips</vt:lpstr>
      <vt:lpstr>Design tips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 Tool: Artifact Lifecycle Diagram</dc:title>
  <dc:creator>Avi</dc:creator>
  <cp:lastModifiedBy>Avi</cp:lastModifiedBy>
  <cp:revision>42</cp:revision>
  <dcterms:created xsi:type="dcterms:W3CDTF">2020-04-16T11:18:43Z</dcterms:created>
  <dcterms:modified xsi:type="dcterms:W3CDTF">2020-05-09T15:07:21Z</dcterms:modified>
</cp:coreProperties>
</file>