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56" r:id="rId2"/>
    <p:sldId id="339" r:id="rId3"/>
    <p:sldId id="380" r:id="rId4"/>
    <p:sldId id="370" r:id="rId5"/>
    <p:sldId id="371" r:id="rId6"/>
    <p:sldId id="373" r:id="rId7"/>
    <p:sldId id="374" r:id="rId8"/>
    <p:sldId id="375" r:id="rId9"/>
    <p:sldId id="376" r:id="rId10"/>
    <p:sldId id="378" r:id="rId11"/>
    <p:sldId id="379" r:id="rId12"/>
    <p:sldId id="342" r:id="rId13"/>
    <p:sldId id="343" r:id="rId14"/>
    <p:sldId id="344" r:id="rId15"/>
    <p:sldId id="345" r:id="rId16"/>
    <p:sldId id="346" r:id="rId17"/>
    <p:sldId id="349" r:id="rId18"/>
    <p:sldId id="348" r:id="rId19"/>
    <p:sldId id="350" r:id="rId20"/>
    <p:sldId id="351" r:id="rId21"/>
    <p:sldId id="352" r:id="rId22"/>
    <p:sldId id="354" r:id="rId23"/>
    <p:sldId id="355" r:id="rId24"/>
    <p:sldId id="357" r:id="rId25"/>
    <p:sldId id="358" r:id="rId26"/>
    <p:sldId id="359" r:id="rId27"/>
    <p:sldId id="360" r:id="rId28"/>
    <p:sldId id="361" r:id="rId29"/>
    <p:sldId id="362" r:id="rId30"/>
    <p:sldId id="365" r:id="rId31"/>
    <p:sldId id="364" r:id="rId32"/>
    <p:sldId id="353" r:id="rId33"/>
    <p:sldId id="366" r:id="rId34"/>
    <p:sldId id="367" r:id="rId35"/>
    <p:sldId id="321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Wz3bkBIno2yyYcjlbiRr0A==" hashData="+F+jQ/A29m7I5VZdJiSFj4TW/UQ="/>
  <p:extLst>
    <p:ext uri="{521415D9-36F7-43E2-AB2F-B90AF26B5E84}">
      <p14:sectionLst xmlns:p14="http://schemas.microsoft.com/office/powerpoint/2010/main">
        <p14:section name="מקטע ברירת מחדל" id="{8D01C998-87B5-484F-8F52-684BC8FD956C}">
          <p14:sldIdLst>
            <p14:sldId id="256"/>
            <p14:sldId id="339"/>
            <p14:sldId id="380"/>
            <p14:sldId id="370"/>
            <p14:sldId id="371"/>
            <p14:sldId id="373"/>
            <p14:sldId id="374"/>
            <p14:sldId id="375"/>
            <p14:sldId id="376"/>
            <p14:sldId id="378"/>
            <p14:sldId id="379"/>
            <p14:sldId id="342"/>
            <p14:sldId id="343"/>
            <p14:sldId id="344"/>
            <p14:sldId id="345"/>
            <p14:sldId id="346"/>
            <p14:sldId id="349"/>
            <p14:sldId id="348"/>
            <p14:sldId id="350"/>
            <p14:sldId id="351"/>
            <p14:sldId id="352"/>
            <p14:sldId id="354"/>
            <p14:sldId id="355"/>
            <p14:sldId id="357"/>
            <p14:sldId id="358"/>
            <p14:sldId id="359"/>
            <p14:sldId id="360"/>
            <p14:sldId id="361"/>
            <p14:sldId id="362"/>
            <p14:sldId id="365"/>
            <p14:sldId id="364"/>
            <p14:sldId id="353"/>
            <p14:sldId id="366"/>
          </p14:sldIdLst>
        </p14:section>
        <p14:section name="מקטע ללא כותרת" id="{7321D58C-D30E-478E-A6EF-BDA8B8150530}">
          <p14:sldIdLst>
            <p14:sldId id="367"/>
            <p14:sldId id="32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" initials="y" lastIdx="13" clrIdx="0">
    <p:extLst/>
  </p:cmAuthor>
  <p:cmAuthor id="2" name="Avi" initials="ash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28" autoAdjust="0"/>
    <p:restoredTop sz="94343" autoAdjust="0"/>
  </p:normalViewPr>
  <p:slideViewPr>
    <p:cSldViewPr>
      <p:cViewPr>
        <p:scale>
          <a:sx n="100" d="100"/>
          <a:sy n="100" d="100"/>
        </p:scale>
        <p:origin x="-810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6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87909-B4DF-43B3-B539-5FDCCA97278D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8CECE-A161-47DB-8628-5DFA74A38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82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8CECE-A161-47DB-8628-5DFA74A383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84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8CECE-A161-47DB-8628-5DFA74A3833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4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FFDB-9EF7-48A1-8820-B447674AFCE2}" type="slidenum">
              <a:rPr lang="he-IL" smtClean="0"/>
              <a:pPr/>
              <a:t>‹#›</a:t>
            </a:fld>
            <a:endParaRPr lang="he-IL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1" y="-1"/>
            <a:ext cx="2336763" cy="159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914900"/>
            <a:ext cx="2895600" cy="18672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© 2020 TAU SERI</a:t>
            </a:r>
          </a:p>
        </p:txBody>
      </p:sp>
    </p:spTree>
    <p:extLst>
      <p:ext uri="{BB962C8B-B14F-4D97-AF65-F5344CB8AC3E}">
        <p14:creationId xmlns:p14="http://schemas.microsoft.com/office/powerpoint/2010/main" val="2255445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29"/>
            <a:ext cx="7386918" cy="547057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spcBef>
                <a:spcPts val="600"/>
              </a:spcBef>
              <a:defRPr sz="4000" b="1">
                <a:solidFill>
                  <a:srgbClr val="0000CC"/>
                </a:solidFill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7336"/>
            <a:ext cx="8229600" cy="4047565"/>
          </a:xfrm>
        </p:spPr>
        <p:txBody>
          <a:bodyPr/>
          <a:lstStyle>
            <a:lvl1pPr>
              <a:lnSpc>
                <a:spcPct val="85000"/>
              </a:lnSpc>
              <a:spcBef>
                <a:spcPts val="600"/>
              </a:spcBef>
              <a:defRPr sz="2800" b="1">
                <a:cs typeface="+mn-cs"/>
              </a:defRPr>
            </a:lvl1pPr>
            <a:lvl2pPr>
              <a:lnSpc>
                <a:spcPct val="85000"/>
              </a:lnSpc>
              <a:spcBef>
                <a:spcPts val="600"/>
              </a:spcBef>
              <a:defRPr sz="2400">
                <a:cs typeface="+mn-cs"/>
              </a:defRPr>
            </a:lvl2pPr>
            <a:lvl3pPr>
              <a:lnSpc>
                <a:spcPct val="85000"/>
              </a:lnSpc>
              <a:spcBef>
                <a:spcPts val="300"/>
              </a:spcBef>
              <a:defRPr sz="2000">
                <a:cs typeface="+mn-cs"/>
              </a:defRPr>
            </a:lvl3pPr>
            <a:lvl4pPr>
              <a:lnSpc>
                <a:spcPct val="85000"/>
              </a:lnSpc>
              <a:spcBef>
                <a:spcPts val="200"/>
              </a:spcBef>
              <a:defRPr sz="1800">
                <a:cs typeface="+mn-cs"/>
              </a:defRPr>
            </a:lvl4pPr>
            <a:lvl5pPr>
              <a:lnSpc>
                <a:spcPct val="85000"/>
              </a:lnSpc>
              <a:spcBef>
                <a:spcPts val="200"/>
              </a:spcBef>
              <a:defRPr sz="1600"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FFDB-9EF7-48A1-8820-B447674AFCE2}" type="slidenum">
              <a:rPr lang="he-IL" smtClean="0"/>
              <a:pPr/>
              <a:t>‹#›</a:t>
            </a:fld>
            <a:endParaRPr lang="he-IL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35410" y="11752"/>
            <a:ext cx="1408593" cy="963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914900"/>
            <a:ext cx="2895600" cy="18672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© 2020 TAU SERI</a:t>
            </a:r>
          </a:p>
        </p:txBody>
      </p:sp>
    </p:spTree>
    <p:extLst>
      <p:ext uri="{BB962C8B-B14F-4D97-AF65-F5344CB8AC3E}">
        <p14:creationId xmlns:p14="http://schemas.microsoft.com/office/powerpoint/2010/main" val="396417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83278"/>
            <a:ext cx="4038600" cy="4131623"/>
          </a:xfrm>
        </p:spPr>
        <p:txBody>
          <a:bodyPr/>
          <a:lstStyle>
            <a:lvl1pPr>
              <a:lnSpc>
                <a:spcPct val="85000"/>
              </a:lnSpc>
              <a:spcBef>
                <a:spcPts val="600"/>
              </a:spcBef>
              <a:defRPr sz="2800" b="1"/>
            </a:lvl1pPr>
            <a:lvl2pPr>
              <a:lnSpc>
                <a:spcPct val="85000"/>
              </a:lnSpc>
              <a:spcBef>
                <a:spcPts val="600"/>
              </a:spcBef>
              <a:defRPr sz="2400"/>
            </a:lvl2pPr>
            <a:lvl3pPr>
              <a:lnSpc>
                <a:spcPct val="85000"/>
              </a:lnSpc>
              <a:spcBef>
                <a:spcPts val="600"/>
              </a:spcBef>
              <a:defRPr sz="2000"/>
            </a:lvl3pPr>
            <a:lvl4pPr>
              <a:lnSpc>
                <a:spcPct val="85000"/>
              </a:lnSpc>
              <a:spcBef>
                <a:spcPts val="600"/>
              </a:spcBef>
              <a:defRPr sz="1800"/>
            </a:lvl4pPr>
            <a:lvl5pPr>
              <a:lnSpc>
                <a:spcPct val="85000"/>
              </a:lnSpc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83278"/>
            <a:ext cx="4038600" cy="4131623"/>
          </a:xfrm>
        </p:spPr>
        <p:txBody>
          <a:bodyPr/>
          <a:lstStyle>
            <a:lvl1pPr>
              <a:lnSpc>
                <a:spcPct val="85000"/>
              </a:lnSpc>
              <a:spcBef>
                <a:spcPts val="600"/>
              </a:spcBef>
              <a:defRPr sz="2800" b="1"/>
            </a:lvl1pPr>
            <a:lvl2pPr>
              <a:lnSpc>
                <a:spcPct val="85000"/>
              </a:lnSpc>
              <a:spcBef>
                <a:spcPts val="600"/>
              </a:spcBef>
              <a:defRPr sz="2400"/>
            </a:lvl2pPr>
            <a:lvl3pPr>
              <a:lnSpc>
                <a:spcPct val="85000"/>
              </a:lnSpc>
              <a:spcBef>
                <a:spcPts val="600"/>
              </a:spcBef>
              <a:defRPr sz="2000"/>
            </a:lvl3pPr>
            <a:lvl4pPr>
              <a:lnSpc>
                <a:spcPct val="85000"/>
              </a:lnSpc>
              <a:spcBef>
                <a:spcPts val="600"/>
              </a:spcBef>
              <a:defRPr sz="1800"/>
            </a:lvl4pPr>
            <a:lvl5pPr>
              <a:lnSpc>
                <a:spcPct val="85000"/>
              </a:lnSpc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FFDB-9EF7-48A1-8820-B447674AFCE2}" type="slidenum">
              <a:rPr lang="he-IL" smtClean="0"/>
              <a:pPr/>
              <a:t>‹#›</a:t>
            </a:fld>
            <a:endParaRPr lang="he-IL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35410" y="11752"/>
            <a:ext cx="1408593" cy="963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78229"/>
            <a:ext cx="7386918" cy="547057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spcBef>
                <a:spcPts val="600"/>
              </a:spcBef>
              <a:defRPr sz="4000" b="1">
                <a:solidFill>
                  <a:srgbClr val="0000CC"/>
                </a:solidFill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914900"/>
            <a:ext cx="2895600" cy="18672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© 2020 TAU SERI</a:t>
            </a:r>
          </a:p>
        </p:txBody>
      </p:sp>
    </p:spTree>
    <p:extLst>
      <p:ext uri="{BB962C8B-B14F-4D97-AF65-F5344CB8AC3E}">
        <p14:creationId xmlns:p14="http://schemas.microsoft.com/office/powerpoint/2010/main" val="407565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2101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00837"/>
            <a:ext cx="4040188" cy="37140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72101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200837"/>
            <a:ext cx="4041775" cy="37140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FFDB-9EF7-48A1-8820-B447674AFCE2}" type="slidenum">
              <a:rPr lang="he-IL" smtClean="0"/>
              <a:pPr/>
              <a:t>‹#›</a:t>
            </a:fld>
            <a:endParaRPr lang="he-IL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35410" y="11752"/>
            <a:ext cx="1408593" cy="963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78229"/>
            <a:ext cx="7386918" cy="547057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spcBef>
                <a:spcPts val="600"/>
              </a:spcBef>
              <a:defRPr sz="4000" b="1">
                <a:solidFill>
                  <a:srgbClr val="0000CC"/>
                </a:solidFill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124200" y="4914900"/>
            <a:ext cx="2895600" cy="18672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© 2020 TAU SERI</a:t>
            </a:r>
          </a:p>
        </p:txBody>
      </p:sp>
    </p:spTree>
    <p:extLst>
      <p:ext uri="{BB962C8B-B14F-4D97-AF65-F5344CB8AC3E}">
        <p14:creationId xmlns:p14="http://schemas.microsoft.com/office/powerpoint/2010/main" val="97274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FFDB-9EF7-48A1-8820-B447674AFCE2}" type="slidenum">
              <a:rPr lang="he-IL" smtClean="0"/>
              <a:pPr/>
              <a:t>‹#›</a:t>
            </a:fld>
            <a:endParaRPr lang="he-IL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35410" y="11752"/>
            <a:ext cx="1408593" cy="963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78229"/>
            <a:ext cx="7386918" cy="547057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spcBef>
                <a:spcPts val="600"/>
              </a:spcBef>
              <a:defRPr sz="4000" b="1">
                <a:solidFill>
                  <a:srgbClr val="0000CC"/>
                </a:solidFill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914900"/>
            <a:ext cx="2895600" cy="18672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© 2020 TAU SERI</a:t>
            </a:r>
          </a:p>
        </p:txBody>
      </p:sp>
    </p:spTree>
    <p:extLst>
      <p:ext uri="{BB962C8B-B14F-4D97-AF65-F5344CB8AC3E}">
        <p14:creationId xmlns:p14="http://schemas.microsoft.com/office/powerpoint/2010/main" val="250566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FFDB-9EF7-48A1-8820-B447674AFCE2}" type="slidenum">
              <a:rPr lang="he-IL" smtClean="0"/>
              <a:pPr/>
              <a:t>‹#›</a:t>
            </a:fld>
            <a:endParaRPr lang="he-IL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35410" y="11752"/>
            <a:ext cx="1408593" cy="963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914900"/>
            <a:ext cx="2895600" cy="18672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© 2020 TAU SERI</a:t>
            </a:r>
          </a:p>
        </p:txBody>
      </p:sp>
    </p:spTree>
    <p:extLst>
      <p:ext uri="{BB962C8B-B14F-4D97-AF65-F5344CB8AC3E}">
        <p14:creationId xmlns:p14="http://schemas.microsoft.com/office/powerpoint/2010/main" val="23190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2020 TAU SERI</a:t>
            </a:r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FFDB-9EF7-48A1-8820-B447674AFCE2}" type="slidenum">
              <a:rPr lang="he-IL" smtClean="0"/>
              <a:pPr/>
              <a:t>‹#›</a:t>
            </a:fld>
            <a:endParaRPr lang="he-IL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35410" y="11752"/>
            <a:ext cx="1408593" cy="963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076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2020 TAU SERI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FFDB-9EF7-48A1-8820-B447674AFCE2}" type="slidenum">
              <a:rPr lang="he-IL" smtClean="0"/>
              <a:pPr/>
              <a:t>‹#›</a:t>
            </a:fld>
            <a:endParaRPr lang="he-IL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35410" y="11752"/>
            <a:ext cx="1408593" cy="963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78229"/>
            <a:ext cx="7386918" cy="54705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defRPr sz="4000" b="1">
                <a:solidFill>
                  <a:srgbClr val="0000CC"/>
                </a:solidFill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8239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פריסה מותאמת איש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2020 TAU SERI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E4FFDB-9EF7-48A1-8820-B447674AFCE2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2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56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6959477" cy="8572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71475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914900"/>
            <a:ext cx="2895600" cy="18672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© 2020 TAU SERI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4914900"/>
            <a:ext cx="2133600" cy="18672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4FFDB-9EF7-48A1-8820-B447674AFCE2}" type="slidenum">
              <a:rPr lang="he-IL" smtClean="0"/>
              <a:pPr/>
              <a:t>‹#›</a:t>
            </a:fld>
            <a:endParaRPr lang="he-IL"/>
          </a:p>
        </p:txBody>
      </p:sp>
      <p:pic>
        <p:nvPicPr>
          <p:cNvPr id="9" name="Picture 2" descr="תוצאת תמונה עבור הפקולטה להנדסה אוניברסיטת תל אביב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76609" y="4594623"/>
            <a:ext cx="1208143" cy="4910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948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avishakedse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1885950"/>
            <a:ext cx="7772400" cy="814389"/>
          </a:xfrm>
        </p:spPr>
        <p:txBody>
          <a:bodyPr>
            <a:normAutofit/>
          </a:bodyPr>
          <a:lstStyle/>
          <a:p>
            <a:r>
              <a:rPr lang="en-US" dirty="0" smtClean="0"/>
              <a:t>PROVE Tool</a:t>
            </a:r>
            <a:endParaRPr lang="en-US" dirty="0"/>
          </a:p>
        </p:txBody>
      </p:sp>
      <p:sp>
        <p:nvSpPr>
          <p:cNvPr id="4" name="כותרת 1"/>
          <p:cNvSpPr txBox="1">
            <a:spLocks/>
          </p:cNvSpPr>
          <p:nvPr/>
        </p:nvSpPr>
        <p:spPr>
          <a:xfrm>
            <a:off x="762000" y="3221831"/>
            <a:ext cx="7772400" cy="1483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Open source domain specific modeling platform for</a:t>
            </a:r>
            <a:br>
              <a:rPr lang="en-US" dirty="0" smtClean="0"/>
            </a:br>
            <a:r>
              <a:rPr lang="en-US" dirty="0" smtClean="0"/>
              <a:t>Research related Process Design &amp; Evaluation</a:t>
            </a:r>
            <a:endParaRPr lang="en-US" sz="4200" dirty="0" smtClean="0"/>
          </a:p>
          <a:p>
            <a:endParaRPr lang="en-US" sz="4000" dirty="0" smtClean="0"/>
          </a:p>
          <a:p>
            <a:r>
              <a:rPr lang="en-US" sz="4000" dirty="0" smtClean="0"/>
              <a:t>Avi </a:t>
            </a:r>
            <a:r>
              <a:rPr lang="en-US" sz="4000" dirty="0" err="1" smtClean="0"/>
              <a:t>Shaked</a:t>
            </a:r>
            <a:endParaRPr lang="en-US" sz="4000" dirty="0" smtClean="0"/>
          </a:p>
          <a:p>
            <a:r>
              <a:rPr lang="en-US" sz="4300" b="1" dirty="0" smtClean="0"/>
              <a:t>Systems Engineering Research Initiative</a:t>
            </a:r>
            <a:endParaRPr lang="en-US" sz="4300" b="1" dirty="0">
              <a:solidFill>
                <a:srgbClr val="FF0000"/>
              </a:solidFill>
            </a:endParaRPr>
          </a:p>
          <a:p>
            <a:r>
              <a:rPr lang="en-US" sz="4300" b="1" dirty="0" smtClean="0"/>
              <a:t>Tel Aviv University</a:t>
            </a:r>
            <a:endParaRPr lang="en-US" sz="4300" b="1" dirty="0"/>
          </a:p>
        </p:txBody>
      </p:sp>
    </p:spTree>
    <p:extLst>
      <p:ext uri="{BB962C8B-B14F-4D97-AF65-F5344CB8AC3E}">
        <p14:creationId xmlns:p14="http://schemas.microsoft.com/office/powerpoint/2010/main" val="17595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2020 TAU SERI</a:t>
            </a:r>
            <a:endParaRPr lang="en-US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E4FFDB-9EF7-48A1-8820-B447674AFCE2}" type="slidenum">
              <a:rPr lang="he-IL" smtClean="0"/>
              <a:pPr/>
              <a:t>10</a:t>
            </a:fld>
            <a:endParaRPr lang="he-IL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5"/>
            <a:ext cx="9144000" cy="514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הסבר מלבני מעוגל 8"/>
          <p:cNvSpPr/>
          <p:nvPr/>
        </p:nvSpPr>
        <p:spPr>
          <a:xfrm>
            <a:off x="4953000" y="1123950"/>
            <a:ext cx="3200400" cy="1600200"/>
          </a:xfrm>
          <a:prstGeom prst="wedgeRoundRectCallout">
            <a:avLst>
              <a:gd name="adj1" fmla="val -100818"/>
              <a:gd name="adj2" fmla="val 85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created a PROVE diagram entity in the model!</a:t>
            </a:r>
          </a:p>
          <a:p>
            <a:pPr algn="ctr"/>
            <a:r>
              <a:rPr lang="en-US" dirty="0" smtClean="0"/>
              <a:t>You can now continue and use PROVE </a:t>
            </a:r>
            <a:r>
              <a:rPr lang="en-US" smtClean="0"/>
              <a:t>for process </a:t>
            </a:r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II: Modeling with PROVE</a:t>
            </a:r>
            <a:endParaRPr lang="en-US" dirty="0"/>
          </a:p>
        </p:txBody>
      </p:sp>
      <p:sp>
        <p:nvSpPr>
          <p:cNvPr id="7" name="כותרת משנה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FFDB-9EF7-48A1-8820-B447674AFCE2}" type="slidenum">
              <a:rPr lang="he-IL" smtClean="0"/>
              <a:pPr/>
              <a:t>11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2020 TAU SERI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229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5"/>
            <a:ext cx="9144000" cy="514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הסבר מלבני מעוגל 5"/>
          <p:cNvSpPr/>
          <p:nvPr/>
        </p:nvSpPr>
        <p:spPr>
          <a:xfrm>
            <a:off x="2286000" y="1600200"/>
            <a:ext cx="3124200" cy="914400"/>
          </a:xfrm>
          <a:prstGeom prst="wedgeRoundRectCallout">
            <a:avLst>
              <a:gd name="adj1" fmla="val 80728"/>
              <a:gd name="adj2" fmla="val -452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new diagram is created and opened, presenting the scope of the Main process</a:t>
            </a:r>
            <a:endParaRPr lang="en-US" dirty="0"/>
          </a:p>
        </p:txBody>
      </p:sp>
      <p:sp>
        <p:nvSpPr>
          <p:cNvPr id="7" name="הסבר מלבני מעוגל 6"/>
          <p:cNvSpPr/>
          <p:nvPr/>
        </p:nvSpPr>
        <p:spPr>
          <a:xfrm>
            <a:off x="7696200" y="2343150"/>
            <a:ext cx="1257300" cy="1009650"/>
          </a:xfrm>
          <a:prstGeom prst="wedgeRoundRectCallout">
            <a:avLst>
              <a:gd name="adj1" fmla="val -16620"/>
              <a:gd name="adj2" fmla="val -1158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our modeling tool box</a:t>
            </a:r>
            <a:endParaRPr lang="en-US" dirty="0"/>
          </a:p>
        </p:txBody>
      </p:sp>
      <p:sp>
        <p:nvSpPr>
          <p:cNvPr id="8" name="הסבר מלבני מעוגל 7"/>
          <p:cNvSpPr/>
          <p:nvPr/>
        </p:nvSpPr>
        <p:spPr>
          <a:xfrm>
            <a:off x="0" y="3028950"/>
            <a:ext cx="2514600" cy="990600"/>
          </a:xfrm>
          <a:prstGeom prst="wedgeRoundRectCallout">
            <a:avLst>
              <a:gd name="adj1" fmla="val 20879"/>
              <a:gd name="adj2" fmla="val 568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Attributes of elements are shown in the Properties 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3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5"/>
            <a:ext cx="9144000" cy="514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הסבר מלבני מעוגל 5"/>
          <p:cNvSpPr/>
          <p:nvPr/>
        </p:nvSpPr>
        <p:spPr>
          <a:xfrm>
            <a:off x="304800" y="1628775"/>
            <a:ext cx="3124200" cy="1924050"/>
          </a:xfrm>
          <a:prstGeom prst="wedgeRoundRectCallout">
            <a:avLst>
              <a:gd name="adj1" fmla="val 61521"/>
              <a:gd name="adj2" fmla="val 79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have created “Defining requirements” activity within the main process by selecting the activity tool and clicking inside the “Main” box. Then, we do the same to create another activity.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8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5"/>
            <a:ext cx="9144000" cy="514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הסבר מלבני מעוגל 5"/>
          <p:cNvSpPr/>
          <p:nvPr/>
        </p:nvSpPr>
        <p:spPr>
          <a:xfrm>
            <a:off x="304800" y="1628775"/>
            <a:ext cx="3124200" cy="1704975"/>
          </a:xfrm>
          <a:prstGeom prst="wedgeRoundRectCallout">
            <a:avLst>
              <a:gd name="adj1" fmla="val 6948"/>
              <a:gd name="adj2" fmla="val -578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We create a new artifact in state flow by using the second tool, and clicking on the first process and then on the second process.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33550"/>
            <a:ext cx="3467100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הסבר מלבני מעוגל 7"/>
          <p:cNvSpPr/>
          <p:nvPr/>
        </p:nvSpPr>
        <p:spPr>
          <a:xfrm>
            <a:off x="1524000" y="3409950"/>
            <a:ext cx="3457575" cy="533401"/>
          </a:xfrm>
          <a:prstGeom prst="wedgeRoundRectCallout">
            <a:avLst>
              <a:gd name="adj1" fmla="val 22336"/>
              <a:gd name="adj2" fmla="val -1414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We fill the form which pops up</a:t>
            </a:r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314700"/>
            <a:ext cx="3109912" cy="1028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הסבר מלבני מעוגל 9"/>
          <p:cNvSpPr/>
          <p:nvPr/>
        </p:nvSpPr>
        <p:spPr>
          <a:xfrm>
            <a:off x="228600" y="4319510"/>
            <a:ext cx="7162800" cy="704851"/>
          </a:xfrm>
          <a:prstGeom prst="wedgeRoundRectCallout">
            <a:avLst>
              <a:gd name="adj1" fmla="val 33129"/>
              <a:gd name="adj2" fmla="val -658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We approve creating a new artifact that does not exist (if an artifact by the name exists – this will not appear, and a new state will be assigned to the state model of the existing artifact)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7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הסבר מלבני מעוגל 5"/>
          <p:cNvSpPr/>
          <p:nvPr/>
        </p:nvSpPr>
        <p:spPr>
          <a:xfrm>
            <a:off x="304800" y="1628775"/>
            <a:ext cx="3124200" cy="1704975"/>
          </a:xfrm>
          <a:prstGeom prst="wedgeRoundRectCallout">
            <a:avLst>
              <a:gd name="adj1" fmla="val 6948"/>
              <a:gd name="adj2" fmla="val -578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We create a new artifact in state flow by using the second tool, and clicking on the first process and then on the second process.</a:t>
            </a:r>
            <a:endParaRPr lang="en-US" dirty="0"/>
          </a:p>
        </p:txBody>
      </p:sp>
      <p:sp>
        <p:nvSpPr>
          <p:cNvPr id="8" name="הסבר מלבני מעוגל 7"/>
          <p:cNvSpPr/>
          <p:nvPr/>
        </p:nvSpPr>
        <p:spPr>
          <a:xfrm>
            <a:off x="1524000" y="3409950"/>
            <a:ext cx="3457575" cy="533401"/>
          </a:xfrm>
          <a:prstGeom prst="wedgeRoundRectCallout">
            <a:avLst>
              <a:gd name="adj1" fmla="val 22336"/>
              <a:gd name="adj2" fmla="val -1414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We fill the form which pops up</a:t>
            </a:r>
            <a:endParaRPr lang="en-US" dirty="0"/>
          </a:p>
        </p:txBody>
      </p:sp>
      <p:sp>
        <p:nvSpPr>
          <p:cNvPr id="10" name="הסבר מלבני מעוגל 9"/>
          <p:cNvSpPr/>
          <p:nvPr/>
        </p:nvSpPr>
        <p:spPr>
          <a:xfrm>
            <a:off x="3419475" y="4419600"/>
            <a:ext cx="4200525" cy="533401"/>
          </a:xfrm>
          <a:prstGeom prst="wedgeRoundRectCallout">
            <a:avLst>
              <a:gd name="adj1" fmla="val 22336"/>
              <a:gd name="adj2" fmla="val -1414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We approve creating a new artifact that does not exist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5"/>
            <a:ext cx="9144000" cy="514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54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5"/>
            <a:ext cx="9144000" cy="514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הסבר מלבני מעוגל 5"/>
          <p:cNvSpPr/>
          <p:nvPr/>
        </p:nvSpPr>
        <p:spPr>
          <a:xfrm>
            <a:off x="1004887" y="1885950"/>
            <a:ext cx="4495800" cy="1295400"/>
          </a:xfrm>
          <a:prstGeom prst="wedgeRoundRectCallout">
            <a:avLst>
              <a:gd name="adj1" fmla="val 6101"/>
              <a:gd name="adj2" fmla="val -799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now add lower level activities within “Defining requirements”, by using the same “Activity” tool and clicking inside the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5"/>
            <a:ext cx="9144000" cy="514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הסבר מלבני מעוגל 6"/>
          <p:cNvSpPr/>
          <p:nvPr/>
        </p:nvSpPr>
        <p:spPr>
          <a:xfrm>
            <a:off x="1004887" y="2952750"/>
            <a:ext cx="4495800" cy="1295400"/>
          </a:xfrm>
          <a:prstGeom prst="wedgeRoundRectCallout">
            <a:avLst>
              <a:gd name="adj1" fmla="val 22203"/>
              <a:gd name="adj2" fmla="val -938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may become hard to further detail the activity as a white-box, so we can create a new, </a:t>
            </a:r>
            <a:r>
              <a:rPr lang="en-US" b="1" dirty="0" smtClean="0"/>
              <a:t>synchronized</a:t>
            </a:r>
            <a:r>
              <a:rPr lang="en-US" dirty="0" smtClean="0"/>
              <a:t>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4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5"/>
            <a:ext cx="9144000" cy="514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02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5"/>
            <a:ext cx="9144000" cy="514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69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28600" y="205979"/>
            <a:ext cx="8763000" cy="857250"/>
          </a:xfrm>
        </p:spPr>
        <p:txBody>
          <a:bodyPr>
            <a:noAutofit/>
          </a:bodyPr>
          <a:lstStyle/>
          <a:p>
            <a:r>
              <a:rPr lang="en-US" dirty="0" smtClean="0"/>
              <a:t>PROVE Tool</a:t>
            </a:r>
            <a:endParaRPr lang="en-US" sz="32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Supports PROVE modeling</a:t>
            </a:r>
          </a:p>
          <a:p>
            <a:pPr lvl="1"/>
            <a:r>
              <a:rPr lang="en-US" sz="2200" dirty="0" smtClean="0"/>
              <a:t>Concepts</a:t>
            </a:r>
          </a:p>
          <a:p>
            <a:pPr lvl="1"/>
            <a:r>
              <a:rPr lang="en-US" sz="2200" dirty="0" smtClean="0"/>
              <a:t>Notation</a:t>
            </a:r>
          </a:p>
          <a:p>
            <a:r>
              <a:rPr lang="en-US" sz="2600" dirty="0" smtClean="0"/>
              <a:t>Open source</a:t>
            </a:r>
          </a:p>
          <a:p>
            <a:r>
              <a:rPr lang="en-US" sz="2600" dirty="0" smtClean="0"/>
              <a:t>Based on the popular Eclipse Modeling Framework + Sirius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2641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2018 TAU SERI</a:t>
            </a:r>
            <a:endParaRPr lang="en-US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E4FFDB-9EF7-48A1-8820-B447674AFCE2}" type="slidenum">
              <a:rPr lang="he-IL" smtClean="0"/>
              <a:pPr/>
              <a:t>20</a:t>
            </a:fld>
            <a:endParaRPr lang="he-IL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5"/>
            <a:ext cx="9144000" cy="514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הסבר מלבני מעוגל 6"/>
          <p:cNvSpPr/>
          <p:nvPr/>
        </p:nvSpPr>
        <p:spPr>
          <a:xfrm>
            <a:off x="3352800" y="3714750"/>
            <a:ext cx="4412457" cy="838200"/>
          </a:xfrm>
          <a:prstGeom prst="wedgeRoundRectCallout">
            <a:avLst>
              <a:gd name="adj1" fmla="val 567"/>
              <a:gd name="adj2" fmla="val -1344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view is created automatically according  to the model. We will now add further details, the same way we did before</a:t>
            </a:r>
            <a:endParaRPr lang="en-US" dirty="0"/>
          </a:p>
        </p:txBody>
      </p:sp>
      <p:sp>
        <p:nvSpPr>
          <p:cNvPr id="6" name="הסבר אליפטי 5"/>
          <p:cNvSpPr/>
          <p:nvPr/>
        </p:nvSpPr>
        <p:spPr>
          <a:xfrm>
            <a:off x="5715000" y="1504950"/>
            <a:ext cx="2050257" cy="838200"/>
          </a:xfrm>
          <a:prstGeom prst="wedgeEllipseCallout">
            <a:avLst>
              <a:gd name="adj1" fmla="val -4766"/>
              <a:gd name="adj2" fmla="val -8679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These are dummy nodes (supporting our technical implementation). We will hide them from now on.</a:t>
            </a:r>
          </a:p>
        </p:txBody>
      </p:sp>
    </p:spTree>
    <p:extLst>
      <p:ext uri="{BB962C8B-B14F-4D97-AF65-F5344CB8AC3E}">
        <p14:creationId xmlns:p14="http://schemas.microsoft.com/office/powerpoint/2010/main" val="331012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5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5"/>
            <a:ext cx="9144000" cy="514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E4FFDB-9EF7-48A1-8820-B447674AFCE2}" type="slidenum">
              <a:rPr lang="he-IL" smtClean="0"/>
              <a:pPr/>
              <a:t>21</a:t>
            </a:fld>
            <a:endParaRPr lang="he-IL"/>
          </a:p>
        </p:txBody>
      </p:sp>
      <p:sp>
        <p:nvSpPr>
          <p:cNvPr id="8" name="הסבר מלבני מעוגל 7"/>
          <p:cNvSpPr/>
          <p:nvPr/>
        </p:nvSpPr>
        <p:spPr>
          <a:xfrm>
            <a:off x="762000" y="3638550"/>
            <a:ext cx="5410200" cy="647700"/>
          </a:xfrm>
          <a:prstGeom prst="wedgeRoundRectCallout">
            <a:avLst>
              <a:gd name="adj1" fmla="val -26761"/>
              <a:gd name="adj2" fmla="val -5115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will now return to our main diagram. It should be synced automatically with our new details</a:t>
            </a:r>
            <a:endParaRPr lang="en-US" dirty="0"/>
          </a:p>
        </p:txBody>
      </p:sp>
      <p:sp>
        <p:nvSpPr>
          <p:cNvPr id="13" name="הסבר אליפטי 12"/>
          <p:cNvSpPr/>
          <p:nvPr/>
        </p:nvSpPr>
        <p:spPr>
          <a:xfrm>
            <a:off x="2936081" y="2571750"/>
            <a:ext cx="2050257" cy="838200"/>
          </a:xfrm>
          <a:prstGeom prst="wedgeEllipseCallout">
            <a:avLst>
              <a:gd name="adj1" fmla="val -4766"/>
              <a:gd name="adj2" fmla="val -8679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We have created an artifact flow without specifying a state, because we were not sure about it yet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9224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5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5"/>
            <a:ext cx="9144000" cy="514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E4FFDB-9EF7-48A1-8820-B447674AFCE2}" type="slidenum">
              <a:rPr lang="he-IL" smtClean="0"/>
              <a:pPr/>
              <a:t>22</a:t>
            </a:fld>
            <a:endParaRPr lang="he-IL"/>
          </a:p>
        </p:txBody>
      </p:sp>
      <p:sp>
        <p:nvSpPr>
          <p:cNvPr id="8" name="הסבר מלבני מעוגל 7"/>
          <p:cNvSpPr/>
          <p:nvPr/>
        </p:nvSpPr>
        <p:spPr>
          <a:xfrm>
            <a:off x="2438400" y="4095750"/>
            <a:ext cx="4648200" cy="457200"/>
          </a:xfrm>
          <a:prstGeom prst="wedgeRoundRectCallout">
            <a:avLst>
              <a:gd name="adj1" fmla="val 27373"/>
              <a:gd name="adj2" fmla="val -1244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Let’s add more high level activities and artifacts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6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5"/>
            <a:ext cx="9144000" cy="514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E4FFDB-9EF7-48A1-8820-B447674AFCE2}" type="slidenum">
              <a:rPr lang="he-IL" smtClean="0"/>
              <a:pPr/>
              <a:t>23</a:t>
            </a:fld>
            <a:endParaRPr lang="he-IL"/>
          </a:p>
        </p:txBody>
      </p:sp>
      <p:sp>
        <p:nvSpPr>
          <p:cNvPr id="8" name="הסבר מלבני מעוגל 7"/>
          <p:cNvSpPr/>
          <p:nvPr/>
        </p:nvSpPr>
        <p:spPr>
          <a:xfrm>
            <a:off x="2438400" y="4095750"/>
            <a:ext cx="4648200" cy="457200"/>
          </a:xfrm>
          <a:prstGeom prst="wedgeRoundRectCallout">
            <a:avLst>
              <a:gd name="adj1" fmla="val 25734"/>
              <a:gd name="adj2" fmla="val -2514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realized we forgot to add an input artifact to this one. We will now add it. </a:t>
            </a:r>
            <a:endParaRPr lang="en-US" dirty="0"/>
          </a:p>
        </p:txBody>
      </p:sp>
      <p:sp>
        <p:nvSpPr>
          <p:cNvPr id="9" name="הסבר אליפטי 8"/>
          <p:cNvSpPr/>
          <p:nvPr/>
        </p:nvSpPr>
        <p:spPr>
          <a:xfrm>
            <a:off x="5943600" y="895350"/>
            <a:ext cx="2050257" cy="838200"/>
          </a:xfrm>
          <a:prstGeom prst="wedgeEllipseCallout">
            <a:avLst>
              <a:gd name="adj1" fmla="val -85602"/>
              <a:gd name="adj2" fmla="val 4502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We have transferred this artifact-in-state from one process to another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4272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5"/>
            <a:ext cx="9144000" cy="514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E4FFDB-9EF7-48A1-8820-B447674AFCE2}" type="slidenum">
              <a:rPr lang="he-IL" smtClean="0"/>
              <a:pPr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833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2018 TAU SERI</a:t>
            </a:r>
            <a:endParaRPr lang="en-US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E4FFDB-9EF7-48A1-8820-B447674AFCE2}" type="slidenum">
              <a:rPr lang="he-IL" smtClean="0"/>
              <a:pPr/>
              <a:t>25</a:t>
            </a:fld>
            <a:endParaRPr lang="he-IL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5"/>
            <a:ext cx="9144000" cy="514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הסבר מלבני מעוגל 8"/>
          <p:cNvSpPr/>
          <p:nvPr/>
        </p:nvSpPr>
        <p:spPr>
          <a:xfrm>
            <a:off x="3581400" y="133350"/>
            <a:ext cx="4648200" cy="457200"/>
          </a:xfrm>
          <a:prstGeom prst="wedgeRoundRectCallout">
            <a:avLst>
              <a:gd name="adj1" fmla="val -70373"/>
              <a:gd name="adj2" fmla="val 735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Now, we will use our design analysis layer to see how we are doing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7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2018 TAU SERI</a:t>
            </a:r>
            <a:endParaRPr lang="en-US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E4FFDB-9EF7-48A1-8820-B447674AFCE2}" type="slidenum">
              <a:rPr lang="he-IL" smtClean="0"/>
              <a:pPr/>
              <a:t>26</a:t>
            </a:fld>
            <a:endParaRPr lang="he-IL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5"/>
            <a:ext cx="9144000" cy="514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הסבר מלבני מעוגל 7"/>
          <p:cNvSpPr/>
          <p:nvPr/>
        </p:nvSpPr>
        <p:spPr>
          <a:xfrm>
            <a:off x="1295400" y="3943350"/>
            <a:ext cx="7315200" cy="1123950"/>
          </a:xfrm>
          <a:prstGeom prst="wedgeRoundRectCallout">
            <a:avLst>
              <a:gd name="adj1" fmla="val 5900"/>
              <a:gd name="adj2" fmla="val -653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the automated, model-based analysis result: </a:t>
            </a:r>
            <a:br>
              <a:rPr lang="en-US" dirty="0" smtClean="0"/>
            </a:br>
            <a:r>
              <a:rPr lang="en-US" sz="1600" dirty="0" smtClean="0"/>
              <a:t>one artifact-in-state line is colored red because it violates activity scope</a:t>
            </a:r>
          </a:p>
          <a:p>
            <a:pPr algn="ctr"/>
            <a:r>
              <a:rPr lang="en-US" sz="1600" dirty="0" smtClean="0"/>
              <a:t>+ one artifact-in-state label is designated in red, as there is a missing state definition.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1265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5"/>
            <a:ext cx="9144000" cy="514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E4FFDB-9EF7-48A1-8820-B447674AFCE2}" type="slidenum">
              <a:rPr lang="he-IL" smtClean="0"/>
              <a:pPr/>
              <a:t>27</a:t>
            </a:fld>
            <a:endParaRPr lang="he-IL"/>
          </a:p>
        </p:txBody>
      </p:sp>
      <p:sp>
        <p:nvSpPr>
          <p:cNvPr id="8" name="הסבר מלבני מעוגל 7"/>
          <p:cNvSpPr/>
          <p:nvPr/>
        </p:nvSpPr>
        <p:spPr>
          <a:xfrm>
            <a:off x="1676400" y="3943350"/>
            <a:ext cx="6934200" cy="561975"/>
          </a:xfrm>
          <a:prstGeom prst="wedgeRoundRectCallout">
            <a:avLst>
              <a:gd name="adj1" fmla="val 27206"/>
              <a:gd name="adj2" fmla="val -839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improved the process design (fixing the aforementioned issues), and all color annotations disappeared.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6759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2018 TAU SERI</a:t>
            </a:r>
            <a:endParaRPr lang="en-US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E4FFDB-9EF7-48A1-8820-B447674AFCE2}" type="slidenum">
              <a:rPr lang="he-IL" smtClean="0"/>
              <a:pPr/>
              <a:t>28</a:t>
            </a:fld>
            <a:endParaRPr lang="he-IL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5"/>
            <a:ext cx="9144000" cy="514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הסבר מלבני מעוגל 6"/>
          <p:cNvSpPr/>
          <p:nvPr/>
        </p:nvSpPr>
        <p:spPr>
          <a:xfrm>
            <a:off x="3581400" y="133350"/>
            <a:ext cx="4648200" cy="457200"/>
          </a:xfrm>
          <a:prstGeom prst="wedgeRoundRectCallout">
            <a:avLst>
              <a:gd name="adj1" fmla="val -70373"/>
              <a:gd name="adj2" fmla="val 735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Now, we deselected the design analysis layer, and selected the Status layer instead.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5"/>
            <a:ext cx="9144000" cy="514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E4FFDB-9EF7-48A1-8820-B447674AFCE2}" type="slidenum">
              <a:rPr lang="he-IL" smtClean="0"/>
              <a:pPr/>
              <a:t>29</a:t>
            </a:fld>
            <a:endParaRPr lang="he-IL"/>
          </a:p>
        </p:txBody>
      </p:sp>
      <p:sp>
        <p:nvSpPr>
          <p:cNvPr id="7" name="הסבר מלבני מעוגל 6"/>
          <p:cNvSpPr/>
          <p:nvPr/>
        </p:nvSpPr>
        <p:spPr>
          <a:xfrm>
            <a:off x="2133600" y="0"/>
            <a:ext cx="7162800" cy="666750"/>
          </a:xfrm>
          <a:prstGeom prst="wedgeRoundRectCallout">
            <a:avLst>
              <a:gd name="adj1" fmla="val -36991"/>
              <a:gd name="adj2" fmla="val 1243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Nothing happened, because we have not set a status for any artifact. </a:t>
            </a:r>
            <a:br>
              <a:rPr lang="en-US" dirty="0" smtClean="0"/>
            </a:br>
            <a:r>
              <a:rPr lang="en-US" dirty="0" smtClean="0"/>
              <a:t>We double click on this “Contract::Signed” artifact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1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I: Preparing PROVE modeling environment from Sirius</a:t>
            </a:r>
            <a:endParaRPr lang="en-US" dirty="0"/>
          </a:p>
        </p:txBody>
      </p:sp>
      <p:sp>
        <p:nvSpPr>
          <p:cNvPr id="7" name="כותרת משנה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Requires:</a:t>
            </a:r>
          </a:p>
          <a:p>
            <a:r>
              <a:rPr lang="en-US" dirty="0" smtClean="0"/>
              <a:t> Installation of </a:t>
            </a:r>
            <a:r>
              <a:rPr lang="en-US" b="1" i="1" dirty="0" smtClean="0"/>
              <a:t>PROVE Tool plugin for Sirius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or </a:t>
            </a:r>
            <a:br>
              <a:rPr lang="en-US" dirty="0" smtClean="0"/>
            </a:br>
            <a:r>
              <a:rPr lang="en-US" dirty="0" smtClean="0"/>
              <a:t>use of our </a:t>
            </a:r>
            <a:r>
              <a:rPr lang="en-US" b="1" i="1" dirty="0" err="1" smtClean="0"/>
              <a:t>Obeo+PROVE</a:t>
            </a:r>
            <a:r>
              <a:rPr lang="en-US" b="1" i="1" dirty="0" smtClean="0"/>
              <a:t> Tool distribution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FFDB-9EF7-48A1-8820-B447674AFCE2}" type="slidenum">
              <a:rPr lang="he-IL" smtClean="0"/>
              <a:pPr/>
              <a:t>3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2020 TAU SERI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120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5"/>
            <a:ext cx="9144000" cy="514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E4FFDB-9EF7-48A1-8820-B447674AFCE2}" type="slidenum">
              <a:rPr lang="he-IL" smtClean="0"/>
              <a:pPr/>
              <a:t>30</a:t>
            </a:fld>
            <a:endParaRPr lang="he-IL"/>
          </a:p>
        </p:txBody>
      </p:sp>
      <p:sp>
        <p:nvSpPr>
          <p:cNvPr id="7" name="הסבר מלבני מעוגל 6"/>
          <p:cNvSpPr/>
          <p:nvPr/>
        </p:nvSpPr>
        <p:spPr>
          <a:xfrm>
            <a:off x="228600" y="2428875"/>
            <a:ext cx="3276600" cy="895350"/>
          </a:xfrm>
          <a:prstGeom prst="wedgeRoundRectCallout">
            <a:avLst>
              <a:gd name="adj1" fmla="val 82223"/>
              <a:gd name="adj2" fmla="val -361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mark “Achieved” to update that the artifact has achieved its designated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23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2018 TAU SERI</a:t>
            </a:r>
            <a:endParaRPr lang="en-US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E4FFDB-9EF7-48A1-8820-B447674AFCE2}" type="slidenum">
              <a:rPr lang="he-IL" smtClean="0"/>
              <a:pPr/>
              <a:t>31</a:t>
            </a:fld>
            <a:endParaRPr lang="he-IL"/>
          </a:p>
        </p:txBody>
      </p:sp>
      <p:pic>
        <p:nvPicPr>
          <p:cNvPr id="23555" name="Picture 3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5"/>
            <a:ext cx="9144000" cy="514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הסבר מלבני מעוגל 7"/>
          <p:cNvSpPr/>
          <p:nvPr/>
        </p:nvSpPr>
        <p:spPr>
          <a:xfrm>
            <a:off x="228600" y="2428874"/>
            <a:ext cx="2209800" cy="1819275"/>
          </a:xfrm>
          <a:prstGeom prst="wedgeRoundRectCallout">
            <a:avLst>
              <a:gd name="adj1" fmla="val 70061"/>
              <a:gd name="adj2" fmla="val -1067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 color changed to green, to mark the artifact has achieved its state. This reflects process status.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3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5"/>
            <a:ext cx="9144000" cy="514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E4FFDB-9EF7-48A1-8820-B447674AFCE2}" type="slidenum">
              <a:rPr lang="he-IL" smtClean="0"/>
              <a:pPr/>
              <a:t>32</a:t>
            </a:fld>
            <a:endParaRPr lang="he-IL"/>
          </a:p>
        </p:txBody>
      </p:sp>
      <p:sp>
        <p:nvSpPr>
          <p:cNvPr id="7" name="הסבר מלבני מעוגל 6"/>
          <p:cNvSpPr/>
          <p:nvPr/>
        </p:nvSpPr>
        <p:spPr>
          <a:xfrm>
            <a:off x="6057900" y="0"/>
            <a:ext cx="3048000" cy="1819275"/>
          </a:xfrm>
          <a:prstGeom prst="wedgeRoundRectCallout">
            <a:avLst>
              <a:gd name="adj1" fmla="val -66146"/>
              <a:gd name="adj2" fmla="val 231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do the same thing to reflect that System requirements were released, in order to see the updated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4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2018 TAU SERI</a:t>
            </a:r>
            <a:endParaRPr lang="en-US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E4FFDB-9EF7-48A1-8820-B447674AFCE2}" type="slidenum">
              <a:rPr lang="he-IL" smtClean="0"/>
              <a:pPr/>
              <a:t>33</a:t>
            </a:fld>
            <a:endParaRPr lang="he-IL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5"/>
            <a:ext cx="9144000" cy="514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הסבר מלבני מעוגל 6"/>
          <p:cNvSpPr/>
          <p:nvPr/>
        </p:nvSpPr>
        <p:spPr>
          <a:xfrm>
            <a:off x="3124200" y="4095750"/>
            <a:ext cx="5562600" cy="971550"/>
          </a:xfrm>
          <a:prstGeom prst="wedgeRoundRectCallout">
            <a:avLst>
              <a:gd name="adj1" fmla="val -14750"/>
              <a:gd name="adj2" fmla="val -1139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instances of the same artifact-in-state definition were updated, and colored green to reflect our progress!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3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Summary: PROVE Tool Features</a:t>
            </a:r>
            <a:endParaRPr lang="en-US" dirty="0"/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Build a model of your process </a:t>
            </a:r>
          </a:p>
          <a:p>
            <a:pPr lvl="1"/>
            <a:r>
              <a:rPr lang="en-US" dirty="0" smtClean="0"/>
              <a:t>Using an immediate GUI coupled with the easy to learn PROVE domain specific notation</a:t>
            </a:r>
          </a:p>
          <a:p>
            <a:pPr lvl="1"/>
            <a:r>
              <a:rPr lang="en-US" dirty="0" smtClean="0"/>
              <a:t>Benefit from inherent PROVE design mechanisms</a:t>
            </a:r>
          </a:p>
          <a:p>
            <a:r>
              <a:rPr lang="en-US" dirty="0" smtClean="0"/>
              <a:t>Design your processes and methods easily and rigorously </a:t>
            </a:r>
          </a:p>
          <a:p>
            <a:pPr lvl="1"/>
            <a:r>
              <a:rPr lang="en-US" dirty="0" smtClean="0"/>
              <a:t>Detail process hierarchies, while keeping them synchronized automatically</a:t>
            </a:r>
          </a:p>
          <a:p>
            <a:pPr lvl="1"/>
            <a:r>
              <a:rPr lang="en-US" dirty="0" smtClean="0"/>
              <a:t>Identify issues in design based on your process model</a:t>
            </a:r>
          </a:p>
          <a:p>
            <a:r>
              <a:rPr lang="en-US" dirty="0" smtClean="0"/>
              <a:t>Keep track of your progress</a:t>
            </a:r>
          </a:p>
          <a:p>
            <a:pPr lvl="1"/>
            <a:r>
              <a:rPr lang="en-US" dirty="0" smtClean="0"/>
              <a:t>Update status based on well defined achievements (artifact in states), synchronized across the entire model</a:t>
            </a:r>
          </a:p>
          <a:p>
            <a:pPr lvl="1"/>
            <a:r>
              <a:rPr lang="en-US" dirty="0" smtClean="0"/>
              <a:t>Continuously plan and revise your process design based on the actual progress</a:t>
            </a:r>
            <a:endParaRPr lang="en-US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FFDB-9EF7-48A1-8820-B447674AFCE2}" type="slidenum">
              <a:rPr lang="he-IL" smtClean="0"/>
              <a:pPr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380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62000" y="1733550"/>
            <a:ext cx="7386918" cy="547057"/>
          </a:xfrm>
        </p:spPr>
        <p:txBody>
          <a:bodyPr>
            <a:normAutofit fontScale="90000"/>
          </a:bodyPr>
          <a:lstStyle/>
          <a:p>
            <a:r>
              <a:rPr lang="en-US" smtClean="0"/>
              <a:t>Thank you</a:t>
            </a:r>
            <a:endParaRPr lang="en-US" dirty="0"/>
          </a:p>
        </p:txBody>
      </p:sp>
      <p:sp>
        <p:nvSpPr>
          <p:cNvPr id="4" name="מלבן 3"/>
          <p:cNvSpPr/>
          <p:nvPr/>
        </p:nvSpPr>
        <p:spPr>
          <a:xfrm>
            <a:off x="2438400" y="394335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/>
              <a:t>Contact: </a:t>
            </a:r>
            <a:r>
              <a:rPr lang="en-US" b="1" dirty="0" smtClean="0">
                <a:hlinkClick r:id="rId3"/>
              </a:rPr>
              <a:t>avishakedse@gmail.com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941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5"/>
            <a:ext cx="9144000" cy="514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הסבר מלבני מעוגל 5"/>
          <p:cNvSpPr/>
          <p:nvPr/>
        </p:nvSpPr>
        <p:spPr>
          <a:xfrm>
            <a:off x="5791200" y="2266950"/>
            <a:ext cx="2514600" cy="1600200"/>
          </a:xfrm>
          <a:prstGeom prst="wedgeRoundRectCallout">
            <a:avLst>
              <a:gd name="adj1" fmla="val -132353"/>
              <a:gd name="adj2" fmla="val -1695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File-</a:t>
            </a:r>
            <a:r>
              <a:rPr lang="en-US" dirty="0" smtClean="0"/>
              <a:t>&gt;New-&gt;Modeling Project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Name your project</a:t>
            </a:r>
          </a:p>
          <a:p>
            <a:pPr algn="ctr"/>
            <a:r>
              <a:rPr lang="en-US" dirty="0" smtClean="0"/>
              <a:t>and click on “Finish”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58060"/>
            <a:ext cx="2304288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87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2020 TAU SERI</a:t>
            </a:r>
            <a:endParaRPr lang="en-US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E4FFDB-9EF7-48A1-8820-B447674AFCE2}" type="slidenum">
              <a:rPr lang="he-IL" smtClean="0"/>
              <a:pPr/>
              <a:t>5</a:t>
            </a:fld>
            <a:endParaRPr lang="he-IL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5"/>
            <a:ext cx="9144000" cy="514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85750"/>
            <a:ext cx="500062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הסבר מלבני מעוגל 8"/>
          <p:cNvSpPr/>
          <p:nvPr/>
        </p:nvSpPr>
        <p:spPr>
          <a:xfrm>
            <a:off x="5791200" y="2266950"/>
            <a:ext cx="2514600" cy="1143000"/>
          </a:xfrm>
          <a:prstGeom prst="wedgeRoundRectCallout">
            <a:avLst>
              <a:gd name="adj1" fmla="val -207732"/>
              <a:gd name="adj2" fmla="val -1636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 click-&gt;New</a:t>
            </a:r>
            <a:br>
              <a:rPr lang="en-US" dirty="0" smtClean="0"/>
            </a:br>
            <a:r>
              <a:rPr lang="en-US" dirty="0" smtClean="0"/>
              <a:t>-&gt;Other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Select PROVE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5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2020 TAU SERI</a:t>
            </a:r>
            <a:endParaRPr lang="en-US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E4FFDB-9EF7-48A1-8820-B447674AFCE2}" type="slidenum">
              <a:rPr lang="he-IL" smtClean="0"/>
              <a:pPr/>
              <a:t>6</a:t>
            </a:fld>
            <a:endParaRPr lang="he-IL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5"/>
            <a:ext cx="9144000" cy="514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הסבר מלבני מעוגל 6"/>
          <p:cNvSpPr/>
          <p:nvPr/>
        </p:nvSpPr>
        <p:spPr>
          <a:xfrm>
            <a:off x="6248400" y="2838450"/>
            <a:ext cx="2514600" cy="1143000"/>
          </a:xfrm>
          <a:prstGeom prst="wedgeRoundRectCallout">
            <a:avLst>
              <a:gd name="adj1" fmla="val -118338"/>
              <a:gd name="adj2" fmla="val 155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your PROVE Model</a:t>
            </a:r>
          </a:p>
          <a:p>
            <a:pPr algn="ctr"/>
            <a:r>
              <a:rPr lang="en-US" dirty="0" smtClean="0"/>
              <a:t>and click on “Next”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6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2020 TAU SERI</a:t>
            </a:r>
            <a:endParaRPr lang="en-US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E4FFDB-9EF7-48A1-8820-B447674AFCE2}" type="slidenum">
              <a:rPr lang="he-IL" smtClean="0"/>
              <a:pPr/>
              <a:t>7</a:t>
            </a:fld>
            <a:endParaRPr lang="he-IL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5"/>
            <a:ext cx="9144000" cy="514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הסבר מלבני מעוגל 7"/>
          <p:cNvSpPr/>
          <p:nvPr/>
        </p:nvSpPr>
        <p:spPr>
          <a:xfrm>
            <a:off x="6248400" y="2838450"/>
            <a:ext cx="2514600" cy="1143000"/>
          </a:xfrm>
          <a:prstGeom prst="wedgeRoundRectCallout">
            <a:avLst>
              <a:gd name="adj1" fmla="val -73262"/>
              <a:gd name="adj2" fmla="val -3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“Process” as the seed object of your PROVE Model</a:t>
            </a:r>
          </a:p>
          <a:p>
            <a:pPr algn="ctr"/>
            <a:r>
              <a:rPr lang="en-US" dirty="0" smtClean="0"/>
              <a:t>and click on “Finish”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6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2020 TAU SERI</a:t>
            </a:r>
            <a:endParaRPr lang="en-US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E4FFDB-9EF7-48A1-8820-B447674AFCE2}" type="slidenum">
              <a:rPr lang="he-IL" smtClean="0"/>
              <a:pPr/>
              <a:t>8</a:t>
            </a:fld>
            <a:endParaRPr lang="he-IL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5"/>
            <a:ext cx="9144000" cy="514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266950"/>
            <a:ext cx="505777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הסבר מלבני מעוגל 8"/>
          <p:cNvSpPr/>
          <p:nvPr/>
        </p:nvSpPr>
        <p:spPr>
          <a:xfrm>
            <a:off x="6248400" y="133350"/>
            <a:ext cx="2514600" cy="2019300"/>
          </a:xfrm>
          <a:prstGeom prst="wedgeRoundRectCallout">
            <a:avLst>
              <a:gd name="adj1" fmla="val -162657"/>
              <a:gd name="adj2" fmla="val 258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 click on your project -&gt; “Viewpoints Selection”-&gt; mark the </a:t>
            </a:r>
            <a:r>
              <a:rPr lang="en-US" dirty="0" err="1" smtClean="0"/>
              <a:t>PROVEviewpoint</a:t>
            </a:r>
            <a:r>
              <a:rPr lang="en-US" dirty="0" smtClean="0"/>
              <a:t> -&gt;</a:t>
            </a:r>
          </a:p>
          <a:p>
            <a:pPr algn="ctr"/>
            <a:r>
              <a:rPr lang="en-US" dirty="0" smtClean="0"/>
              <a:t>click on “OK”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6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2020 TAU SERI</a:t>
            </a:r>
            <a:endParaRPr lang="en-US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E4FFDB-9EF7-48A1-8820-B447674AFCE2}" type="slidenum">
              <a:rPr lang="he-IL" smtClean="0"/>
              <a:pPr/>
              <a:t>9</a:t>
            </a:fld>
            <a:endParaRPr lang="he-IL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5"/>
            <a:ext cx="9144000" cy="514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190750"/>
            <a:ext cx="46482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הסבר מלבני מעוגל 7"/>
          <p:cNvSpPr/>
          <p:nvPr/>
        </p:nvSpPr>
        <p:spPr>
          <a:xfrm>
            <a:off x="5715000" y="361950"/>
            <a:ext cx="3352800" cy="1828800"/>
          </a:xfrm>
          <a:prstGeom prst="wedgeRoundRectCallout">
            <a:avLst>
              <a:gd name="adj1" fmla="val -100818"/>
              <a:gd name="adj2" fmla="val 85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are now able to create PROVE diagrams!</a:t>
            </a:r>
          </a:p>
          <a:p>
            <a:pPr algn="ctr"/>
            <a:r>
              <a:rPr lang="en-US" dirty="0" smtClean="0"/>
              <a:t>Right click on the PROVE model entity-&gt;”New Representation” </a:t>
            </a:r>
            <a:br>
              <a:rPr lang="en-US" dirty="0" smtClean="0"/>
            </a:br>
            <a:r>
              <a:rPr lang="en-US" dirty="0" smtClean="0"/>
              <a:t>-&gt; PROVE Diagram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92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11174</TotalTime>
  <Words>853</Words>
  <Application>Microsoft Office PowerPoint</Application>
  <PresentationFormat>‫הצגה על המסך (16:9)</PresentationFormat>
  <Paragraphs>113</Paragraphs>
  <Slides>35</Slides>
  <Notes>2</Notes>
  <HiddenSlides>1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35</vt:i4>
      </vt:variant>
    </vt:vector>
  </HeadingPairs>
  <TitlesOfParts>
    <vt:vector size="36" baseType="lpstr">
      <vt:lpstr>Custom Design</vt:lpstr>
      <vt:lpstr>PROVE Tool</vt:lpstr>
      <vt:lpstr>PROVE Tool</vt:lpstr>
      <vt:lpstr>Section I: Preparing PROVE modeling environment from Sirius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Section II: Modeling with PROVE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Summary: PROVE Tool Features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Avi</dc:creator>
  <cp:lastModifiedBy>Avi</cp:lastModifiedBy>
  <cp:revision>249</cp:revision>
  <dcterms:created xsi:type="dcterms:W3CDTF">2018-05-22T16:13:46Z</dcterms:created>
  <dcterms:modified xsi:type="dcterms:W3CDTF">2020-02-14T11:11:39Z</dcterms:modified>
</cp:coreProperties>
</file>