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chivo Black" charset="1" panose="020B0A03020202020B04"/>
      <p:regular r:id="rId19"/>
    </p:embeddedFont>
    <p:embeddedFont>
      <p:font typeface="HK Grotesk Medium Bold" charset="1" panose="00000700000000000000"/>
      <p:regular r:id="rId20"/>
    </p:embeddedFont>
    <p:embeddedFont>
      <p:font typeface="Arimo Bold" charset="1" panose="020B0704020202020204"/>
      <p:regular r:id="rId21"/>
    </p:embeddedFont>
    <p:embeddedFont>
      <p:font typeface="HK Grotesk Medium" charset="1" panose="00000600000000000000"/>
      <p:regular r:id="rId22"/>
    </p:embeddedFont>
    <p:embeddedFont>
      <p:font typeface="Nunito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82D2F">
                <a:alpha val="100000"/>
              </a:srgbClr>
            </a:gs>
            <a:gs pos="100000">
              <a:srgbClr val="28949C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0274" y="3969844"/>
            <a:ext cx="16127451" cy="254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2"/>
              </a:lnSpc>
            </a:pPr>
            <a:r>
              <a:rPr lang="en-US" sz="729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PROGRAMMING SKILL CHECKER</a:t>
            </a:r>
          </a:p>
          <a:p>
            <a:pPr algn="ctr" marL="0" indent="0" lvl="0">
              <a:lnSpc>
                <a:spcPts val="6642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768674" y="6818792"/>
            <a:ext cx="8750652" cy="342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b="true" sz="3138">
                <a:solidFill>
                  <a:srgbClr val="BDB4B5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RETAJ ALLUHAIBI 4410459</a:t>
            </a:r>
          </a:p>
          <a:p>
            <a:pPr algn="ctr">
              <a:lnSpc>
                <a:spcPts val="4393"/>
              </a:lnSpc>
            </a:pPr>
            <a:r>
              <a:rPr lang="en-US" sz="3138" b="true">
                <a:solidFill>
                  <a:srgbClr val="BDB4B5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Zayneb Salim mchich 4510734</a:t>
            </a:r>
          </a:p>
          <a:p>
            <a:pPr algn="ctr">
              <a:lnSpc>
                <a:spcPts val="4393"/>
              </a:lnSpc>
            </a:pPr>
            <a:r>
              <a:rPr lang="en-US" sz="3138" b="true">
                <a:solidFill>
                  <a:srgbClr val="BDB4B5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Hayat Flath 4412156</a:t>
            </a:r>
          </a:p>
          <a:p>
            <a:pPr algn="ctr">
              <a:lnSpc>
                <a:spcPts val="4393"/>
              </a:lnSpc>
            </a:pPr>
            <a:r>
              <a:rPr lang="en-US" sz="3138" b="true">
                <a:solidFill>
                  <a:srgbClr val="BDB4B5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Jory Aloufi 4412261</a:t>
            </a:r>
          </a:p>
          <a:p>
            <a:pPr algn="ctr">
              <a:lnSpc>
                <a:spcPts val="4393"/>
              </a:lnSpc>
            </a:pPr>
            <a:r>
              <a:rPr lang="en-US" sz="3138" b="true">
                <a:solidFill>
                  <a:srgbClr val="BDB4B5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Rama Alahmadi 4510153</a:t>
            </a:r>
          </a:p>
          <a:p>
            <a:pPr algn="ctr">
              <a:lnSpc>
                <a:spcPts val="5494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12935902" y="2485071"/>
            <a:ext cx="2711833" cy="197291"/>
            <a:chOff x="0" y="0"/>
            <a:chExt cx="952142" cy="6927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2163409" y="1925829"/>
            <a:ext cx="2711833" cy="197291"/>
            <a:chOff x="0" y="0"/>
            <a:chExt cx="952142" cy="692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18100" y="6420078"/>
            <a:ext cx="2669433" cy="194207"/>
            <a:chOff x="0" y="0"/>
            <a:chExt cx="952142" cy="692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371872" y="6875942"/>
            <a:ext cx="2669433" cy="194207"/>
            <a:chOff x="0" y="0"/>
            <a:chExt cx="952142" cy="692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3053" y="3580673"/>
            <a:ext cx="1060413" cy="953100"/>
            <a:chOff x="0" y="0"/>
            <a:chExt cx="359912" cy="3234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9912" cy="323489"/>
            </a:xfrm>
            <a:custGeom>
              <a:avLst/>
              <a:gdLst/>
              <a:ahLst/>
              <a:cxnLst/>
              <a:rect r="r" b="b" t="t" l="l"/>
              <a:pathLst>
                <a:path h="323489" w="359912">
                  <a:moveTo>
                    <a:pt x="65708" y="0"/>
                  </a:moveTo>
                  <a:lnTo>
                    <a:pt x="294204" y="0"/>
                  </a:lnTo>
                  <a:cubicBezTo>
                    <a:pt x="330493" y="0"/>
                    <a:pt x="359912" y="29418"/>
                    <a:pt x="359912" y="65708"/>
                  </a:cubicBezTo>
                  <a:lnTo>
                    <a:pt x="359912" y="257781"/>
                  </a:lnTo>
                  <a:cubicBezTo>
                    <a:pt x="359912" y="294070"/>
                    <a:pt x="330493" y="323489"/>
                    <a:pt x="294204" y="323489"/>
                  </a:cubicBezTo>
                  <a:lnTo>
                    <a:pt x="65708" y="323489"/>
                  </a:lnTo>
                  <a:cubicBezTo>
                    <a:pt x="29418" y="323489"/>
                    <a:pt x="0" y="294070"/>
                    <a:pt x="0" y="257781"/>
                  </a:cubicBezTo>
                  <a:lnTo>
                    <a:pt x="0" y="65708"/>
                  </a:lnTo>
                  <a:cubicBezTo>
                    <a:pt x="0" y="29418"/>
                    <a:pt x="29418" y="0"/>
                    <a:pt x="6570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9912" cy="371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93053" y="1395389"/>
            <a:ext cx="9864642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References</a:t>
            </a:r>
          </a:p>
          <a:p>
            <a:pPr algn="l">
              <a:lnSpc>
                <a:spcPts val="577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78868" y="3787574"/>
            <a:ext cx="567547" cy="62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6"/>
              </a:lnSpc>
            </a:pPr>
            <a:r>
              <a:rPr lang="en-US" sz="42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24794" y="3739949"/>
            <a:ext cx="9229738" cy="106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9"/>
              </a:lnSpc>
            </a:pPr>
            <a:r>
              <a:rPr lang="en-US" sz="3238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Python Documentation: https://docs.python.org</a:t>
            </a:r>
          </a:p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924794" y="5828925"/>
            <a:ext cx="9240456" cy="106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9"/>
              </a:lnSpc>
            </a:pPr>
            <a:r>
              <a:rPr lang="en-US" sz="3238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Tkinter GUI Programming: Tkinter Documentation</a:t>
            </a:r>
          </a:p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924794" y="7921398"/>
            <a:ext cx="8989326" cy="106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9"/>
              </a:lnSpc>
            </a:pPr>
            <a:r>
              <a:rPr lang="en-US" sz="3238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Programming Skills in Demand: [Insert Resource]</a:t>
            </a:r>
          </a:p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93053" y="5691255"/>
            <a:ext cx="1060413" cy="953100"/>
            <a:chOff x="0" y="0"/>
            <a:chExt cx="359912" cy="32348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9912" cy="323489"/>
            </a:xfrm>
            <a:custGeom>
              <a:avLst/>
              <a:gdLst/>
              <a:ahLst/>
              <a:cxnLst/>
              <a:rect r="r" b="b" t="t" l="l"/>
              <a:pathLst>
                <a:path h="323489" w="359912">
                  <a:moveTo>
                    <a:pt x="65708" y="0"/>
                  </a:moveTo>
                  <a:lnTo>
                    <a:pt x="294204" y="0"/>
                  </a:lnTo>
                  <a:cubicBezTo>
                    <a:pt x="330493" y="0"/>
                    <a:pt x="359912" y="29418"/>
                    <a:pt x="359912" y="65708"/>
                  </a:cubicBezTo>
                  <a:lnTo>
                    <a:pt x="359912" y="257781"/>
                  </a:lnTo>
                  <a:cubicBezTo>
                    <a:pt x="359912" y="294070"/>
                    <a:pt x="330493" y="323489"/>
                    <a:pt x="294204" y="323489"/>
                  </a:cubicBezTo>
                  <a:lnTo>
                    <a:pt x="65708" y="323489"/>
                  </a:lnTo>
                  <a:cubicBezTo>
                    <a:pt x="29418" y="323489"/>
                    <a:pt x="0" y="294070"/>
                    <a:pt x="0" y="257781"/>
                  </a:cubicBezTo>
                  <a:lnTo>
                    <a:pt x="0" y="65708"/>
                  </a:lnTo>
                  <a:cubicBezTo>
                    <a:pt x="0" y="29418"/>
                    <a:pt x="29418" y="0"/>
                    <a:pt x="6570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359912" cy="371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78868" y="5858580"/>
            <a:ext cx="646310" cy="627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7"/>
              </a:lnSpc>
            </a:pPr>
            <a:r>
              <a:rPr lang="en-US" sz="42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493053" y="7806406"/>
            <a:ext cx="1060413" cy="953100"/>
            <a:chOff x="0" y="0"/>
            <a:chExt cx="359912" cy="3234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59912" cy="323489"/>
            </a:xfrm>
            <a:custGeom>
              <a:avLst/>
              <a:gdLst/>
              <a:ahLst/>
              <a:cxnLst/>
              <a:rect r="r" b="b" t="t" l="l"/>
              <a:pathLst>
                <a:path h="323489" w="359912">
                  <a:moveTo>
                    <a:pt x="65708" y="0"/>
                  </a:moveTo>
                  <a:lnTo>
                    <a:pt x="294204" y="0"/>
                  </a:lnTo>
                  <a:cubicBezTo>
                    <a:pt x="330493" y="0"/>
                    <a:pt x="359912" y="29418"/>
                    <a:pt x="359912" y="65708"/>
                  </a:cubicBezTo>
                  <a:lnTo>
                    <a:pt x="359912" y="257781"/>
                  </a:lnTo>
                  <a:cubicBezTo>
                    <a:pt x="359912" y="294070"/>
                    <a:pt x="330493" y="323489"/>
                    <a:pt x="294204" y="323489"/>
                  </a:cubicBezTo>
                  <a:lnTo>
                    <a:pt x="65708" y="323489"/>
                  </a:lnTo>
                  <a:cubicBezTo>
                    <a:pt x="29418" y="323489"/>
                    <a:pt x="0" y="294070"/>
                    <a:pt x="0" y="257781"/>
                  </a:cubicBezTo>
                  <a:lnTo>
                    <a:pt x="0" y="65708"/>
                  </a:lnTo>
                  <a:cubicBezTo>
                    <a:pt x="0" y="29418"/>
                    <a:pt x="29418" y="0"/>
                    <a:pt x="6570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59912" cy="371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778868" y="7973730"/>
            <a:ext cx="887146" cy="627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7"/>
              </a:lnSpc>
            </a:pPr>
            <a:r>
              <a:rPr lang="en-US" sz="42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" y="8141930"/>
            <a:ext cx="18277775" cy="2145070"/>
            <a:chOff x="0" y="0"/>
            <a:chExt cx="4813900" cy="5649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3900" cy="564957"/>
            </a:xfrm>
            <a:custGeom>
              <a:avLst/>
              <a:gdLst/>
              <a:ahLst/>
              <a:cxnLst/>
              <a:rect r="r" b="b" t="t" l="l"/>
              <a:pathLst>
                <a:path h="564957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27675" y="1237093"/>
            <a:ext cx="5246370" cy="7812815"/>
            <a:chOff x="0" y="0"/>
            <a:chExt cx="812800" cy="12104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210409"/>
            </a:xfrm>
            <a:custGeom>
              <a:avLst/>
              <a:gdLst/>
              <a:ahLst/>
              <a:cxnLst/>
              <a:rect r="r" b="b" t="t" l="l"/>
              <a:pathLst>
                <a:path h="1210409" w="812800">
                  <a:moveTo>
                    <a:pt x="87065" y="0"/>
                  </a:moveTo>
                  <a:lnTo>
                    <a:pt x="725735" y="0"/>
                  </a:lnTo>
                  <a:cubicBezTo>
                    <a:pt x="748826" y="0"/>
                    <a:pt x="770972" y="9173"/>
                    <a:pt x="787299" y="25501"/>
                  </a:cubicBezTo>
                  <a:cubicBezTo>
                    <a:pt x="803627" y="41828"/>
                    <a:pt x="812800" y="63974"/>
                    <a:pt x="812800" y="87065"/>
                  </a:cubicBezTo>
                  <a:lnTo>
                    <a:pt x="812800" y="1123345"/>
                  </a:lnTo>
                  <a:cubicBezTo>
                    <a:pt x="812800" y="1146436"/>
                    <a:pt x="803627" y="1168581"/>
                    <a:pt x="787299" y="1184909"/>
                  </a:cubicBezTo>
                  <a:cubicBezTo>
                    <a:pt x="770972" y="1201237"/>
                    <a:pt x="748826" y="1210409"/>
                    <a:pt x="725735" y="1210409"/>
                  </a:cubicBezTo>
                  <a:lnTo>
                    <a:pt x="87065" y="1210409"/>
                  </a:lnTo>
                  <a:cubicBezTo>
                    <a:pt x="63974" y="1210409"/>
                    <a:pt x="41828" y="1201237"/>
                    <a:pt x="25501" y="1184909"/>
                  </a:cubicBezTo>
                  <a:cubicBezTo>
                    <a:pt x="9173" y="1168581"/>
                    <a:pt x="0" y="1146436"/>
                    <a:pt x="0" y="1123345"/>
                  </a:cubicBezTo>
                  <a:lnTo>
                    <a:pt x="0" y="87065"/>
                  </a:lnTo>
                  <a:cubicBezTo>
                    <a:pt x="0" y="63974"/>
                    <a:pt x="9173" y="41828"/>
                    <a:pt x="25501" y="25501"/>
                  </a:cubicBezTo>
                  <a:cubicBezTo>
                    <a:pt x="41828" y="9173"/>
                    <a:pt x="63974" y="0"/>
                    <a:pt x="87065" y="0"/>
                  </a:cubicBezTo>
                  <a:close/>
                </a:path>
              </a:pathLst>
            </a:custGeom>
            <a:blipFill>
              <a:blip r:embed="rId2"/>
              <a:stretch>
                <a:fillRect l="-61758" t="0" r="-61758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822048" y="1256143"/>
            <a:ext cx="9864642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Abstract</a:t>
            </a:r>
          </a:p>
          <a:p>
            <a:pPr algn="l">
              <a:lnSpc>
                <a:spcPts val="5776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59541" y="3252379"/>
            <a:ext cx="10995534" cy="3782241"/>
            <a:chOff x="0" y="0"/>
            <a:chExt cx="3731960" cy="128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31960" cy="1283719"/>
            </a:xfrm>
            <a:custGeom>
              <a:avLst/>
              <a:gdLst/>
              <a:ahLst/>
              <a:cxnLst/>
              <a:rect r="r" b="b" t="t" l="l"/>
              <a:pathLst>
                <a:path h="1283719" w="3731960">
                  <a:moveTo>
                    <a:pt x="6337" y="0"/>
                  </a:moveTo>
                  <a:lnTo>
                    <a:pt x="3725623" y="0"/>
                  </a:lnTo>
                  <a:cubicBezTo>
                    <a:pt x="3727304" y="0"/>
                    <a:pt x="3728916" y="668"/>
                    <a:pt x="3730104" y="1856"/>
                  </a:cubicBezTo>
                  <a:cubicBezTo>
                    <a:pt x="3731292" y="3044"/>
                    <a:pt x="3731960" y="4656"/>
                    <a:pt x="3731960" y="6337"/>
                  </a:cubicBezTo>
                  <a:lnTo>
                    <a:pt x="3731960" y="1277382"/>
                  </a:lnTo>
                  <a:cubicBezTo>
                    <a:pt x="3731960" y="1280882"/>
                    <a:pt x="3729123" y="1283719"/>
                    <a:pt x="3725623" y="1283719"/>
                  </a:cubicBezTo>
                  <a:lnTo>
                    <a:pt x="6337" y="1283719"/>
                  </a:lnTo>
                  <a:cubicBezTo>
                    <a:pt x="2837" y="1283719"/>
                    <a:pt x="0" y="1280882"/>
                    <a:pt x="0" y="1277382"/>
                  </a:cubicBezTo>
                  <a:lnTo>
                    <a:pt x="0" y="6337"/>
                  </a:lnTo>
                  <a:cubicBezTo>
                    <a:pt x="0" y="2837"/>
                    <a:pt x="2837" y="0"/>
                    <a:pt x="633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731960" cy="133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22048" y="3824751"/>
            <a:ext cx="10470522" cy="2762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3210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This report presents the Programming Skill Checker, a Python-based tool using Tkinter that helps users verify the demand for specific programming skills. It provides immediate feedback, making it valuable for learners and job seekers in the tech industry.</a:t>
            </a:r>
          </a:p>
          <a:p>
            <a:pPr algn="l">
              <a:lnSpc>
                <a:spcPts val="362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" y="8141930"/>
            <a:ext cx="18277775" cy="2145070"/>
            <a:chOff x="0" y="0"/>
            <a:chExt cx="4813900" cy="5649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3900" cy="564957"/>
            </a:xfrm>
            <a:custGeom>
              <a:avLst/>
              <a:gdLst/>
              <a:ahLst/>
              <a:cxnLst/>
              <a:rect r="r" b="b" t="t" l="l"/>
              <a:pathLst>
                <a:path h="564957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27675" y="1237093"/>
            <a:ext cx="5246370" cy="7812815"/>
            <a:chOff x="0" y="0"/>
            <a:chExt cx="812800" cy="12104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210409"/>
            </a:xfrm>
            <a:custGeom>
              <a:avLst/>
              <a:gdLst/>
              <a:ahLst/>
              <a:cxnLst/>
              <a:rect r="r" b="b" t="t" l="l"/>
              <a:pathLst>
                <a:path h="1210409" w="812800">
                  <a:moveTo>
                    <a:pt x="87065" y="0"/>
                  </a:moveTo>
                  <a:lnTo>
                    <a:pt x="725735" y="0"/>
                  </a:lnTo>
                  <a:cubicBezTo>
                    <a:pt x="748826" y="0"/>
                    <a:pt x="770972" y="9173"/>
                    <a:pt x="787299" y="25501"/>
                  </a:cubicBezTo>
                  <a:cubicBezTo>
                    <a:pt x="803627" y="41828"/>
                    <a:pt x="812800" y="63974"/>
                    <a:pt x="812800" y="87065"/>
                  </a:cubicBezTo>
                  <a:lnTo>
                    <a:pt x="812800" y="1123345"/>
                  </a:lnTo>
                  <a:cubicBezTo>
                    <a:pt x="812800" y="1146436"/>
                    <a:pt x="803627" y="1168581"/>
                    <a:pt x="787299" y="1184909"/>
                  </a:cubicBezTo>
                  <a:cubicBezTo>
                    <a:pt x="770972" y="1201237"/>
                    <a:pt x="748826" y="1210409"/>
                    <a:pt x="725735" y="1210409"/>
                  </a:cubicBezTo>
                  <a:lnTo>
                    <a:pt x="87065" y="1210409"/>
                  </a:lnTo>
                  <a:cubicBezTo>
                    <a:pt x="63974" y="1210409"/>
                    <a:pt x="41828" y="1201237"/>
                    <a:pt x="25501" y="1184909"/>
                  </a:cubicBezTo>
                  <a:cubicBezTo>
                    <a:pt x="9173" y="1168581"/>
                    <a:pt x="0" y="1146436"/>
                    <a:pt x="0" y="1123345"/>
                  </a:cubicBezTo>
                  <a:lnTo>
                    <a:pt x="0" y="87065"/>
                  </a:lnTo>
                  <a:cubicBezTo>
                    <a:pt x="0" y="63974"/>
                    <a:pt x="9173" y="41828"/>
                    <a:pt x="25501" y="25501"/>
                  </a:cubicBezTo>
                  <a:cubicBezTo>
                    <a:pt x="41828" y="9173"/>
                    <a:pt x="63974" y="0"/>
                    <a:pt x="87065" y="0"/>
                  </a:cubicBezTo>
                  <a:close/>
                </a:path>
              </a:pathLst>
            </a:custGeom>
            <a:blipFill>
              <a:blip r:embed="rId2"/>
              <a:stretch>
                <a:fillRect l="-55991" t="0" r="-55991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04693" y="1469725"/>
            <a:ext cx="8773902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  <a:p>
            <a:pPr algn="l">
              <a:lnSpc>
                <a:spcPts val="5776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505781" y="3360333"/>
            <a:ext cx="10995534" cy="3782241"/>
            <a:chOff x="0" y="0"/>
            <a:chExt cx="3731960" cy="12837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31960" cy="1283719"/>
            </a:xfrm>
            <a:custGeom>
              <a:avLst/>
              <a:gdLst/>
              <a:ahLst/>
              <a:cxnLst/>
              <a:rect r="r" b="b" t="t" l="l"/>
              <a:pathLst>
                <a:path h="1283719" w="3731960">
                  <a:moveTo>
                    <a:pt x="6337" y="0"/>
                  </a:moveTo>
                  <a:lnTo>
                    <a:pt x="3725623" y="0"/>
                  </a:lnTo>
                  <a:cubicBezTo>
                    <a:pt x="3727304" y="0"/>
                    <a:pt x="3728916" y="668"/>
                    <a:pt x="3730104" y="1856"/>
                  </a:cubicBezTo>
                  <a:cubicBezTo>
                    <a:pt x="3731292" y="3044"/>
                    <a:pt x="3731960" y="4656"/>
                    <a:pt x="3731960" y="6337"/>
                  </a:cubicBezTo>
                  <a:lnTo>
                    <a:pt x="3731960" y="1277382"/>
                  </a:lnTo>
                  <a:cubicBezTo>
                    <a:pt x="3731960" y="1280882"/>
                    <a:pt x="3729123" y="1283719"/>
                    <a:pt x="3725623" y="1283719"/>
                  </a:cubicBezTo>
                  <a:lnTo>
                    <a:pt x="6337" y="1283719"/>
                  </a:lnTo>
                  <a:cubicBezTo>
                    <a:pt x="2837" y="1283719"/>
                    <a:pt x="0" y="1280882"/>
                    <a:pt x="0" y="1277382"/>
                  </a:cubicBezTo>
                  <a:lnTo>
                    <a:pt x="0" y="6337"/>
                  </a:lnTo>
                  <a:cubicBezTo>
                    <a:pt x="0" y="2837"/>
                    <a:pt x="2837" y="0"/>
                    <a:pt x="633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731960" cy="13313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18275" y="3875173"/>
            <a:ext cx="9898358" cy="276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1"/>
              </a:lnSpc>
            </a:pPr>
            <a:r>
              <a:rPr lang="en-US" sz="3195" b="true">
                <a:solidFill>
                  <a:srgbClr val="FFFFFF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The Programming Skill Checker is a valuable tool for learners and job seekers, offering a simple interface and customizable features. Future improvements could include dynamic updates and integration with job market data.</a:t>
            </a:r>
          </a:p>
          <a:p>
            <a:pPr algn="l">
              <a:lnSpc>
                <a:spcPts val="361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89887" y="4986529"/>
            <a:ext cx="2976127" cy="29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Threat Identification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70355" y="4986529"/>
            <a:ext cx="2975920" cy="29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Automated Actions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48432" y="3929672"/>
            <a:ext cx="10470522" cy="321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7"/>
              </a:lnSpc>
            </a:pPr>
            <a:r>
              <a:rPr lang="en-US" sz="32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This report presents the Programming Skill Checker, a Python-based tool using Tkinter that helps users verify the demand for specific programming skills. It provides immediate feedback, making it valuable for learners and job seekers in the tech industry.</a:t>
            </a:r>
          </a:p>
          <a:p>
            <a:pPr algn="l">
              <a:lnSpc>
                <a:spcPts val="3627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594848" y="4580184"/>
            <a:ext cx="7098305" cy="1135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14"/>
              </a:lnSpc>
            </a:pPr>
            <a:r>
              <a:rPr lang="en-US" sz="77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" y="8141930"/>
            <a:ext cx="18277775" cy="2145070"/>
            <a:chOff x="0" y="0"/>
            <a:chExt cx="4813900" cy="5649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3900" cy="564957"/>
            </a:xfrm>
            <a:custGeom>
              <a:avLst/>
              <a:gdLst/>
              <a:ahLst/>
              <a:cxnLst/>
              <a:rect r="r" b="b" t="t" l="l"/>
              <a:pathLst>
                <a:path h="564957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27675" y="1237093"/>
            <a:ext cx="5246370" cy="7812815"/>
            <a:chOff x="0" y="0"/>
            <a:chExt cx="812800" cy="12104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210409"/>
            </a:xfrm>
            <a:custGeom>
              <a:avLst/>
              <a:gdLst/>
              <a:ahLst/>
              <a:cxnLst/>
              <a:rect r="r" b="b" t="t" l="l"/>
              <a:pathLst>
                <a:path h="1210409" w="812800">
                  <a:moveTo>
                    <a:pt x="87065" y="0"/>
                  </a:moveTo>
                  <a:lnTo>
                    <a:pt x="725735" y="0"/>
                  </a:lnTo>
                  <a:cubicBezTo>
                    <a:pt x="748826" y="0"/>
                    <a:pt x="770972" y="9173"/>
                    <a:pt x="787299" y="25501"/>
                  </a:cubicBezTo>
                  <a:cubicBezTo>
                    <a:pt x="803627" y="41828"/>
                    <a:pt x="812800" y="63974"/>
                    <a:pt x="812800" y="87065"/>
                  </a:cubicBezTo>
                  <a:lnTo>
                    <a:pt x="812800" y="1123345"/>
                  </a:lnTo>
                  <a:cubicBezTo>
                    <a:pt x="812800" y="1146436"/>
                    <a:pt x="803627" y="1168581"/>
                    <a:pt x="787299" y="1184909"/>
                  </a:cubicBezTo>
                  <a:cubicBezTo>
                    <a:pt x="770972" y="1201237"/>
                    <a:pt x="748826" y="1210409"/>
                    <a:pt x="725735" y="1210409"/>
                  </a:cubicBezTo>
                  <a:lnTo>
                    <a:pt x="87065" y="1210409"/>
                  </a:lnTo>
                  <a:cubicBezTo>
                    <a:pt x="63974" y="1210409"/>
                    <a:pt x="41828" y="1201237"/>
                    <a:pt x="25501" y="1184909"/>
                  </a:cubicBezTo>
                  <a:cubicBezTo>
                    <a:pt x="9173" y="1168581"/>
                    <a:pt x="0" y="1146436"/>
                    <a:pt x="0" y="1123345"/>
                  </a:cubicBezTo>
                  <a:lnTo>
                    <a:pt x="0" y="87065"/>
                  </a:lnTo>
                  <a:cubicBezTo>
                    <a:pt x="0" y="63974"/>
                    <a:pt x="9173" y="41828"/>
                    <a:pt x="25501" y="25501"/>
                  </a:cubicBezTo>
                  <a:cubicBezTo>
                    <a:pt x="41828" y="9173"/>
                    <a:pt x="63974" y="0"/>
                    <a:pt x="87065" y="0"/>
                  </a:cubicBezTo>
                  <a:close/>
                </a:path>
              </a:pathLst>
            </a:custGeom>
            <a:blipFill>
              <a:blip r:embed="rId2"/>
              <a:stretch>
                <a:fillRect l="-2959" t="0" r="-295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1047750"/>
            <a:ext cx="4496710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  <a:p>
            <a:pPr algn="l">
              <a:lnSpc>
                <a:spcPts val="577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78029" y="3056499"/>
            <a:ext cx="10492475" cy="407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1"/>
              </a:lnSpc>
            </a:pPr>
            <a:r>
              <a:rPr lang="en-US" sz="3294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Programming Skill Checker helps learners and job seekers focus on the most in-demand technical skills by identifying key priorities, ensuring they stay competitive and fully maximize their potential in the field.</a:t>
            </a:r>
          </a:p>
          <a:p>
            <a:pPr algn="ctr">
              <a:lnSpc>
                <a:spcPts val="4611"/>
              </a:lnSpc>
            </a:pPr>
          </a:p>
          <a:p>
            <a:pPr algn="ctr">
              <a:lnSpc>
                <a:spcPts val="461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478" y="3996111"/>
            <a:ext cx="3216227" cy="701972"/>
            <a:chOff x="0" y="0"/>
            <a:chExt cx="1091610" cy="23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1610" cy="238254"/>
            </a:xfrm>
            <a:custGeom>
              <a:avLst/>
              <a:gdLst/>
              <a:ahLst/>
              <a:cxnLst/>
              <a:rect r="r" b="b" t="t" l="l"/>
              <a:pathLst>
                <a:path h="238254" w="1091610">
                  <a:moveTo>
                    <a:pt x="21664" y="0"/>
                  </a:moveTo>
                  <a:lnTo>
                    <a:pt x="1069945" y="0"/>
                  </a:lnTo>
                  <a:cubicBezTo>
                    <a:pt x="1081910" y="0"/>
                    <a:pt x="1091610" y="9699"/>
                    <a:pt x="1091610" y="21664"/>
                  </a:cubicBezTo>
                  <a:lnTo>
                    <a:pt x="1091610" y="216590"/>
                  </a:lnTo>
                  <a:cubicBezTo>
                    <a:pt x="1091610" y="228555"/>
                    <a:pt x="1081910" y="238254"/>
                    <a:pt x="1069945" y="238254"/>
                  </a:cubicBezTo>
                  <a:lnTo>
                    <a:pt x="21664" y="238254"/>
                  </a:lnTo>
                  <a:cubicBezTo>
                    <a:pt x="9699" y="238254"/>
                    <a:pt x="0" y="228555"/>
                    <a:pt x="0" y="216590"/>
                  </a:cubicBezTo>
                  <a:lnTo>
                    <a:pt x="0" y="21664"/>
                  </a:lnTo>
                  <a:cubicBezTo>
                    <a:pt x="0" y="9699"/>
                    <a:pt x="9699" y="0"/>
                    <a:pt x="216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091610" cy="295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41097" y="3996111"/>
            <a:ext cx="3216227" cy="701972"/>
            <a:chOff x="0" y="0"/>
            <a:chExt cx="1091610" cy="2382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1610" cy="238254"/>
            </a:xfrm>
            <a:custGeom>
              <a:avLst/>
              <a:gdLst/>
              <a:ahLst/>
              <a:cxnLst/>
              <a:rect r="r" b="b" t="t" l="l"/>
              <a:pathLst>
                <a:path h="238254" w="1091610">
                  <a:moveTo>
                    <a:pt x="21664" y="0"/>
                  </a:moveTo>
                  <a:lnTo>
                    <a:pt x="1069945" y="0"/>
                  </a:lnTo>
                  <a:cubicBezTo>
                    <a:pt x="1081910" y="0"/>
                    <a:pt x="1091610" y="9699"/>
                    <a:pt x="1091610" y="21664"/>
                  </a:cubicBezTo>
                  <a:lnTo>
                    <a:pt x="1091610" y="216590"/>
                  </a:lnTo>
                  <a:cubicBezTo>
                    <a:pt x="1091610" y="228555"/>
                    <a:pt x="1081910" y="238254"/>
                    <a:pt x="1069945" y="238254"/>
                  </a:cubicBezTo>
                  <a:lnTo>
                    <a:pt x="21664" y="238254"/>
                  </a:lnTo>
                  <a:cubicBezTo>
                    <a:pt x="9699" y="238254"/>
                    <a:pt x="0" y="228555"/>
                    <a:pt x="0" y="216590"/>
                  </a:cubicBezTo>
                  <a:lnTo>
                    <a:pt x="0" y="21664"/>
                  </a:lnTo>
                  <a:cubicBezTo>
                    <a:pt x="0" y="9699"/>
                    <a:pt x="9699" y="0"/>
                    <a:pt x="216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091610" cy="295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02478" y="1261332"/>
            <a:ext cx="9864642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Objectives</a:t>
            </a:r>
          </a:p>
          <a:p>
            <a:pPr algn="l">
              <a:lnSpc>
                <a:spcPts val="577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57162"/>
            <a:ext cx="3385362" cy="69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3"/>
              </a:lnSpc>
            </a:pPr>
            <a:r>
              <a:rPr lang="en-US" sz="24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Skill Verification</a:t>
            </a:r>
          </a:p>
          <a:p>
            <a:pPr algn="l">
              <a:lnSpc>
                <a:spcPts val="272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833659" y="4157162"/>
            <a:ext cx="2936029" cy="69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3"/>
              </a:lnSpc>
            </a:pPr>
            <a:r>
              <a:rPr lang="en-US" sz="24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Ease of Use</a:t>
            </a:r>
          </a:p>
          <a:p>
            <a:pPr algn="l">
              <a:lnSpc>
                <a:spcPts val="272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39793" y="5105400"/>
            <a:ext cx="3216227" cy="2130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9"/>
              </a:lnSpc>
            </a:pPr>
            <a:r>
              <a:rPr lang="en-US" b="true" sz="3238" spc="-16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Provide a simple interface for checking.</a:t>
            </a:r>
          </a:p>
          <a:p>
            <a:pPr algn="ctr">
              <a:lnSpc>
                <a:spcPts val="420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961021" y="5105400"/>
            <a:ext cx="3808667" cy="2130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9"/>
              </a:lnSpc>
            </a:pPr>
            <a:r>
              <a:rPr lang="en-US" b="true" sz="3238" spc="-16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Develop a user-friendly tool using Python and Tkinter .</a:t>
            </a:r>
          </a:p>
          <a:p>
            <a:pPr algn="ctr" marL="0" indent="0" lvl="0">
              <a:lnSpc>
                <a:spcPts val="4209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1638550" y="3996111"/>
            <a:ext cx="3216227" cy="701972"/>
            <a:chOff x="0" y="0"/>
            <a:chExt cx="1091610" cy="2382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1610" cy="238254"/>
            </a:xfrm>
            <a:custGeom>
              <a:avLst/>
              <a:gdLst/>
              <a:ahLst/>
              <a:cxnLst/>
              <a:rect r="r" b="b" t="t" l="l"/>
              <a:pathLst>
                <a:path h="238254" w="1091610">
                  <a:moveTo>
                    <a:pt x="21664" y="0"/>
                  </a:moveTo>
                  <a:lnTo>
                    <a:pt x="1069945" y="0"/>
                  </a:lnTo>
                  <a:cubicBezTo>
                    <a:pt x="1081910" y="0"/>
                    <a:pt x="1091610" y="9699"/>
                    <a:pt x="1091610" y="21664"/>
                  </a:cubicBezTo>
                  <a:lnTo>
                    <a:pt x="1091610" y="216590"/>
                  </a:lnTo>
                  <a:cubicBezTo>
                    <a:pt x="1091610" y="228555"/>
                    <a:pt x="1081910" y="238254"/>
                    <a:pt x="1069945" y="238254"/>
                  </a:cubicBezTo>
                  <a:lnTo>
                    <a:pt x="21664" y="238254"/>
                  </a:lnTo>
                  <a:cubicBezTo>
                    <a:pt x="9699" y="238254"/>
                    <a:pt x="0" y="228555"/>
                    <a:pt x="0" y="216590"/>
                  </a:cubicBezTo>
                  <a:lnTo>
                    <a:pt x="0" y="21664"/>
                  </a:lnTo>
                  <a:cubicBezTo>
                    <a:pt x="0" y="9699"/>
                    <a:pt x="9699" y="0"/>
                    <a:pt x="216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091610" cy="295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890298" y="4157162"/>
            <a:ext cx="2936029" cy="619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3"/>
              </a:lnSpc>
            </a:pPr>
            <a:r>
              <a:rPr lang="en-US" sz="24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Customization</a:t>
            </a:r>
          </a:p>
          <a:p>
            <a:pPr algn="l">
              <a:lnSpc>
                <a:spcPts val="215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638550" y="5105400"/>
            <a:ext cx="3216227" cy="2663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9"/>
              </a:lnSpc>
            </a:pPr>
            <a:r>
              <a:rPr lang="en-US" sz="3238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Allow the skill list to be easily updated to reflect industry trends.</a:t>
            </a:r>
          </a:p>
          <a:p>
            <a:pPr algn="l" marL="0" indent="0" lvl="0">
              <a:lnSpc>
                <a:spcPts val="4209"/>
              </a:lnSpc>
              <a:spcBef>
                <a:spcPct val="0"/>
              </a:spcBef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028682" cy="10287000"/>
            <a:chOff x="0" y="0"/>
            <a:chExt cx="211455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4550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14550">
                  <a:moveTo>
                    <a:pt x="0" y="0"/>
                  </a:moveTo>
                  <a:lnTo>
                    <a:pt x="2114550" y="0"/>
                  </a:lnTo>
                  <a:lnTo>
                    <a:pt x="211455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114550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61915" y="4337690"/>
            <a:ext cx="664227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761915" y="5928624"/>
            <a:ext cx="664227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277261" y="3271026"/>
            <a:ext cx="900317" cy="50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7261" y="4739402"/>
            <a:ext cx="900317" cy="50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77578" y="3069043"/>
            <a:ext cx="5680820" cy="141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2"/>
              </a:lnSpc>
            </a:pPr>
            <a:r>
              <a:rPr lang="en-US" sz="3276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The Programming Skill Checker operates as follows:</a:t>
            </a:r>
          </a:p>
          <a:p>
            <a:pPr algn="l">
              <a:lnSpc>
                <a:spcPts val="370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144560" y="4788284"/>
            <a:ext cx="2873427" cy="95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2"/>
              </a:lnSpc>
            </a:pPr>
            <a:r>
              <a:rPr lang="en-US" sz="3276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Key Features:</a:t>
            </a:r>
          </a:p>
          <a:p>
            <a:pPr algn="l">
              <a:lnSpc>
                <a:spcPts val="370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976184" y="2632057"/>
            <a:ext cx="8654708" cy="185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137" indent="-248068" lvl="1">
              <a:lnSpc>
                <a:spcPts val="2987"/>
              </a:lnSpc>
              <a:buFont typeface="Arial"/>
              <a:buChar char="•"/>
            </a:pPr>
            <a:r>
              <a:rPr lang="en-US" b="true" sz="2297" spc="-11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Users input a programming skill in a text box.</a:t>
            </a:r>
          </a:p>
          <a:p>
            <a:pPr algn="l" marL="496137" indent="-248068" lvl="1">
              <a:lnSpc>
                <a:spcPts val="2987"/>
              </a:lnSpc>
              <a:buFont typeface="Arial"/>
              <a:buChar char="•"/>
            </a:pPr>
            <a:r>
              <a:rPr lang="en-US" b="true" sz="2297" spc="-11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 The program compares the input against a predefined list of required skills.</a:t>
            </a:r>
          </a:p>
          <a:p>
            <a:pPr algn="l" marL="496137" indent="-248068" lvl="1">
              <a:lnSpc>
                <a:spcPts val="2987"/>
              </a:lnSpc>
              <a:buFont typeface="Arial"/>
              <a:buChar char="•"/>
            </a:pPr>
            <a:r>
              <a:rPr lang="en-US" b="true" sz="2297" spc="-11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 A message box displays whether the skill is in demand or not.</a:t>
            </a:r>
          </a:p>
          <a:p>
            <a:pPr algn="l" marL="0" indent="0" lvl="0">
              <a:lnSpc>
                <a:spcPts val="298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976184" y="4594466"/>
            <a:ext cx="7920973" cy="148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137" indent="-248068" lvl="1">
              <a:lnSpc>
                <a:spcPts val="2987"/>
              </a:lnSpc>
              <a:buFont typeface="Arial"/>
              <a:buChar char="•"/>
            </a:pPr>
            <a:r>
              <a:rPr lang="en-US" b="true" sz="2297" spc="-11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Customizable skill list.</a:t>
            </a:r>
          </a:p>
          <a:p>
            <a:pPr algn="l" marL="496137" indent="-248068" lvl="1">
              <a:lnSpc>
                <a:spcPts val="2987"/>
              </a:lnSpc>
              <a:buFont typeface="Arial"/>
              <a:buChar char="•"/>
            </a:pPr>
            <a:r>
              <a:rPr lang="en-US" b="true" sz="2297" spc="-11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 Interactive graphical user interface.</a:t>
            </a:r>
          </a:p>
          <a:p>
            <a:pPr algn="l" marL="496137" indent="-248068" lvl="1">
              <a:lnSpc>
                <a:spcPts val="2987"/>
              </a:lnSpc>
              <a:buFont typeface="Arial"/>
              <a:buChar char="•"/>
            </a:pPr>
            <a:r>
              <a:rPr lang="en-US" b="true" sz="2297" spc="-11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 Immediate feedback to the user.</a:t>
            </a:r>
          </a:p>
          <a:p>
            <a:pPr algn="l" marL="0" indent="0" lvl="0">
              <a:lnSpc>
                <a:spcPts val="2987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82180" y="597312"/>
            <a:ext cx="8115300" cy="146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2"/>
              </a:lnSpc>
            </a:pPr>
            <a:r>
              <a:rPr lang="en-US" sz="508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Description</a:t>
            </a:r>
          </a:p>
          <a:p>
            <a:pPr algn="l">
              <a:lnSpc>
                <a:spcPts val="5742"/>
              </a:lnSpc>
            </a:pPr>
            <a:r>
              <a:rPr lang="en-US" sz="508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  <p:sp>
        <p:nvSpPr>
          <p:cNvPr name="AutoShape 14" id="14"/>
          <p:cNvSpPr/>
          <p:nvPr/>
        </p:nvSpPr>
        <p:spPr>
          <a:xfrm>
            <a:off x="8028682" y="4337690"/>
            <a:ext cx="756568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8028682" y="5928624"/>
            <a:ext cx="756568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5558218" y="4150405"/>
            <a:ext cx="1411613" cy="338418"/>
            <a:chOff x="0" y="0"/>
            <a:chExt cx="465702" cy="1116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558218" y="5741339"/>
            <a:ext cx="1411613" cy="338418"/>
            <a:chOff x="0" y="0"/>
            <a:chExt cx="465702" cy="11164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761915" y="7519558"/>
            <a:ext cx="6642274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1277261" y="6398730"/>
            <a:ext cx="900317" cy="50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77578" y="6430109"/>
            <a:ext cx="5366450" cy="95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2"/>
              </a:lnSpc>
            </a:pPr>
            <a:r>
              <a:rPr lang="en-US" sz="3276">
                <a:solidFill>
                  <a:srgbClr val="FFFF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Skills Supported (initial list):</a:t>
            </a:r>
          </a:p>
          <a:p>
            <a:pPr algn="l">
              <a:lnSpc>
                <a:spcPts val="3702"/>
              </a:lnSpc>
            </a:pPr>
          </a:p>
        </p:txBody>
      </p:sp>
      <p:sp>
        <p:nvSpPr>
          <p:cNvPr name="AutoShape 25" id="25"/>
          <p:cNvSpPr/>
          <p:nvPr/>
        </p:nvSpPr>
        <p:spPr>
          <a:xfrm>
            <a:off x="8028682" y="7519558"/>
            <a:ext cx="7565689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15558218" y="7332273"/>
            <a:ext cx="1411613" cy="338418"/>
            <a:chOff x="0" y="0"/>
            <a:chExt cx="465702" cy="11164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8343052" y="6228444"/>
            <a:ext cx="6900797" cy="1113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7"/>
              </a:lnSpc>
            </a:pPr>
            <a:r>
              <a:rPr lang="en-US" sz="2297" spc="-11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Python, Java, HTML, CSS, JavaScript, SQL, Git, React.js.</a:t>
            </a:r>
          </a:p>
          <a:p>
            <a:pPr algn="l" marL="0" indent="0" lvl="0">
              <a:lnSpc>
                <a:spcPts val="29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" y="8629914"/>
            <a:ext cx="18277775" cy="1657086"/>
            <a:chOff x="0" y="0"/>
            <a:chExt cx="4813900" cy="436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3900" cy="436434"/>
            </a:xfrm>
            <a:custGeom>
              <a:avLst/>
              <a:gdLst/>
              <a:ahLst/>
              <a:cxnLst/>
              <a:rect r="r" b="b" t="t" l="l"/>
              <a:pathLst>
                <a:path h="436434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436434"/>
                  </a:lnTo>
                  <a:lnTo>
                    <a:pt x="0" y="436434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3900" cy="493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77900"/>
            <a:ext cx="8773902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Code Overview</a:t>
            </a:r>
          </a:p>
          <a:p>
            <a:pPr algn="l">
              <a:lnSpc>
                <a:spcPts val="5776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629672" y="3287319"/>
            <a:ext cx="9834995" cy="932434"/>
            <a:chOff x="0" y="0"/>
            <a:chExt cx="3338065" cy="3164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38065" cy="316474"/>
            </a:xfrm>
            <a:custGeom>
              <a:avLst/>
              <a:gdLst/>
              <a:ahLst/>
              <a:cxnLst/>
              <a:rect r="r" b="b" t="t" l="l"/>
              <a:pathLst>
                <a:path h="316474" w="3338065">
                  <a:moveTo>
                    <a:pt x="7085" y="0"/>
                  </a:moveTo>
                  <a:lnTo>
                    <a:pt x="3330980" y="0"/>
                  </a:lnTo>
                  <a:cubicBezTo>
                    <a:pt x="3332859" y="0"/>
                    <a:pt x="3334661" y="746"/>
                    <a:pt x="3335990" y="2075"/>
                  </a:cubicBezTo>
                  <a:cubicBezTo>
                    <a:pt x="3337318" y="3404"/>
                    <a:pt x="3338065" y="5206"/>
                    <a:pt x="3338065" y="7085"/>
                  </a:cubicBezTo>
                  <a:lnTo>
                    <a:pt x="3338065" y="309390"/>
                  </a:lnTo>
                  <a:cubicBezTo>
                    <a:pt x="3338065" y="311269"/>
                    <a:pt x="3337318" y="313071"/>
                    <a:pt x="3335990" y="314399"/>
                  </a:cubicBezTo>
                  <a:cubicBezTo>
                    <a:pt x="3334661" y="315728"/>
                    <a:pt x="3332859" y="316474"/>
                    <a:pt x="3330980" y="316474"/>
                  </a:cubicBezTo>
                  <a:lnTo>
                    <a:pt x="7085" y="316474"/>
                  </a:lnTo>
                  <a:cubicBezTo>
                    <a:pt x="3172" y="316474"/>
                    <a:pt x="0" y="313303"/>
                    <a:pt x="0" y="309390"/>
                  </a:cubicBezTo>
                  <a:lnTo>
                    <a:pt x="0" y="7085"/>
                  </a:lnTo>
                  <a:cubicBezTo>
                    <a:pt x="0" y="5206"/>
                    <a:pt x="746" y="3404"/>
                    <a:pt x="2075" y="2075"/>
                  </a:cubicBezTo>
                  <a:cubicBezTo>
                    <a:pt x="3404" y="746"/>
                    <a:pt x="5206" y="0"/>
                    <a:pt x="70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338065" cy="364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29672" y="4610278"/>
            <a:ext cx="9834995" cy="3736181"/>
            <a:chOff x="0" y="0"/>
            <a:chExt cx="3338065" cy="12680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38065" cy="1268086"/>
            </a:xfrm>
            <a:custGeom>
              <a:avLst/>
              <a:gdLst/>
              <a:ahLst/>
              <a:cxnLst/>
              <a:rect r="r" b="b" t="t" l="l"/>
              <a:pathLst>
                <a:path h="1268086" w="3338065">
                  <a:moveTo>
                    <a:pt x="7085" y="0"/>
                  </a:moveTo>
                  <a:lnTo>
                    <a:pt x="3330980" y="0"/>
                  </a:lnTo>
                  <a:cubicBezTo>
                    <a:pt x="3332859" y="0"/>
                    <a:pt x="3334661" y="746"/>
                    <a:pt x="3335990" y="2075"/>
                  </a:cubicBezTo>
                  <a:cubicBezTo>
                    <a:pt x="3337318" y="3404"/>
                    <a:pt x="3338065" y="5206"/>
                    <a:pt x="3338065" y="7085"/>
                  </a:cubicBezTo>
                  <a:lnTo>
                    <a:pt x="3338065" y="1261001"/>
                  </a:lnTo>
                  <a:cubicBezTo>
                    <a:pt x="3338065" y="1264914"/>
                    <a:pt x="3334893" y="1268086"/>
                    <a:pt x="3330980" y="1268086"/>
                  </a:cubicBezTo>
                  <a:lnTo>
                    <a:pt x="7085" y="1268086"/>
                  </a:lnTo>
                  <a:cubicBezTo>
                    <a:pt x="5206" y="1268086"/>
                    <a:pt x="3404" y="1267339"/>
                    <a:pt x="2075" y="1266011"/>
                  </a:cubicBezTo>
                  <a:cubicBezTo>
                    <a:pt x="746" y="1264682"/>
                    <a:pt x="0" y="1262880"/>
                    <a:pt x="0" y="1261001"/>
                  </a:cubicBezTo>
                  <a:lnTo>
                    <a:pt x="0" y="7085"/>
                  </a:lnTo>
                  <a:cubicBezTo>
                    <a:pt x="0" y="5206"/>
                    <a:pt x="746" y="3404"/>
                    <a:pt x="2075" y="2075"/>
                  </a:cubicBezTo>
                  <a:cubicBezTo>
                    <a:pt x="3404" y="746"/>
                    <a:pt x="5206" y="0"/>
                    <a:pt x="70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3338065" cy="1315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79267" y="3296844"/>
            <a:ext cx="9535805" cy="1070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6"/>
              </a:lnSpc>
            </a:pPr>
            <a:r>
              <a:rPr lang="en-US" sz="2510" b="true">
                <a:solidFill>
                  <a:srgbClr val="21323B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The program is developed in Python and employs the Tkinter library for its GUI. Below are key snippets:</a:t>
            </a:r>
          </a:p>
          <a:p>
            <a:pPr algn="l">
              <a:lnSpc>
                <a:spcPts val="2836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79267" y="4701464"/>
            <a:ext cx="4066116" cy="57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Skill Verification Function:</a:t>
            </a:r>
          </a:p>
          <a:p>
            <a:pPr algn="l">
              <a:lnSpc>
                <a:spcPts val="227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773176" y="4701464"/>
            <a:ext cx="3741687" cy="579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User Interface Setup:</a:t>
            </a:r>
          </a:p>
          <a:p>
            <a:pPr algn="l">
              <a:lnSpc>
                <a:spcPts val="2271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2012930" y="1445485"/>
            <a:ext cx="5246370" cy="7812815"/>
            <a:chOff x="0" y="0"/>
            <a:chExt cx="812800" cy="121040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1210409"/>
            </a:xfrm>
            <a:custGeom>
              <a:avLst/>
              <a:gdLst/>
              <a:ahLst/>
              <a:cxnLst/>
              <a:rect r="r" b="b" t="t" l="l"/>
              <a:pathLst>
                <a:path h="1210409" w="812800">
                  <a:moveTo>
                    <a:pt x="87065" y="0"/>
                  </a:moveTo>
                  <a:lnTo>
                    <a:pt x="725735" y="0"/>
                  </a:lnTo>
                  <a:cubicBezTo>
                    <a:pt x="748826" y="0"/>
                    <a:pt x="770972" y="9173"/>
                    <a:pt x="787299" y="25501"/>
                  </a:cubicBezTo>
                  <a:cubicBezTo>
                    <a:pt x="803627" y="41828"/>
                    <a:pt x="812800" y="63974"/>
                    <a:pt x="812800" y="87065"/>
                  </a:cubicBezTo>
                  <a:lnTo>
                    <a:pt x="812800" y="1123345"/>
                  </a:lnTo>
                  <a:cubicBezTo>
                    <a:pt x="812800" y="1146436"/>
                    <a:pt x="803627" y="1168581"/>
                    <a:pt x="787299" y="1184909"/>
                  </a:cubicBezTo>
                  <a:cubicBezTo>
                    <a:pt x="770972" y="1201237"/>
                    <a:pt x="748826" y="1210409"/>
                    <a:pt x="725735" y="1210409"/>
                  </a:cubicBezTo>
                  <a:lnTo>
                    <a:pt x="87065" y="1210409"/>
                  </a:lnTo>
                  <a:cubicBezTo>
                    <a:pt x="63974" y="1210409"/>
                    <a:pt x="41828" y="1201237"/>
                    <a:pt x="25501" y="1184909"/>
                  </a:cubicBezTo>
                  <a:cubicBezTo>
                    <a:pt x="9173" y="1168581"/>
                    <a:pt x="0" y="1146436"/>
                    <a:pt x="0" y="1123345"/>
                  </a:cubicBezTo>
                  <a:lnTo>
                    <a:pt x="0" y="87065"/>
                  </a:lnTo>
                  <a:cubicBezTo>
                    <a:pt x="0" y="63974"/>
                    <a:pt x="9173" y="41828"/>
                    <a:pt x="25501" y="25501"/>
                  </a:cubicBezTo>
                  <a:cubicBezTo>
                    <a:pt x="41828" y="9173"/>
                    <a:pt x="63974" y="0"/>
                    <a:pt x="87065" y="0"/>
                  </a:cubicBezTo>
                  <a:close/>
                </a:path>
              </a:pathLst>
            </a:custGeom>
            <a:blipFill>
              <a:blip r:embed="rId2"/>
              <a:stretch>
                <a:fillRect l="-61758" t="0" r="-61758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812987" y="5133975"/>
            <a:ext cx="4032396" cy="3416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25"/>
              </a:lnSpc>
            </a:pPr>
            <a:r>
              <a:rPr lang="en-US" sz="1704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def check_skills():</a:t>
            </a:r>
          </a:p>
          <a:p>
            <a:pPr algn="l">
              <a:lnSpc>
                <a:spcPts val="1925"/>
              </a:lnSpc>
            </a:pPr>
            <a:r>
              <a:rPr lang="en-US" sz="1704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skill = skill_entry.get().lower()</a:t>
            </a:r>
          </a:p>
          <a:p>
            <a:pPr algn="l">
              <a:lnSpc>
                <a:spcPts val="1925"/>
              </a:lnSpc>
            </a:pPr>
            <a:r>
              <a:rPr lang="en-US" sz="1704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if skill in ['python', 'java', 'html', 'css', 'javascript', 'sql']:</a:t>
            </a:r>
          </a:p>
          <a:p>
            <a:pPr algn="l">
              <a:lnSpc>
                <a:spcPts val="1925"/>
              </a:lnSpc>
            </a:pPr>
            <a:r>
              <a:rPr lang="en-US" sz="1704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 messagebox.showinfo("Result", f"{skill.capitalize()} is a required skill!")</a:t>
            </a:r>
          </a:p>
          <a:p>
            <a:pPr algn="l">
              <a:lnSpc>
                <a:spcPts val="1925"/>
              </a:lnSpc>
            </a:pPr>
            <a:r>
              <a:rPr lang="en-US" sz="1704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else:</a:t>
            </a:r>
          </a:p>
          <a:p>
            <a:pPr algn="l">
              <a:lnSpc>
                <a:spcPts val="1925"/>
              </a:lnSpc>
            </a:pPr>
            <a:r>
              <a:rPr lang="en-US" sz="1704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 messagebox.showwarning("Result", f"{skill.capitalize()} is not listed as a required skill.")</a:t>
            </a:r>
          </a:p>
          <a:p>
            <a:pPr algn="l">
              <a:lnSpc>
                <a:spcPts val="192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773176" y="5105400"/>
            <a:ext cx="4691491" cy="3445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7"/>
              </a:lnSpc>
            </a:pPr>
            <a:r>
              <a:rPr lang="en-US" sz="1783" spc="-8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 = tk.Tk()</a:t>
            </a:r>
          </a:p>
          <a:p>
            <a:pPr algn="l">
              <a:lnSpc>
                <a:spcPts val="2317"/>
              </a:lnSpc>
            </a:pPr>
            <a:r>
              <a:rPr lang="en-US" sz="1783" spc="-8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app.title("Skill Checker")</a:t>
            </a:r>
          </a:p>
          <a:p>
            <a:pPr algn="l">
              <a:lnSpc>
                <a:spcPts val="2317"/>
              </a:lnSpc>
            </a:pPr>
            <a:r>
              <a:rPr lang="en-US" sz="1783" spc="-8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tk.Label(app, text="Enter the programming skill:").pack(pady=5)</a:t>
            </a:r>
          </a:p>
          <a:p>
            <a:pPr algn="l">
              <a:lnSpc>
                <a:spcPts val="2317"/>
              </a:lnSpc>
            </a:pPr>
            <a:r>
              <a:rPr lang="en-US" sz="1783" spc="-8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skill_entry = tk.Entry(app, width=30)</a:t>
            </a:r>
          </a:p>
          <a:p>
            <a:pPr algn="l">
              <a:lnSpc>
                <a:spcPts val="2317"/>
              </a:lnSpc>
            </a:pPr>
            <a:r>
              <a:rPr lang="en-US" sz="1783" spc="-8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skill_entry.pack(pady=5)</a:t>
            </a:r>
          </a:p>
          <a:p>
            <a:pPr algn="l">
              <a:lnSpc>
                <a:spcPts val="2317"/>
              </a:lnSpc>
            </a:pPr>
            <a:r>
              <a:rPr lang="en-US" sz="1783" spc="-8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check_button = tk.Button(app, text="Check Skill", command=check_skills)</a:t>
            </a:r>
          </a:p>
          <a:p>
            <a:pPr algn="l">
              <a:lnSpc>
                <a:spcPts val="2317"/>
              </a:lnSpc>
            </a:pPr>
            <a:r>
              <a:rPr lang="en-US" sz="1783" spc="-8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check_button.pack(pady=10)</a:t>
            </a:r>
          </a:p>
          <a:p>
            <a:pPr algn="l">
              <a:lnSpc>
                <a:spcPts val="2317"/>
              </a:lnSpc>
            </a:pPr>
            <a:r>
              <a:rPr lang="en-US" sz="1783" spc="-8">
                <a:solidFill>
                  <a:srgbClr val="21323B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app.mainloop()</a:t>
            </a:r>
          </a:p>
          <a:p>
            <a:pPr algn="l" marL="0" indent="0" lvl="0">
              <a:lnSpc>
                <a:spcPts val="231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27585" y="1047750"/>
            <a:ext cx="10484100" cy="2226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</a:t>
            </a:r>
          </a:p>
          <a:p>
            <a:pPr algn="l">
              <a:lnSpc>
                <a:spcPts val="5776"/>
              </a:lnSpc>
            </a:pPr>
          </a:p>
          <a:p>
            <a:pPr algn="l">
              <a:lnSpc>
                <a:spcPts val="577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981507" y="4913088"/>
            <a:ext cx="2936029" cy="28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8"/>
              </a:lnSpc>
            </a:pPr>
            <a:r>
              <a:rPr lang="en-US" sz="19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Pattern Recognition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81465" y="4913088"/>
            <a:ext cx="2936029" cy="281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8"/>
              </a:lnSpc>
            </a:pPr>
            <a:r>
              <a:rPr lang="en-US" sz="19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Statistical Modeling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27585" y="3274422"/>
            <a:ext cx="11379818" cy="4594416"/>
            <a:chOff x="0" y="0"/>
            <a:chExt cx="3862388" cy="1559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62388" cy="1559376"/>
            </a:xfrm>
            <a:custGeom>
              <a:avLst/>
              <a:gdLst/>
              <a:ahLst/>
              <a:cxnLst/>
              <a:rect r="r" b="b" t="t" l="l"/>
              <a:pathLst>
                <a:path h="1559376" w="3862388">
                  <a:moveTo>
                    <a:pt x="6123" y="0"/>
                  </a:moveTo>
                  <a:lnTo>
                    <a:pt x="3856265" y="0"/>
                  </a:lnTo>
                  <a:cubicBezTo>
                    <a:pt x="3857889" y="0"/>
                    <a:pt x="3859447" y="645"/>
                    <a:pt x="3860595" y="1793"/>
                  </a:cubicBezTo>
                  <a:cubicBezTo>
                    <a:pt x="3861743" y="2942"/>
                    <a:pt x="3862388" y="4499"/>
                    <a:pt x="3862388" y="6123"/>
                  </a:cubicBezTo>
                  <a:lnTo>
                    <a:pt x="3862388" y="1553253"/>
                  </a:lnTo>
                  <a:cubicBezTo>
                    <a:pt x="3862388" y="1554877"/>
                    <a:pt x="3861743" y="1556435"/>
                    <a:pt x="3860595" y="1557583"/>
                  </a:cubicBezTo>
                  <a:cubicBezTo>
                    <a:pt x="3859447" y="1558731"/>
                    <a:pt x="3857889" y="1559376"/>
                    <a:pt x="3856265" y="1559376"/>
                  </a:cubicBezTo>
                  <a:lnTo>
                    <a:pt x="6123" y="1559376"/>
                  </a:lnTo>
                  <a:cubicBezTo>
                    <a:pt x="4499" y="1559376"/>
                    <a:pt x="2942" y="1558731"/>
                    <a:pt x="1793" y="1557583"/>
                  </a:cubicBezTo>
                  <a:cubicBezTo>
                    <a:pt x="645" y="1556435"/>
                    <a:pt x="0" y="1554877"/>
                    <a:pt x="0" y="1553253"/>
                  </a:cubicBezTo>
                  <a:lnTo>
                    <a:pt x="0" y="6123"/>
                  </a:lnTo>
                  <a:cubicBezTo>
                    <a:pt x="0" y="4499"/>
                    <a:pt x="645" y="2942"/>
                    <a:pt x="1793" y="1793"/>
                  </a:cubicBezTo>
                  <a:cubicBezTo>
                    <a:pt x="2942" y="645"/>
                    <a:pt x="4499" y="0"/>
                    <a:pt x="61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862388" cy="1616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07"/>
                </a:lnSpc>
              </a:pPr>
              <a:r>
                <a:rPr lang="en-US" sz="286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The tool successfully identifies required and non-required skills based on the predefined list. Below are sample outcomes:</a:t>
              </a:r>
            </a:p>
            <a:p>
              <a:pPr algn="ctr">
                <a:lnSpc>
                  <a:spcPts val="4007"/>
                </a:lnSpc>
              </a:pPr>
              <a:r>
                <a:rPr lang="en-US" sz="286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1. Input: Python → Output: “Python is a required skill!”</a:t>
              </a:r>
            </a:p>
            <a:p>
              <a:pPr algn="ctr">
                <a:lnSpc>
                  <a:spcPts val="4007"/>
                </a:lnSpc>
              </a:pPr>
              <a:r>
                <a:rPr lang="en-US" sz="2862" b="true">
                  <a:solidFill>
                    <a:srgbClr val="000000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 2. Input: Ruby → Output: “Ruby is not listed as a required skill.”</a:t>
              </a:r>
            </a:p>
            <a:p>
              <a:pPr algn="ctr" marL="0" indent="0" lvl="0">
                <a:lnSpc>
                  <a:spcPts val="400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644921"/>
            <a:ext cx="3894604" cy="967786"/>
            <a:chOff x="0" y="0"/>
            <a:chExt cx="1321855" cy="3284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1855" cy="328473"/>
            </a:xfrm>
            <a:custGeom>
              <a:avLst/>
              <a:gdLst/>
              <a:ahLst/>
              <a:cxnLst/>
              <a:rect r="r" b="b" t="t" l="l"/>
              <a:pathLst>
                <a:path h="328473" w="1321855">
                  <a:moveTo>
                    <a:pt x="17891" y="0"/>
                  </a:moveTo>
                  <a:lnTo>
                    <a:pt x="1303965" y="0"/>
                  </a:lnTo>
                  <a:cubicBezTo>
                    <a:pt x="1308710" y="0"/>
                    <a:pt x="1313260" y="1885"/>
                    <a:pt x="1316615" y="5240"/>
                  </a:cubicBezTo>
                  <a:cubicBezTo>
                    <a:pt x="1319970" y="8595"/>
                    <a:pt x="1321855" y="13146"/>
                    <a:pt x="1321855" y="17891"/>
                  </a:cubicBezTo>
                  <a:lnTo>
                    <a:pt x="1321855" y="310583"/>
                  </a:lnTo>
                  <a:cubicBezTo>
                    <a:pt x="1321855" y="320463"/>
                    <a:pt x="1313845" y="328473"/>
                    <a:pt x="1303965" y="328473"/>
                  </a:cubicBezTo>
                  <a:lnTo>
                    <a:pt x="17891" y="328473"/>
                  </a:lnTo>
                  <a:cubicBezTo>
                    <a:pt x="8010" y="328473"/>
                    <a:pt x="0" y="320463"/>
                    <a:pt x="0" y="310583"/>
                  </a:cubicBezTo>
                  <a:lnTo>
                    <a:pt x="0" y="17891"/>
                  </a:lnTo>
                  <a:cubicBezTo>
                    <a:pt x="0" y="8010"/>
                    <a:pt x="8010" y="0"/>
                    <a:pt x="178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21855" cy="376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54187" y="4644921"/>
            <a:ext cx="3894604" cy="967786"/>
            <a:chOff x="0" y="0"/>
            <a:chExt cx="1321855" cy="3284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21855" cy="328473"/>
            </a:xfrm>
            <a:custGeom>
              <a:avLst/>
              <a:gdLst/>
              <a:ahLst/>
              <a:cxnLst/>
              <a:rect r="r" b="b" t="t" l="l"/>
              <a:pathLst>
                <a:path h="328473" w="1321855">
                  <a:moveTo>
                    <a:pt x="17891" y="0"/>
                  </a:moveTo>
                  <a:lnTo>
                    <a:pt x="1303965" y="0"/>
                  </a:lnTo>
                  <a:cubicBezTo>
                    <a:pt x="1308710" y="0"/>
                    <a:pt x="1313260" y="1885"/>
                    <a:pt x="1316615" y="5240"/>
                  </a:cubicBezTo>
                  <a:cubicBezTo>
                    <a:pt x="1319970" y="8595"/>
                    <a:pt x="1321855" y="13146"/>
                    <a:pt x="1321855" y="17891"/>
                  </a:cubicBezTo>
                  <a:lnTo>
                    <a:pt x="1321855" y="310583"/>
                  </a:lnTo>
                  <a:cubicBezTo>
                    <a:pt x="1321855" y="320463"/>
                    <a:pt x="1313845" y="328473"/>
                    <a:pt x="1303965" y="328473"/>
                  </a:cubicBezTo>
                  <a:lnTo>
                    <a:pt x="17891" y="328473"/>
                  </a:lnTo>
                  <a:cubicBezTo>
                    <a:pt x="8010" y="328473"/>
                    <a:pt x="0" y="320463"/>
                    <a:pt x="0" y="310583"/>
                  </a:cubicBezTo>
                  <a:lnTo>
                    <a:pt x="0" y="17891"/>
                  </a:lnTo>
                  <a:cubicBezTo>
                    <a:pt x="0" y="8010"/>
                    <a:pt x="8010" y="0"/>
                    <a:pt x="178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21855" cy="376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79674" y="4644921"/>
            <a:ext cx="3894604" cy="967786"/>
            <a:chOff x="0" y="0"/>
            <a:chExt cx="1321855" cy="3284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21855" cy="328473"/>
            </a:xfrm>
            <a:custGeom>
              <a:avLst/>
              <a:gdLst/>
              <a:ahLst/>
              <a:cxnLst/>
              <a:rect r="r" b="b" t="t" l="l"/>
              <a:pathLst>
                <a:path h="328473" w="1321855">
                  <a:moveTo>
                    <a:pt x="17891" y="0"/>
                  </a:moveTo>
                  <a:lnTo>
                    <a:pt x="1303965" y="0"/>
                  </a:lnTo>
                  <a:cubicBezTo>
                    <a:pt x="1308710" y="0"/>
                    <a:pt x="1313260" y="1885"/>
                    <a:pt x="1316615" y="5240"/>
                  </a:cubicBezTo>
                  <a:cubicBezTo>
                    <a:pt x="1319970" y="8595"/>
                    <a:pt x="1321855" y="13146"/>
                    <a:pt x="1321855" y="17891"/>
                  </a:cubicBezTo>
                  <a:lnTo>
                    <a:pt x="1321855" y="310583"/>
                  </a:lnTo>
                  <a:cubicBezTo>
                    <a:pt x="1321855" y="320463"/>
                    <a:pt x="1313845" y="328473"/>
                    <a:pt x="1303965" y="328473"/>
                  </a:cubicBezTo>
                  <a:lnTo>
                    <a:pt x="17891" y="328473"/>
                  </a:lnTo>
                  <a:cubicBezTo>
                    <a:pt x="8010" y="328473"/>
                    <a:pt x="0" y="320463"/>
                    <a:pt x="0" y="310583"/>
                  </a:cubicBezTo>
                  <a:lnTo>
                    <a:pt x="0" y="17891"/>
                  </a:lnTo>
                  <a:cubicBezTo>
                    <a:pt x="0" y="8010"/>
                    <a:pt x="8010" y="0"/>
                    <a:pt x="1789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321855" cy="3760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94711" y="6091519"/>
            <a:ext cx="5251586" cy="3168204"/>
          </a:xfrm>
          <a:custGeom>
            <a:avLst/>
            <a:gdLst/>
            <a:ahLst/>
            <a:cxnLst/>
            <a:rect r="r" b="b" t="t" l="l"/>
            <a:pathLst>
              <a:path h="3168204" w="5251586">
                <a:moveTo>
                  <a:pt x="0" y="0"/>
                </a:moveTo>
                <a:lnTo>
                  <a:pt x="5251586" y="0"/>
                </a:lnTo>
                <a:lnTo>
                  <a:pt x="5251586" y="3168204"/>
                </a:lnTo>
                <a:lnTo>
                  <a:pt x="0" y="3168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52" t="-4332" r="-2452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294026" y="5820823"/>
            <a:ext cx="3465900" cy="3709596"/>
          </a:xfrm>
          <a:custGeom>
            <a:avLst/>
            <a:gdLst/>
            <a:ahLst/>
            <a:cxnLst/>
            <a:rect r="r" b="b" t="t" l="l"/>
            <a:pathLst>
              <a:path h="3709596" w="3465900">
                <a:moveTo>
                  <a:pt x="0" y="0"/>
                </a:moveTo>
                <a:lnTo>
                  <a:pt x="3465900" y="0"/>
                </a:lnTo>
                <a:lnTo>
                  <a:pt x="3465900" y="3709596"/>
                </a:lnTo>
                <a:lnTo>
                  <a:pt x="0" y="3709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841250" y="5820823"/>
            <a:ext cx="3320478" cy="3709596"/>
          </a:xfrm>
          <a:custGeom>
            <a:avLst/>
            <a:gdLst/>
            <a:ahLst/>
            <a:cxnLst/>
            <a:rect r="r" b="b" t="t" l="l"/>
            <a:pathLst>
              <a:path h="3709596" w="3320478">
                <a:moveTo>
                  <a:pt x="0" y="0"/>
                </a:moveTo>
                <a:lnTo>
                  <a:pt x="3320478" y="0"/>
                </a:lnTo>
                <a:lnTo>
                  <a:pt x="3320478" y="3709596"/>
                </a:lnTo>
                <a:lnTo>
                  <a:pt x="0" y="37095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58319" y="4823569"/>
            <a:ext cx="3435366" cy="86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screenshots of the program</a:t>
            </a:r>
          </a:p>
          <a:p>
            <a:pPr algn="ctr">
              <a:lnSpc>
                <a:spcPts val="2271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490978" y="4879207"/>
            <a:ext cx="4021023" cy="817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2"/>
              </a:lnSpc>
            </a:pPr>
            <a:r>
              <a:rPr lang="en-US" sz="17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Input of a required skill and displaying “Skill is required.”</a:t>
            </a:r>
          </a:p>
          <a:p>
            <a:pPr algn="ctr">
              <a:lnSpc>
                <a:spcPts val="261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130604" y="4755561"/>
            <a:ext cx="3792745" cy="1065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9"/>
              </a:lnSpc>
            </a:pPr>
            <a:r>
              <a:rPr lang="en-US" sz="176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Input of a skill not listed and displaying “Skill is not required.”</a:t>
            </a:r>
          </a:p>
          <a:p>
            <a:pPr algn="ctr">
              <a:lnSpc>
                <a:spcPts val="2451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913568"/>
            <a:ext cx="6546998" cy="1466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2"/>
              </a:lnSpc>
            </a:pPr>
            <a:r>
              <a:rPr lang="en-US" sz="508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Program in Action</a:t>
            </a:r>
          </a:p>
          <a:p>
            <a:pPr algn="l">
              <a:lnSpc>
                <a:spcPts val="574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8034" y="383507"/>
            <a:ext cx="9864642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</a:p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Algorithm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89887" y="4986529"/>
            <a:ext cx="2976127" cy="29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Threat Identification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70355" y="4986529"/>
            <a:ext cx="2975920" cy="29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Automated Actions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1358" y="1838655"/>
            <a:ext cx="10717995" cy="799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 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1. Start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• Open the GUl window.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2. Input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• User enters a skill in the text field.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3. Process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*   The program fetches the input and converts it to lowercase.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*   Checks if the skill exists in the predefined list.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4. Output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*   Show a success message if the skill is found.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*   Show a warning message if the skill is not found.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5. Repeat</a:t>
            </a:r>
          </a:p>
          <a:p>
            <a:pPr algn="l">
              <a:lnSpc>
                <a:spcPts val="4240"/>
              </a:lnSpc>
            </a:pPr>
            <a:r>
              <a:rPr lang="en-US" sz="3261" spc="-16" b="true">
                <a:solidFill>
                  <a:srgbClr val="343434"/>
                </a:solidFill>
                <a:latin typeface="HK Grotesk Medium Bold"/>
                <a:ea typeface="HK Grotesk Medium Bold"/>
                <a:cs typeface="HK Grotesk Medium Bold"/>
                <a:sym typeface="HK Grotesk Medium Bold"/>
              </a:rPr>
              <a:t>• Wait for the next input or close the application.</a:t>
            </a:r>
          </a:p>
          <a:p>
            <a:pPr algn="l" marL="0" indent="0" lvl="0">
              <a:lnSpc>
                <a:spcPts val="4240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3262043" y="0"/>
            <a:ext cx="5025957" cy="10287000"/>
            <a:chOff x="0" y="0"/>
            <a:chExt cx="1323709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2370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3709">
                  <a:moveTo>
                    <a:pt x="0" y="0"/>
                  </a:moveTo>
                  <a:lnTo>
                    <a:pt x="1323709" y="0"/>
                  </a:lnTo>
                  <a:lnTo>
                    <a:pt x="132370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32370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" y="9258300"/>
            <a:ext cx="18277775" cy="1028700"/>
            <a:chOff x="0" y="0"/>
            <a:chExt cx="4813900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3900" cy="270933"/>
            </a:xfrm>
            <a:custGeom>
              <a:avLst/>
              <a:gdLst/>
              <a:ahLst/>
              <a:cxnLst/>
              <a:rect r="r" b="b" t="t" l="l"/>
              <a:pathLst>
                <a:path h="270933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3900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65328" y="278681"/>
            <a:ext cx="10306592" cy="8979619"/>
          </a:xfrm>
          <a:custGeom>
            <a:avLst/>
            <a:gdLst/>
            <a:ahLst/>
            <a:cxnLst/>
            <a:rect r="r" b="b" t="t" l="l"/>
            <a:pathLst>
              <a:path h="8979619" w="10306592">
                <a:moveTo>
                  <a:pt x="0" y="0"/>
                </a:moveTo>
                <a:lnTo>
                  <a:pt x="10306592" y="0"/>
                </a:lnTo>
                <a:lnTo>
                  <a:pt x="10306592" y="8979619"/>
                </a:lnTo>
                <a:lnTo>
                  <a:pt x="0" y="8979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DAGZK_OERYU</dc:identifier>
  <dcterms:modified xsi:type="dcterms:W3CDTF">2011-08-01T06:04:30Z</dcterms:modified>
  <cp:revision>1</cp:revision>
  <dc:title>“Programming Skill Checker”</dc:title>
</cp:coreProperties>
</file>