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080500"/>
  <p:embeddedFontLst>
    <p:embeddedFont>
      <p:font typeface="Comic Sans MS" panose="030F0902030302020204" pitchFamily="66" charset="0"/>
      <p:regular r:id="rId32"/>
    </p:embeddedFont>
    <p:embeddedFont>
      <p:font typeface="Corsiva" pitchFamily="2" charset="-79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4jDHtLd9cyeCCEZVJP6DEE44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FF10A-BD9A-4C15-931B-B4F0DB253C5D}">
  <a:tblStyle styleId="{3E6FF10A-BD9A-4C15-931B-B4F0DB253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>
      <p:cViewPr>
        <p:scale>
          <a:sx n="97" d="100"/>
          <a:sy n="97" d="100"/>
        </p:scale>
        <p:origin x="2272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24888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24888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8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9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1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2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4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5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6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7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8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748eddf11_0_0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2748eddf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13238"/>
            <a:ext cx="548640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 rot="5400000">
            <a:off x="1927226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1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9"/>
          <p:cNvSpPr/>
          <p:nvPr/>
        </p:nvSpPr>
        <p:spPr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 idx="4294967295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Algorithms</a:t>
            </a:r>
            <a:b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744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Lecture 19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Matrix Chain  Multiplication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A Recursive Solution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Consider the subproblem of parenthesizing   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baseline="-25000">
                <a:latin typeface="Comic Sans MS"/>
                <a:ea typeface="Comic Sans MS"/>
                <a:cs typeface="Comic Sans MS"/>
                <a:sym typeface="Comic Sans MS"/>
              </a:rPr>
              <a:t>i…j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= A</a:t>
            </a:r>
            <a:r>
              <a:rPr lang="en-US" baseline="-250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lang="en-US" baseline="-25000"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⋅⋅⋅ A</a:t>
            </a:r>
            <a:r>
              <a:rPr lang="en-US" baseline="-25000"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/>
              <a:t> 	for 1 ≤ i ≤ j ≤ 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		       =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baseline="-25000">
                <a:latin typeface="Comic Sans MS"/>
                <a:ea typeface="Comic Sans MS"/>
                <a:cs typeface="Comic Sans MS"/>
                <a:sym typeface="Comic Sans MS"/>
              </a:rPr>
              <a:t>i…k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lang="en-US" baseline="-25000">
                <a:latin typeface="Comic Sans MS"/>
                <a:ea typeface="Comic Sans MS"/>
                <a:cs typeface="Comic Sans MS"/>
                <a:sym typeface="Comic Sans MS"/>
              </a:rPr>
              <a:t>k+1…j</a:t>
            </a:r>
            <a:r>
              <a:rPr lang="en-US" sz="3200"/>
              <a:t> 		for i </a:t>
            </a:r>
            <a:r>
              <a:rPr lang="en-US"/>
              <a:t>≤ k &lt; j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Assume that the optimal parenthesization splits the product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baseline="-250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lang="en-US" baseline="-25000"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⋅⋅⋅ A</a:t>
            </a:r>
            <a:r>
              <a:rPr lang="en-US" baseline="-25000">
                <a:latin typeface="Comic Sans MS"/>
                <a:ea typeface="Comic Sans MS"/>
                <a:cs typeface="Comic Sans MS"/>
                <a:sym typeface="Comic Sans MS"/>
              </a:rPr>
              <a:t>j </a:t>
            </a:r>
            <a:r>
              <a:rPr lang="en-US"/>
              <a:t>at k (i ≤ k &lt; j)</a:t>
            </a:r>
            <a:endParaRPr/>
          </a:p>
          <a:p>
            <a:pPr marL="742950" lvl="1" indent="-28575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mic Sans MS"/>
              <a:buNone/>
            </a:pPr>
            <a:r>
              <a:rPr lang="en-US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=</a:t>
            </a:r>
            <a:endParaRPr baseline="-25000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baseline="-2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73113" y="5703888"/>
            <a:ext cx="28225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# of multiplications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i…k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6391275" y="5703888"/>
            <a:ext cx="261143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multiplications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i…k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k…j</a:t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rot="-5400000">
            <a:off x="2593975" y="5083176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/>
          <p:nvPr/>
        </p:nvSpPr>
        <p:spPr>
          <a:xfrm rot="-5400000">
            <a:off x="5122069" y="4934744"/>
            <a:ext cx="73025" cy="1236663"/>
          </a:xfrm>
          <a:prstGeom prst="leftBrace">
            <a:avLst>
              <a:gd name="adj1" fmla="val 14112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 rot="-5400000">
            <a:off x="7620000" y="5083176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3638550" y="5703888"/>
            <a:ext cx="28225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# of multiplications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k+1…j</a:t>
            </a:r>
            <a:endParaRPr/>
          </a:p>
        </p:txBody>
      </p:sp>
      <p:grpSp>
        <p:nvGrpSpPr>
          <p:cNvPr id="171" name="Google Shape;171;p9"/>
          <p:cNvGrpSpPr/>
          <p:nvPr/>
        </p:nvGrpSpPr>
        <p:grpSpPr>
          <a:xfrm>
            <a:off x="1684338" y="2819400"/>
            <a:ext cx="1379537" cy="879475"/>
            <a:chOff x="1061" y="1776"/>
            <a:chExt cx="869" cy="554"/>
          </a:xfrm>
        </p:grpSpPr>
        <p:sp>
          <p:nvSpPr>
            <p:cNvPr id="172" name="Google Shape;172;p9"/>
            <p:cNvSpPr/>
            <p:nvPr/>
          </p:nvSpPr>
          <p:spPr>
            <a:xfrm>
              <a:off x="1449" y="1776"/>
              <a:ext cx="481" cy="42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 txBox="1"/>
            <p:nvPr/>
          </p:nvSpPr>
          <p:spPr>
            <a:xfrm>
              <a:off x="1061" y="2099"/>
              <a:ext cx="74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m[i, k]</a:t>
              </a:r>
              <a:endParaRPr/>
            </a:p>
          </p:txBody>
        </p:sp>
      </p:grpSp>
      <p:grpSp>
        <p:nvGrpSpPr>
          <p:cNvPr id="174" name="Google Shape;174;p9"/>
          <p:cNvGrpSpPr/>
          <p:nvPr/>
        </p:nvGrpSpPr>
        <p:grpSpPr>
          <a:xfrm>
            <a:off x="3086100" y="2819400"/>
            <a:ext cx="1752600" cy="879475"/>
            <a:chOff x="1944" y="1776"/>
            <a:chExt cx="1104" cy="554"/>
          </a:xfrm>
        </p:grpSpPr>
        <p:sp>
          <p:nvSpPr>
            <p:cNvPr id="175" name="Google Shape;175;p9"/>
            <p:cNvSpPr/>
            <p:nvPr/>
          </p:nvSpPr>
          <p:spPr>
            <a:xfrm>
              <a:off x="1944" y="1776"/>
              <a:ext cx="660" cy="465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 txBox="1"/>
            <p:nvPr/>
          </p:nvSpPr>
          <p:spPr>
            <a:xfrm>
              <a:off x="2416" y="2099"/>
              <a:ext cx="6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m[k+1,j]</a:t>
              </a:r>
              <a:endParaRPr/>
            </a:p>
          </p:txBody>
        </p:sp>
      </p:grpSp>
      <p:grpSp>
        <p:nvGrpSpPr>
          <p:cNvPr id="177" name="Google Shape;177;p9"/>
          <p:cNvGrpSpPr/>
          <p:nvPr/>
        </p:nvGrpSpPr>
        <p:grpSpPr>
          <a:xfrm>
            <a:off x="2259013" y="2560638"/>
            <a:ext cx="2663825" cy="1084262"/>
            <a:chOff x="1423" y="1613"/>
            <a:chExt cx="1678" cy="683"/>
          </a:xfrm>
        </p:grpSpPr>
        <p:sp>
          <p:nvSpPr>
            <p:cNvPr id="178" name="Google Shape;178;p9"/>
            <p:cNvSpPr/>
            <p:nvPr/>
          </p:nvSpPr>
          <p:spPr>
            <a:xfrm>
              <a:off x="1423" y="1613"/>
              <a:ext cx="1242" cy="683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 txBox="1"/>
            <p:nvPr/>
          </p:nvSpPr>
          <p:spPr>
            <a:xfrm>
              <a:off x="2570" y="1626"/>
              <a:ext cx="531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lang="en-US" sz="1800" b="0" i="0" u="none" strike="noStrike" cap="none" baseline="-25000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i-1</a:t>
              </a:r>
              <a:r>
                <a:rPr lang="en-US" sz="1800" b="0" i="0" u="none" strike="noStrike" cap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lang="en-US" sz="1800" b="0" i="0" u="none" strike="noStrike" cap="none" baseline="-25000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 sz="1800" b="0" i="0" u="none" strike="noStrike" cap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lang="en-US" sz="1800" b="0" i="0" u="none" strike="noStrike" cap="none" baseline="-25000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</p:grpSp>
      <p:sp>
        <p:nvSpPr>
          <p:cNvPr id="180" name="Google Shape;180;p9"/>
          <p:cNvSpPr/>
          <p:nvPr/>
        </p:nvSpPr>
        <p:spPr>
          <a:xfrm>
            <a:off x="2089150" y="5048250"/>
            <a:ext cx="61166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k]        +       m[k+1, j]       +       p</a:t>
            </a:r>
            <a:r>
              <a:rPr lang="en-US" sz="2400" b="0" i="0" u="none" strike="noStrike" cap="none" baseline="-25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lang="en-US" sz="2400" b="0" i="0" u="none" strike="noStrike" cap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2400" b="0" i="0" u="none" strike="noStrike" cap="none" baseline="-25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 sz="2400" b="0" i="0" u="none" strike="noStrike" cap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2400" b="0" i="0" u="none" strike="noStrike" cap="none" baseline="-25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190500" y="100013"/>
            <a:ext cx="89535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Computing the Optimal Costs</a:t>
            </a:r>
            <a:endParaRPr sz="3200"/>
          </a:p>
        </p:txBody>
      </p:sp>
      <p:sp>
        <p:nvSpPr>
          <p:cNvPr id="187" name="Google Shape;187;p10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8018462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/>
              <a:t>	</a:t>
            </a:r>
            <a:r>
              <a:rPr lang="en-US" sz="2400"/>
              <a:t>		</a:t>
            </a:r>
            <a:r>
              <a:rPr lang="en-US" sz="2400">
                <a:solidFill>
                  <a:srgbClr val="DD0111"/>
                </a:solidFill>
              </a:rPr>
              <a:t>0</a:t>
            </a:r>
            <a:r>
              <a:rPr lang="en-US" sz="2400"/>
              <a:t>				      </a:t>
            </a:r>
            <a:r>
              <a:rPr lang="en-US" sz="2400">
                <a:solidFill>
                  <a:srgbClr val="DD0111"/>
                </a:solidFill>
              </a:rPr>
              <a:t>if </a:t>
            </a:r>
            <a:r>
              <a:rPr lang="en-US" sz="24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j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 min {m[i, k] + m[k+1, j] + p</a:t>
            </a:r>
            <a:r>
              <a:rPr lang="en-US" sz="2400" baseline="-25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lang="en-US" sz="24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2400" baseline="-25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 sz="24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2400" baseline="-25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r>
              <a:rPr lang="en-US" sz="2400" baseline="-25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400">
                <a:solidFill>
                  <a:srgbClr val="DD0111"/>
                </a:solidFill>
              </a:rPr>
              <a:t>if</a:t>
            </a:r>
            <a:r>
              <a:rPr lang="en-US" sz="24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 &lt; j</a:t>
            </a:r>
            <a:endParaRPr sz="2400" baseline="-25000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			</a:t>
            </a:r>
            <a:r>
              <a:rPr lang="en-US" sz="2400" baseline="30000">
                <a:solidFill>
                  <a:srgbClr val="DD0111"/>
                </a:solidFill>
              </a:rPr>
              <a:t>i≤k&lt;j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Length = 1: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 = j, i = 1, 2, …, 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Length = 2: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j = i + 1, i = 1, 2, …, n-1</a:t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1909763" y="1295400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 cap="flat" cmpd="sng">
            <a:solidFill>
              <a:srgbClr val="DD01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10"/>
          <p:cNvGraphicFramePr/>
          <p:nvPr/>
        </p:nvGraphicFramePr>
        <p:xfrm>
          <a:off x="5019675" y="34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{3E6FF10A-BD9A-4C15-931B-B4F0DB253C5D}</a:tableStyleId>
              </a:tblPr>
              <a:tblGrid>
                <a:gridCol w="5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" name="Google Shape;190;p10"/>
          <p:cNvSpPr txBox="1"/>
          <p:nvPr/>
        </p:nvSpPr>
        <p:spPr>
          <a:xfrm>
            <a:off x="5154613" y="3143250"/>
            <a:ext cx="28733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4710113" y="5811838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5692775" y="3143250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6254750" y="3143250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7913688" y="3143250"/>
            <a:ext cx="30321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4673600" y="5367338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4673600" y="4910138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4694238" y="3560763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grpSp>
        <p:nvGrpSpPr>
          <p:cNvPr id="198" name="Google Shape;198;p10"/>
          <p:cNvGrpSpPr/>
          <p:nvPr/>
        </p:nvGrpSpPr>
        <p:grpSpPr>
          <a:xfrm>
            <a:off x="5122863" y="2917907"/>
            <a:ext cx="3713924" cy="3190793"/>
            <a:chOff x="2089" y="1874"/>
            <a:chExt cx="2339" cy="2010"/>
          </a:xfrm>
        </p:grpSpPr>
        <p:cxnSp>
          <p:nvCxnSpPr>
            <p:cNvPr id="199" name="Google Shape;199;p10"/>
            <p:cNvCxnSpPr/>
            <p:nvPr/>
          </p:nvCxnSpPr>
          <p:spPr>
            <a:xfrm rot="10800000" flipH="1">
              <a:off x="2089" y="2264"/>
              <a:ext cx="2001" cy="1620"/>
            </a:xfrm>
            <a:prstGeom prst="straightConnector1">
              <a:avLst/>
            </a:prstGeom>
            <a:noFill/>
            <a:ln w="76200" cap="flat" cmpd="sng">
              <a:solidFill>
                <a:srgbClr val="3366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0" name="Google Shape;200;p10"/>
            <p:cNvSpPr txBox="1"/>
            <p:nvPr/>
          </p:nvSpPr>
          <p:spPr>
            <a:xfrm rot="-2532437">
              <a:off x="4048" y="1961"/>
              <a:ext cx="34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/>
            </a:p>
          </p:txBody>
        </p:sp>
      </p:grpSp>
      <p:grpSp>
        <p:nvGrpSpPr>
          <p:cNvPr id="201" name="Google Shape;201;p10"/>
          <p:cNvGrpSpPr/>
          <p:nvPr/>
        </p:nvGrpSpPr>
        <p:grpSpPr>
          <a:xfrm>
            <a:off x="5167313" y="2670367"/>
            <a:ext cx="3335977" cy="2933508"/>
            <a:chOff x="2117" y="1718"/>
            <a:chExt cx="2101" cy="1848"/>
          </a:xfrm>
        </p:grpSpPr>
        <p:cxnSp>
          <p:nvCxnSpPr>
            <p:cNvPr id="202" name="Google Shape;202;p10"/>
            <p:cNvCxnSpPr/>
            <p:nvPr/>
          </p:nvCxnSpPr>
          <p:spPr>
            <a:xfrm rot="10800000" flipH="1">
              <a:off x="2117" y="2266"/>
              <a:ext cx="1619" cy="1300"/>
            </a:xfrm>
            <a:prstGeom prst="straightConnector1">
              <a:avLst/>
            </a:prstGeom>
            <a:noFill/>
            <a:ln w="76200" cap="flat" cmpd="sng">
              <a:solidFill>
                <a:srgbClr val="3366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3" name="Google Shape;203;p10"/>
            <p:cNvSpPr txBox="1"/>
            <p:nvPr/>
          </p:nvSpPr>
          <p:spPr>
            <a:xfrm rot="-2532437">
              <a:off x="3636" y="1883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/>
            </a:p>
          </p:txBody>
        </p:sp>
      </p:grpSp>
      <p:grpSp>
        <p:nvGrpSpPr>
          <p:cNvPr id="204" name="Google Shape;204;p10"/>
          <p:cNvGrpSpPr/>
          <p:nvPr/>
        </p:nvGrpSpPr>
        <p:grpSpPr>
          <a:xfrm>
            <a:off x="5029200" y="3486150"/>
            <a:ext cx="1235075" cy="1014413"/>
            <a:chOff x="2030" y="2232"/>
            <a:chExt cx="778" cy="639"/>
          </a:xfrm>
        </p:grpSpPr>
        <p:cxnSp>
          <p:nvCxnSpPr>
            <p:cNvPr id="205" name="Google Shape;205;p10"/>
            <p:cNvCxnSpPr/>
            <p:nvPr/>
          </p:nvCxnSpPr>
          <p:spPr>
            <a:xfrm rot="10800000">
              <a:off x="2534" y="2633"/>
              <a:ext cx="274" cy="238"/>
            </a:xfrm>
            <a:prstGeom prst="straightConnector1">
              <a:avLst/>
            </a:prstGeom>
            <a:noFill/>
            <a:ln w="38100" cap="flat" cmpd="sng">
              <a:solidFill>
                <a:srgbClr val="336699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6" name="Google Shape;206;p10"/>
            <p:cNvSpPr/>
            <p:nvPr/>
          </p:nvSpPr>
          <p:spPr>
            <a:xfrm>
              <a:off x="2030" y="2232"/>
              <a:ext cx="346" cy="28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3366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0"/>
          <p:cNvSpPr txBox="1"/>
          <p:nvPr/>
        </p:nvSpPr>
        <p:spPr>
          <a:xfrm>
            <a:off x="473075" y="4986338"/>
            <a:ext cx="398462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rows from bottom to top and from left to right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similar matrix s we keep the optimal values of k</a:t>
            </a:r>
            <a:endParaRPr/>
          </a:p>
        </p:txBody>
      </p:sp>
      <p:grpSp>
        <p:nvGrpSpPr>
          <p:cNvPr id="208" name="Google Shape;208;p10"/>
          <p:cNvGrpSpPr/>
          <p:nvPr/>
        </p:nvGrpSpPr>
        <p:grpSpPr>
          <a:xfrm>
            <a:off x="1484313" y="3340100"/>
            <a:ext cx="3810000" cy="1079500"/>
            <a:chOff x="935" y="2104"/>
            <a:chExt cx="2400" cy="680"/>
          </a:xfrm>
        </p:grpSpPr>
        <p:sp>
          <p:nvSpPr>
            <p:cNvPr id="209" name="Google Shape;209;p10"/>
            <p:cNvSpPr txBox="1"/>
            <p:nvPr/>
          </p:nvSpPr>
          <p:spPr>
            <a:xfrm>
              <a:off x="935" y="2380"/>
              <a:ext cx="1682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m[1, n] 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gives the optimal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solution to the problem</a:t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256" y="2104"/>
              <a:ext cx="2079" cy="326"/>
            </a:xfrm>
            <a:custGeom>
              <a:avLst/>
              <a:gdLst/>
              <a:ahLst/>
              <a:cxnLst/>
              <a:rect l="l" t="t" r="r" b="b"/>
              <a:pathLst>
                <a:path w="2079" h="326" extrusionOk="0">
                  <a:moveTo>
                    <a:pt x="0" y="326"/>
                  </a:moveTo>
                  <a:cubicBezTo>
                    <a:pt x="16" y="270"/>
                    <a:pt x="32" y="214"/>
                    <a:pt x="117" y="164"/>
                  </a:cubicBezTo>
                  <a:cubicBezTo>
                    <a:pt x="202" y="114"/>
                    <a:pt x="350" y="50"/>
                    <a:pt x="513" y="25"/>
                  </a:cubicBezTo>
                  <a:cubicBezTo>
                    <a:pt x="676" y="0"/>
                    <a:pt x="935" y="10"/>
                    <a:pt x="1093" y="16"/>
                  </a:cubicBezTo>
                  <a:cubicBezTo>
                    <a:pt x="1251" y="22"/>
                    <a:pt x="1364" y="44"/>
                    <a:pt x="1462" y="61"/>
                  </a:cubicBezTo>
                  <a:cubicBezTo>
                    <a:pt x="1560" y="78"/>
                    <a:pt x="1580" y="85"/>
                    <a:pt x="1683" y="115"/>
                  </a:cubicBezTo>
                  <a:cubicBezTo>
                    <a:pt x="1786" y="145"/>
                    <a:pt x="1932" y="193"/>
                    <a:pt x="2079" y="241"/>
                  </a:cubicBez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0"/>
          <p:cNvSpPr txBox="1"/>
          <p:nvPr/>
        </p:nvSpPr>
        <p:spPr>
          <a:xfrm>
            <a:off x="6604000" y="6261100"/>
            <a:ext cx="247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8469313" y="4683125"/>
            <a:ext cx="27622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781038" y="234913"/>
            <a:ext cx="7993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Multiply 4 Matrices: </a:t>
            </a:r>
            <a:r>
              <a:rPr lang="en-US" sz="3200"/>
              <a:t>A×B×C×D </a:t>
            </a:r>
            <a:r>
              <a:rPr lang="en-US"/>
              <a:t>(1)</a:t>
            </a:r>
            <a:endParaRPr/>
          </a:p>
        </p:txBody>
      </p:sp>
      <p:sp>
        <p:nvSpPr>
          <p:cNvPr id="219" name="Google Shape;219;p11"/>
          <p:cNvSpPr txBox="1">
            <a:spLocks noGrp="1"/>
          </p:cNvSpPr>
          <p:nvPr>
            <p:ph type="body" idx="1"/>
          </p:nvPr>
        </p:nvSpPr>
        <p:spPr>
          <a:xfrm>
            <a:off x="130175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Compute the costs in the bottom-up manner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First we consider AB, BC, CD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No need to consider AC or BD</a:t>
            </a: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221" name="Google Shape;221;p11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2555875" y="5334000"/>
            <a:ext cx="4292600" cy="476250"/>
            <a:chOff x="1610" y="3187"/>
            <a:chExt cx="2704" cy="300"/>
          </a:xfrm>
        </p:grpSpPr>
        <p:sp>
          <p:nvSpPr>
            <p:cNvPr id="226" name="Google Shape;226;p11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 txBox="1"/>
            <p:nvPr/>
          </p:nvSpPr>
          <p:spPr>
            <a:xfrm>
              <a:off x="4014" y="31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2379663" y="4622800"/>
            <a:ext cx="4614862" cy="336550"/>
            <a:chOff x="1499" y="2779"/>
            <a:chExt cx="2907" cy="212"/>
          </a:xfrm>
        </p:grpSpPr>
        <p:sp>
          <p:nvSpPr>
            <p:cNvPr id="230" name="Google Shape;230;p11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1"/>
          <p:cNvGrpSpPr/>
          <p:nvPr/>
        </p:nvGrpSpPr>
        <p:grpSpPr>
          <a:xfrm>
            <a:off x="3108325" y="3913188"/>
            <a:ext cx="3086100" cy="336550"/>
            <a:chOff x="1958" y="2401"/>
            <a:chExt cx="1944" cy="212"/>
          </a:xfrm>
        </p:grpSpPr>
        <p:sp>
          <p:nvSpPr>
            <p:cNvPr id="235" name="Google Shape;235;p11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1"/>
          <p:cNvGrpSpPr/>
          <p:nvPr/>
        </p:nvGrpSpPr>
        <p:grpSpPr>
          <a:xfrm>
            <a:off x="2411413" y="3201988"/>
            <a:ext cx="4572000" cy="336550"/>
            <a:chOff x="1519" y="1993"/>
            <a:chExt cx="2880" cy="212"/>
          </a:xfrm>
        </p:grpSpPr>
        <p:sp>
          <p:nvSpPr>
            <p:cNvPr id="238" name="Google Shape;238;p11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1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 sz="1600" b="0" i="0" u="none" strike="noStrike" cap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1"/>
          <p:cNvCxnSpPr>
            <a:stCxn id="221" idx="0"/>
            <a:endCxn id="226" idx="2"/>
          </p:cNvCxnSpPr>
          <p:nvPr/>
        </p:nvCxnSpPr>
        <p:spPr>
          <a:xfrm rot="10800000" flipH="1">
            <a:off x="1777206" y="5670500"/>
            <a:ext cx="1005600" cy="374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43" name="Google Shape;243;p11"/>
          <p:cNvCxnSpPr>
            <a:stCxn id="222" idx="0"/>
            <a:endCxn id="226" idx="2"/>
          </p:cNvCxnSpPr>
          <p:nvPr/>
        </p:nvCxnSpPr>
        <p:spPr>
          <a:xfrm rot="10800000">
            <a:off x="2782744" y="5670500"/>
            <a:ext cx="958200" cy="374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44" name="Google Shape;244;p11"/>
          <p:cNvCxnSpPr>
            <a:stCxn id="222" idx="0"/>
            <a:endCxn id="227" idx="2"/>
          </p:cNvCxnSpPr>
          <p:nvPr/>
        </p:nvCxnSpPr>
        <p:spPr>
          <a:xfrm rot="10800000" flipH="1">
            <a:off x="3740944" y="5670500"/>
            <a:ext cx="949200" cy="374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45" name="Google Shape;245;p11"/>
          <p:cNvCxnSpPr>
            <a:stCxn id="223" idx="0"/>
            <a:endCxn id="227" idx="2"/>
          </p:cNvCxnSpPr>
          <p:nvPr/>
        </p:nvCxnSpPr>
        <p:spPr>
          <a:xfrm rot="10800000">
            <a:off x="4690413" y="5670500"/>
            <a:ext cx="1023000" cy="374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46" name="Google Shape;246;p11"/>
          <p:cNvCxnSpPr>
            <a:stCxn id="223" idx="0"/>
            <a:endCxn id="228" idx="2"/>
          </p:cNvCxnSpPr>
          <p:nvPr/>
        </p:nvCxnSpPr>
        <p:spPr>
          <a:xfrm rot="10800000" flipH="1">
            <a:off x="5713413" y="5810300"/>
            <a:ext cx="897000" cy="234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47" name="Google Shape;247;p11"/>
          <p:cNvCxnSpPr>
            <a:stCxn id="224" idx="0"/>
            <a:endCxn id="228" idx="2"/>
          </p:cNvCxnSpPr>
          <p:nvPr/>
        </p:nvCxnSpPr>
        <p:spPr>
          <a:xfrm rot="10800000">
            <a:off x="6610450" y="5810300"/>
            <a:ext cx="1079400" cy="234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48" name="Google Shape;248;p11"/>
          <p:cNvSpPr/>
          <p:nvPr/>
        </p:nvSpPr>
        <p:spPr>
          <a:xfrm>
            <a:off x="539750" y="2708275"/>
            <a:ext cx="360363" cy="3384550"/>
          </a:xfrm>
          <a:prstGeom prst="upArrow">
            <a:avLst>
              <a:gd name="adj1" fmla="val 33917"/>
              <a:gd name="adj2" fmla="val 218496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 txBox="1"/>
          <p:nvPr/>
        </p:nvSpPr>
        <p:spPr>
          <a:xfrm rot="5400000">
            <a:off x="-838816" y="4472965"/>
            <a:ext cx="3117495" cy="12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2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256" name="Google Shape;256;p12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12"/>
          <p:cNvGrpSpPr/>
          <p:nvPr/>
        </p:nvGrpSpPr>
        <p:grpSpPr>
          <a:xfrm>
            <a:off x="2555875" y="5334000"/>
            <a:ext cx="4292600" cy="336550"/>
            <a:chOff x="1610" y="3187"/>
            <a:chExt cx="2704" cy="212"/>
          </a:xfrm>
        </p:grpSpPr>
        <p:sp>
          <p:nvSpPr>
            <p:cNvPr id="261" name="Google Shape;261;p12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 txBox="1"/>
            <p:nvPr/>
          </p:nvSpPr>
          <p:spPr>
            <a:xfrm>
              <a:off x="4014" y="3187"/>
              <a:ext cx="300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2"/>
          <p:cNvGrpSpPr/>
          <p:nvPr/>
        </p:nvGrpSpPr>
        <p:grpSpPr>
          <a:xfrm>
            <a:off x="2379663" y="4622800"/>
            <a:ext cx="4614862" cy="336550"/>
            <a:chOff x="1499" y="2779"/>
            <a:chExt cx="2907" cy="212"/>
          </a:xfrm>
        </p:grpSpPr>
        <p:sp>
          <p:nvSpPr>
            <p:cNvPr id="265" name="Google Shape;265;p12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2"/>
          <p:cNvGrpSpPr/>
          <p:nvPr/>
        </p:nvGrpSpPr>
        <p:grpSpPr>
          <a:xfrm>
            <a:off x="3108325" y="3913188"/>
            <a:ext cx="3086100" cy="336550"/>
            <a:chOff x="1958" y="2401"/>
            <a:chExt cx="1944" cy="212"/>
          </a:xfrm>
        </p:grpSpPr>
        <p:sp>
          <p:nvSpPr>
            <p:cNvPr id="270" name="Google Shape;270;p12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12"/>
          <p:cNvGrpSpPr/>
          <p:nvPr/>
        </p:nvGrpSpPr>
        <p:grpSpPr>
          <a:xfrm>
            <a:off x="2411413" y="3201988"/>
            <a:ext cx="4572000" cy="336550"/>
            <a:chOff x="1519" y="1993"/>
            <a:chExt cx="2880" cy="212"/>
          </a:xfrm>
        </p:grpSpPr>
        <p:sp>
          <p:nvSpPr>
            <p:cNvPr id="273" name="Google Shape;273;p12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2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2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 sz="1600" b="0" i="0" u="none" strike="noStrike" cap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2"/>
          <p:cNvCxnSpPr>
            <a:stCxn id="256" idx="0"/>
            <a:endCxn id="265" idx="1"/>
          </p:cNvCxnSpPr>
          <p:nvPr/>
        </p:nvCxnSpPr>
        <p:spPr>
          <a:xfrm rot="10800000" flipH="1">
            <a:off x="1777206" y="4791200"/>
            <a:ext cx="602400" cy="1254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78" name="Google Shape;278;p12"/>
          <p:cNvCxnSpPr>
            <a:stCxn id="262" idx="1"/>
            <a:endCxn id="265" idx="3"/>
          </p:cNvCxnSpPr>
          <p:nvPr/>
        </p:nvCxnSpPr>
        <p:spPr>
          <a:xfrm rot="10800000">
            <a:off x="3132213" y="4790975"/>
            <a:ext cx="1323900" cy="711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79" name="Google Shape;279;p12"/>
          <p:cNvCxnSpPr>
            <a:stCxn id="261" idx="0"/>
            <a:endCxn id="266" idx="1"/>
          </p:cNvCxnSpPr>
          <p:nvPr/>
        </p:nvCxnSpPr>
        <p:spPr>
          <a:xfrm rot="10800000" flipH="1">
            <a:off x="2782888" y="4791000"/>
            <a:ext cx="874800" cy="5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80" name="Google Shape;280;p12"/>
          <p:cNvCxnSpPr>
            <a:stCxn id="258" idx="0"/>
            <a:endCxn id="266" idx="3"/>
          </p:cNvCxnSpPr>
          <p:nvPr/>
        </p:nvCxnSpPr>
        <p:spPr>
          <a:xfrm rot="10800000">
            <a:off x="4410213" y="4791200"/>
            <a:ext cx="1303200" cy="1254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81" name="Google Shape;281;p12"/>
          <p:cNvCxnSpPr>
            <a:stCxn id="257" idx="0"/>
            <a:endCxn id="267" idx="1"/>
          </p:cNvCxnSpPr>
          <p:nvPr/>
        </p:nvCxnSpPr>
        <p:spPr>
          <a:xfrm rot="10800000" flipH="1">
            <a:off x="3740944" y="4791200"/>
            <a:ext cx="1194600" cy="1254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82" name="Google Shape;282;p12"/>
          <p:cNvCxnSpPr>
            <a:stCxn id="263" idx="0"/>
            <a:endCxn id="267" idx="3"/>
          </p:cNvCxnSpPr>
          <p:nvPr/>
        </p:nvCxnSpPr>
        <p:spPr>
          <a:xfrm rot="10800000">
            <a:off x="5702250" y="4791000"/>
            <a:ext cx="908100" cy="5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83" name="Google Shape;283;p12"/>
          <p:cNvCxnSpPr>
            <a:stCxn id="262" idx="3"/>
            <a:endCxn id="268" idx="1"/>
          </p:cNvCxnSpPr>
          <p:nvPr/>
        </p:nvCxnSpPr>
        <p:spPr>
          <a:xfrm rot="10800000" flipH="1">
            <a:off x="4924425" y="4790975"/>
            <a:ext cx="1303200" cy="711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84" name="Google Shape;284;p12"/>
          <p:cNvCxnSpPr>
            <a:stCxn id="259" idx="0"/>
            <a:endCxn id="268" idx="3"/>
          </p:cNvCxnSpPr>
          <p:nvPr/>
        </p:nvCxnSpPr>
        <p:spPr>
          <a:xfrm rot="10800000">
            <a:off x="6994450" y="4791200"/>
            <a:ext cx="695400" cy="1254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85" name="Google Shape;285;p12"/>
          <p:cNvSpPr/>
          <p:nvPr/>
        </p:nvSpPr>
        <p:spPr>
          <a:xfrm>
            <a:off x="539750" y="2708275"/>
            <a:ext cx="360363" cy="3384550"/>
          </a:xfrm>
          <a:prstGeom prst="upArrow">
            <a:avLst>
              <a:gd name="adj1" fmla="val 33917"/>
              <a:gd name="adj2" fmla="val 218496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2"/>
          <p:cNvSpPr txBox="1"/>
          <p:nvPr/>
        </p:nvSpPr>
        <p:spPr>
          <a:xfrm rot="5400000">
            <a:off x="-838816" y="4472965"/>
            <a:ext cx="3117495" cy="12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 txBox="1">
            <a:spLocks noGrp="1"/>
          </p:cNvSpPr>
          <p:nvPr>
            <p:ph type="body" idx="1"/>
          </p:nvPr>
        </p:nvSpPr>
        <p:spPr>
          <a:xfrm>
            <a:off x="130175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Compute the costs in the bottom-up manner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Then we consider A(BC), (AB)C, B(CD), (BC)D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No need to consider (AB)D, A(CD)</a:t>
            </a:r>
            <a:endParaRPr/>
          </a:p>
        </p:txBody>
      </p:sp>
      <p:sp>
        <p:nvSpPr>
          <p:cNvPr id="288" name="Google Shape;288;p12"/>
          <p:cNvSpPr txBox="1">
            <a:spLocks noGrp="1"/>
          </p:cNvSpPr>
          <p:nvPr>
            <p:ph type="title"/>
          </p:nvPr>
        </p:nvSpPr>
        <p:spPr>
          <a:xfrm>
            <a:off x="781038" y="234913"/>
            <a:ext cx="7993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Multiply 4 Matrices: </a:t>
            </a:r>
            <a:r>
              <a:rPr lang="en-US" sz="3200"/>
              <a:t>A×B×C×D </a:t>
            </a:r>
            <a:r>
              <a:rPr lang="en-US"/>
              <a:t>(2)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3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295" name="Google Shape;295;p13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13"/>
          <p:cNvGrpSpPr/>
          <p:nvPr/>
        </p:nvGrpSpPr>
        <p:grpSpPr>
          <a:xfrm>
            <a:off x="2555875" y="5334000"/>
            <a:ext cx="4292600" cy="336550"/>
            <a:chOff x="1610" y="3187"/>
            <a:chExt cx="2704" cy="212"/>
          </a:xfrm>
        </p:grpSpPr>
        <p:sp>
          <p:nvSpPr>
            <p:cNvPr id="300" name="Google Shape;300;p13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 txBox="1"/>
            <p:nvPr/>
          </p:nvSpPr>
          <p:spPr>
            <a:xfrm>
              <a:off x="4014" y="3187"/>
              <a:ext cx="300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3"/>
          <p:cNvGrpSpPr/>
          <p:nvPr/>
        </p:nvGrpSpPr>
        <p:grpSpPr>
          <a:xfrm>
            <a:off x="2379663" y="4622800"/>
            <a:ext cx="4614862" cy="336550"/>
            <a:chOff x="1499" y="2779"/>
            <a:chExt cx="2907" cy="212"/>
          </a:xfrm>
        </p:grpSpPr>
        <p:sp>
          <p:nvSpPr>
            <p:cNvPr id="304" name="Google Shape;304;p13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3"/>
          <p:cNvGrpSpPr/>
          <p:nvPr/>
        </p:nvGrpSpPr>
        <p:grpSpPr>
          <a:xfrm>
            <a:off x="3108325" y="3913188"/>
            <a:ext cx="3086100" cy="336550"/>
            <a:chOff x="1958" y="2401"/>
            <a:chExt cx="1944" cy="212"/>
          </a:xfrm>
        </p:grpSpPr>
        <p:sp>
          <p:nvSpPr>
            <p:cNvPr id="309" name="Google Shape;309;p13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3"/>
          <p:cNvGrpSpPr/>
          <p:nvPr/>
        </p:nvGrpSpPr>
        <p:grpSpPr>
          <a:xfrm>
            <a:off x="2411413" y="3201988"/>
            <a:ext cx="4572000" cy="336550"/>
            <a:chOff x="1519" y="1993"/>
            <a:chExt cx="2880" cy="212"/>
          </a:xfrm>
        </p:grpSpPr>
        <p:sp>
          <p:nvSpPr>
            <p:cNvPr id="312" name="Google Shape;312;p13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3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 sz="1600" b="0" i="0" u="none" strike="noStrike" cap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13"/>
          <p:cNvCxnSpPr>
            <a:stCxn id="304" idx="0"/>
            <a:endCxn id="309" idx="2"/>
          </p:cNvCxnSpPr>
          <p:nvPr/>
        </p:nvCxnSpPr>
        <p:spPr>
          <a:xfrm rot="10800000" flipH="1">
            <a:off x="2755900" y="4249600"/>
            <a:ext cx="652500" cy="373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7" name="Google Shape;317;p13"/>
          <p:cNvCxnSpPr>
            <a:stCxn id="305" idx="0"/>
            <a:endCxn id="309" idx="2"/>
          </p:cNvCxnSpPr>
          <p:nvPr/>
        </p:nvCxnSpPr>
        <p:spPr>
          <a:xfrm rot="10800000">
            <a:off x="3408338" y="4249600"/>
            <a:ext cx="625500" cy="373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8" name="Google Shape;318;p13"/>
          <p:cNvCxnSpPr>
            <a:stCxn id="306" idx="0"/>
            <a:endCxn id="310" idx="2"/>
          </p:cNvCxnSpPr>
          <p:nvPr/>
        </p:nvCxnSpPr>
        <p:spPr>
          <a:xfrm rot="10800000" flipH="1">
            <a:off x="5318919" y="4249600"/>
            <a:ext cx="568200" cy="373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9" name="Google Shape;319;p13"/>
          <p:cNvCxnSpPr>
            <a:stCxn id="307" idx="0"/>
            <a:endCxn id="310" idx="2"/>
          </p:cNvCxnSpPr>
          <p:nvPr/>
        </p:nvCxnSpPr>
        <p:spPr>
          <a:xfrm rot="10800000">
            <a:off x="5887244" y="4249600"/>
            <a:ext cx="723900" cy="373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20" name="Google Shape;320;p13"/>
          <p:cNvSpPr txBox="1"/>
          <p:nvPr/>
        </p:nvSpPr>
        <p:spPr>
          <a:xfrm>
            <a:off x="3119438" y="4243388"/>
            <a:ext cx="5699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21" name="Google Shape;321;p13"/>
          <p:cNvSpPr txBox="1"/>
          <p:nvPr/>
        </p:nvSpPr>
        <p:spPr>
          <a:xfrm>
            <a:off x="5627688" y="4243388"/>
            <a:ext cx="5699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539750" y="2708275"/>
            <a:ext cx="360363" cy="3384550"/>
          </a:xfrm>
          <a:prstGeom prst="upArrow">
            <a:avLst>
              <a:gd name="adj1" fmla="val 33917"/>
              <a:gd name="adj2" fmla="val 218496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"/>
          <p:cNvSpPr txBox="1"/>
          <p:nvPr/>
        </p:nvSpPr>
        <p:spPr>
          <a:xfrm rot="5400000">
            <a:off x="-838816" y="4472965"/>
            <a:ext cx="3117495" cy="12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 txBox="1">
            <a:spLocks noGrp="1"/>
          </p:cNvSpPr>
          <p:nvPr>
            <p:ph type="body" idx="1"/>
          </p:nvPr>
        </p:nvSpPr>
        <p:spPr>
          <a:xfrm>
            <a:off x="176213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Compute the costs in the bottom-up manner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Select minimum cost matrix calculations of ABC &amp; BCD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/>
          </a:p>
        </p:txBody>
      </p:sp>
      <p:sp>
        <p:nvSpPr>
          <p:cNvPr id="325" name="Google Shape;325;p13"/>
          <p:cNvSpPr/>
          <p:nvPr/>
        </p:nvSpPr>
        <p:spPr>
          <a:xfrm>
            <a:off x="938213" y="404813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4 Matrices: </a:t>
            </a:r>
            <a:r>
              <a:rPr lang="en-US"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A×B×C×D </a:t>
            </a: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14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332" name="Google Shape;332;p14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4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4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4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14"/>
          <p:cNvGrpSpPr/>
          <p:nvPr/>
        </p:nvGrpSpPr>
        <p:grpSpPr>
          <a:xfrm>
            <a:off x="2555875" y="5334000"/>
            <a:ext cx="4292600" cy="336550"/>
            <a:chOff x="1610" y="3187"/>
            <a:chExt cx="2704" cy="212"/>
          </a:xfrm>
        </p:grpSpPr>
        <p:sp>
          <p:nvSpPr>
            <p:cNvPr id="337" name="Google Shape;337;p14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4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4"/>
            <p:cNvSpPr txBox="1"/>
            <p:nvPr/>
          </p:nvSpPr>
          <p:spPr>
            <a:xfrm>
              <a:off x="4014" y="3187"/>
              <a:ext cx="300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14"/>
          <p:cNvGrpSpPr/>
          <p:nvPr/>
        </p:nvGrpSpPr>
        <p:grpSpPr>
          <a:xfrm>
            <a:off x="2379663" y="4622800"/>
            <a:ext cx="4614862" cy="336550"/>
            <a:chOff x="1499" y="2779"/>
            <a:chExt cx="2907" cy="212"/>
          </a:xfrm>
        </p:grpSpPr>
        <p:sp>
          <p:nvSpPr>
            <p:cNvPr id="341" name="Google Shape;341;p14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4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4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4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4"/>
          <p:cNvGrpSpPr/>
          <p:nvPr/>
        </p:nvGrpSpPr>
        <p:grpSpPr>
          <a:xfrm>
            <a:off x="3108325" y="3913188"/>
            <a:ext cx="3086100" cy="336550"/>
            <a:chOff x="1958" y="2401"/>
            <a:chExt cx="1944" cy="212"/>
          </a:xfrm>
        </p:grpSpPr>
        <p:sp>
          <p:nvSpPr>
            <p:cNvPr id="346" name="Google Shape;346;p14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4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14"/>
          <p:cNvGrpSpPr/>
          <p:nvPr/>
        </p:nvGrpSpPr>
        <p:grpSpPr>
          <a:xfrm>
            <a:off x="2411413" y="3201988"/>
            <a:ext cx="4572000" cy="336550"/>
            <a:chOff x="1519" y="1993"/>
            <a:chExt cx="2880" cy="212"/>
          </a:xfrm>
        </p:grpSpPr>
        <p:sp>
          <p:nvSpPr>
            <p:cNvPr id="349" name="Google Shape;349;p14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4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4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14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 sz="1600" b="0" i="0" u="none" strike="noStrike" cap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14"/>
          <p:cNvCxnSpPr>
            <a:stCxn id="332" idx="0"/>
            <a:endCxn id="349" idx="1"/>
          </p:cNvCxnSpPr>
          <p:nvPr/>
        </p:nvCxnSpPr>
        <p:spPr>
          <a:xfrm rot="10800000" flipH="1">
            <a:off x="1777206" y="3370400"/>
            <a:ext cx="634200" cy="267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4" name="Google Shape;354;p14"/>
          <p:cNvCxnSpPr>
            <a:stCxn id="347" idx="1"/>
            <a:endCxn id="349" idx="3"/>
          </p:cNvCxnSpPr>
          <p:nvPr/>
        </p:nvCxnSpPr>
        <p:spPr>
          <a:xfrm rot="10800000">
            <a:off x="3309963" y="3370163"/>
            <a:ext cx="2270100" cy="711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5" name="Google Shape;355;p14"/>
          <p:cNvCxnSpPr>
            <a:stCxn id="337" idx="3"/>
            <a:endCxn id="350" idx="1"/>
          </p:cNvCxnSpPr>
          <p:nvPr/>
        </p:nvCxnSpPr>
        <p:spPr>
          <a:xfrm rot="10800000" flipH="1">
            <a:off x="3009900" y="3370175"/>
            <a:ext cx="1162200" cy="213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" name="Google Shape;356;p14"/>
          <p:cNvCxnSpPr>
            <a:stCxn id="339" idx="1"/>
            <a:endCxn id="350" idx="3"/>
          </p:cNvCxnSpPr>
          <p:nvPr/>
        </p:nvCxnSpPr>
        <p:spPr>
          <a:xfrm rot="10800000">
            <a:off x="5222925" y="3370175"/>
            <a:ext cx="1149300" cy="213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7" name="Google Shape;357;p14"/>
          <p:cNvCxnSpPr>
            <a:stCxn id="346" idx="3"/>
            <a:endCxn id="351" idx="1"/>
          </p:cNvCxnSpPr>
          <p:nvPr/>
        </p:nvCxnSpPr>
        <p:spPr>
          <a:xfrm rot="10800000" flipH="1">
            <a:off x="3708400" y="3370163"/>
            <a:ext cx="2376600" cy="711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8" name="Google Shape;358;p14"/>
          <p:cNvCxnSpPr>
            <a:stCxn id="335" idx="0"/>
            <a:endCxn id="351" idx="3"/>
          </p:cNvCxnSpPr>
          <p:nvPr/>
        </p:nvCxnSpPr>
        <p:spPr>
          <a:xfrm rot="10800000">
            <a:off x="6983350" y="3370400"/>
            <a:ext cx="706500" cy="267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59" name="Google Shape;359;p14"/>
          <p:cNvSpPr/>
          <p:nvPr/>
        </p:nvSpPr>
        <p:spPr>
          <a:xfrm>
            <a:off x="539750" y="2708275"/>
            <a:ext cx="360363" cy="3384550"/>
          </a:xfrm>
          <a:prstGeom prst="upArrow">
            <a:avLst>
              <a:gd name="adj1" fmla="val 33917"/>
              <a:gd name="adj2" fmla="val 218496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 txBox="1"/>
          <p:nvPr/>
        </p:nvSpPr>
        <p:spPr>
          <a:xfrm rot="5400000">
            <a:off x="-838816" y="4472965"/>
            <a:ext cx="3117495" cy="12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 txBox="1">
            <a:spLocks noGrp="1"/>
          </p:cNvSpPr>
          <p:nvPr>
            <p:ph type="body" idx="1"/>
          </p:nvPr>
        </p:nvSpPr>
        <p:spPr>
          <a:xfrm>
            <a:off x="130175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Compute the costs in the bottom-up manner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We now consider A(BCD),  (AB)(CD), (ABC)D</a:t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962025" y="333375"/>
            <a:ext cx="7993063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4 Matrices: </a:t>
            </a:r>
            <a:r>
              <a:rPr lang="en-US"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A×B×C×D </a:t>
            </a: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15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369" name="Google Shape;369;p15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15"/>
          <p:cNvGrpSpPr/>
          <p:nvPr/>
        </p:nvGrpSpPr>
        <p:grpSpPr>
          <a:xfrm>
            <a:off x="2555875" y="5334000"/>
            <a:ext cx="4292600" cy="336550"/>
            <a:chOff x="1610" y="3187"/>
            <a:chExt cx="2704" cy="212"/>
          </a:xfrm>
        </p:grpSpPr>
        <p:sp>
          <p:nvSpPr>
            <p:cNvPr id="374" name="Google Shape;374;p15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 txBox="1"/>
            <p:nvPr/>
          </p:nvSpPr>
          <p:spPr>
            <a:xfrm>
              <a:off x="4014" y="3187"/>
              <a:ext cx="300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15"/>
          <p:cNvGrpSpPr/>
          <p:nvPr/>
        </p:nvGrpSpPr>
        <p:grpSpPr>
          <a:xfrm>
            <a:off x="2379663" y="4622800"/>
            <a:ext cx="4614862" cy="336550"/>
            <a:chOff x="1499" y="2779"/>
            <a:chExt cx="2907" cy="212"/>
          </a:xfrm>
        </p:grpSpPr>
        <p:sp>
          <p:nvSpPr>
            <p:cNvPr id="378" name="Google Shape;378;p15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 sz="16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5"/>
          <p:cNvGrpSpPr/>
          <p:nvPr/>
        </p:nvGrpSpPr>
        <p:grpSpPr>
          <a:xfrm>
            <a:off x="3108325" y="3913188"/>
            <a:ext cx="3086100" cy="336550"/>
            <a:chOff x="1958" y="2401"/>
            <a:chExt cx="1944" cy="212"/>
          </a:xfrm>
        </p:grpSpPr>
        <p:sp>
          <p:nvSpPr>
            <p:cNvPr id="383" name="Google Shape;383;p15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15"/>
          <p:cNvGrpSpPr/>
          <p:nvPr/>
        </p:nvGrpSpPr>
        <p:grpSpPr>
          <a:xfrm>
            <a:off x="2411413" y="3201988"/>
            <a:ext cx="4572000" cy="336550"/>
            <a:chOff x="1519" y="1993"/>
            <a:chExt cx="2880" cy="212"/>
          </a:xfrm>
        </p:grpSpPr>
        <p:sp>
          <p:nvSpPr>
            <p:cNvPr id="386" name="Google Shape;386;p15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15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15"/>
          <p:cNvCxnSpPr>
            <a:stCxn id="386" idx="0"/>
            <a:endCxn id="389" idx="2"/>
          </p:cNvCxnSpPr>
          <p:nvPr/>
        </p:nvCxnSpPr>
        <p:spPr>
          <a:xfrm rot="10800000" flipH="1">
            <a:off x="2860676" y="2828788"/>
            <a:ext cx="1843200" cy="373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91" name="Google Shape;391;p15"/>
          <p:cNvCxnSpPr>
            <a:stCxn id="387" idx="0"/>
            <a:endCxn id="389" idx="2"/>
          </p:cNvCxnSpPr>
          <p:nvPr/>
        </p:nvCxnSpPr>
        <p:spPr>
          <a:xfrm rot="10800000" flipH="1">
            <a:off x="4697413" y="2828788"/>
            <a:ext cx="6300" cy="373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92" name="Google Shape;392;p15"/>
          <p:cNvCxnSpPr>
            <a:stCxn id="388" idx="0"/>
            <a:endCxn id="389" idx="2"/>
          </p:cNvCxnSpPr>
          <p:nvPr/>
        </p:nvCxnSpPr>
        <p:spPr>
          <a:xfrm rot="10800000">
            <a:off x="4703851" y="2828788"/>
            <a:ext cx="1830300" cy="373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93" name="Google Shape;393;p15"/>
          <p:cNvSpPr txBox="1"/>
          <p:nvPr/>
        </p:nvSpPr>
        <p:spPr>
          <a:xfrm>
            <a:off x="4665663" y="2819400"/>
            <a:ext cx="56991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539750" y="2708275"/>
            <a:ext cx="360363" cy="3384550"/>
          </a:xfrm>
          <a:prstGeom prst="upArrow">
            <a:avLst>
              <a:gd name="adj1" fmla="val 33917"/>
              <a:gd name="adj2" fmla="val 218496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"/>
          <p:cNvSpPr txBox="1"/>
          <p:nvPr/>
        </p:nvSpPr>
        <p:spPr>
          <a:xfrm rot="5400000">
            <a:off x="-838816" y="4472965"/>
            <a:ext cx="3117495" cy="12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5"/>
          <p:cNvSpPr txBox="1">
            <a:spLocks noGrp="1"/>
          </p:cNvSpPr>
          <p:nvPr>
            <p:ph type="body" idx="1"/>
          </p:nvPr>
        </p:nvSpPr>
        <p:spPr>
          <a:xfrm>
            <a:off x="130175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Compute the costs in the bottom-up manner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Finally choose the cheapest cost plan for matrix calculations</a:t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1079500" y="404813"/>
            <a:ext cx="7993063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4 Matrices: </a:t>
            </a:r>
            <a:r>
              <a:rPr lang="en-US"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A×B×C×D </a:t>
            </a:r>
            <a:r>
              <a:rPr lang="en-US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4099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04" name="Google Shape;404;p16"/>
          <p:cNvSpPr/>
          <p:nvPr/>
        </p:nvSpPr>
        <p:spPr>
          <a:xfrm>
            <a:off x="9433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1476706" y="38966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2008519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943306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08" name="Google Shape;408;p16"/>
          <p:cNvSpPr/>
          <p:nvPr/>
        </p:nvSpPr>
        <p:spPr>
          <a:xfrm>
            <a:off x="1476706" y="44300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2008519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1476706" y="4963447"/>
            <a:ext cx="531813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11" name="Google Shape;411;p16"/>
          <p:cNvSpPr/>
          <p:nvPr/>
        </p:nvSpPr>
        <p:spPr>
          <a:xfrm>
            <a:off x="2008519" y="4963447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2008519" y="5495259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13" name="Google Shape;413;p16"/>
          <p:cNvSpPr/>
          <p:nvPr/>
        </p:nvSpPr>
        <p:spPr>
          <a:xfrm>
            <a:off x="-123494" y="38966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14" name="Google Shape;414;p16"/>
          <p:cNvSpPr/>
          <p:nvPr/>
        </p:nvSpPr>
        <p:spPr>
          <a:xfrm>
            <a:off x="-123494" y="44300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15" name="Google Shape;415;p16"/>
          <p:cNvSpPr/>
          <p:nvPr/>
        </p:nvSpPr>
        <p:spPr>
          <a:xfrm>
            <a:off x="-123494" y="4963447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-123494" y="5495259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17" name="Google Shape;417;p16"/>
          <p:cNvSpPr txBox="1"/>
          <p:nvPr/>
        </p:nvSpPr>
        <p:spPr>
          <a:xfrm>
            <a:off x="170820" y="6089426"/>
            <a:ext cx="16514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m(i,j), i ≤ j</a:t>
            </a:r>
            <a:endParaRPr/>
          </a:p>
        </p:txBody>
      </p:sp>
      <p:sp>
        <p:nvSpPr>
          <p:cNvPr id="418" name="Google Shape;418;p16"/>
          <p:cNvSpPr/>
          <p:nvPr/>
        </p:nvSpPr>
        <p:spPr>
          <a:xfrm>
            <a:off x="32676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38010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4334444" y="40049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4866256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3801044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4334444" y="45383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4866256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4334444" y="5071732"/>
            <a:ext cx="531812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4866256" y="5071732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4866256" y="5603544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3267644" y="3351636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29" name="Google Shape;429;p16"/>
          <p:cNvSpPr/>
          <p:nvPr/>
        </p:nvSpPr>
        <p:spPr>
          <a:xfrm>
            <a:off x="3801044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30" name="Google Shape;430;p16"/>
          <p:cNvSpPr/>
          <p:nvPr/>
        </p:nvSpPr>
        <p:spPr>
          <a:xfrm>
            <a:off x="4334444" y="332715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31" name="Google Shape;431;p16"/>
          <p:cNvSpPr/>
          <p:nvPr/>
        </p:nvSpPr>
        <p:spPr>
          <a:xfrm>
            <a:off x="4866256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2734244" y="40049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33" name="Google Shape;433;p16"/>
          <p:cNvSpPr/>
          <p:nvPr/>
        </p:nvSpPr>
        <p:spPr>
          <a:xfrm>
            <a:off x="2734244" y="45383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34" name="Google Shape;434;p16"/>
          <p:cNvSpPr/>
          <p:nvPr/>
        </p:nvSpPr>
        <p:spPr>
          <a:xfrm>
            <a:off x="2734244" y="507173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35" name="Google Shape;435;p16"/>
          <p:cNvSpPr/>
          <p:nvPr/>
        </p:nvSpPr>
        <p:spPr>
          <a:xfrm>
            <a:off x="2734244" y="5603544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36" name="Google Shape;436;p16"/>
          <p:cNvSpPr txBox="1"/>
          <p:nvPr/>
        </p:nvSpPr>
        <p:spPr>
          <a:xfrm>
            <a:off x="3171859" y="6005526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k(i,j), i ≤ j</a:t>
            </a:r>
            <a:endParaRPr/>
          </a:p>
        </p:txBody>
      </p:sp>
      <p:pic>
        <p:nvPicPr>
          <p:cNvPr id="437" name="Google Shape;4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10" y="-248355"/>
            <a:ext cx="8988894" cy="12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6"/>
          <p:cNvSpPr/>
          <p:nvPr/>
        </p:nvSpPr>
        <p:spPr>
          <a:xfrm>
            <a:off x="324979" y="341437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>
            <a:off x="858379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>
            <a:off x="1391779" y="3389893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1923591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pic>
        <p:nvPicPr>
          <p:cNvPr id="442" name="Google Shape;44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9529" y="3947777"/>
            <a:ext cx="3674471" cy="12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7"/>
          <p:cNvSpPr/>
          <p:nvPr/>
        </p:nvSpPr>
        <p:spPr>
          <a:xfrm>
            <a:off x="4099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49" name="Google Shape;449;p17"/>
          <p:cNvSpPr/>
          <p:nvPr/>
        </p:nvSpPr>
        <p:spPr>
          <a:xfrm>
            <a:off x="9433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450" name="Google Shape;450;p17"/>
          <p:cNvSpPr/>
          <p:nvPr/>
        </p:nvSpPr>
        <p:spPr>
          <a:xfrm>
            <a:off x="1476706" y="38966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1" name="Google Shape;451;p17"/>
          <p:cNvSpPr/>
          <p:nvPr/>
        </p:nvSpPr>
        <p:spPr>
          <a:xfrm>
            <a:off x="2008519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17"/>
          <p:cNvSpPr/>
          <p:nvPr/>
        </p:nvSpPr>
        <p:spPr>
          <a:xfrm>
            <a:off x="943306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1476706" y="44300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2008519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1476706" y="4963447"/>
            <a:ext cx="531813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56" name="Google Shape;456;p17"/>
          <p:cNvSpPr/>
          <p:nvPr/>
        </p:nvSpPr>
        <p:spPr>
          <a:xfrm>
            <a:off x="2008519" y="4963447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2008519" y="5495259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58" name="Google Shape;458;p17"/>
          <p:cNvSpPr/>
          <p:nvPr/>
        </p:nvSpPr>
        <p:spPr>
          <a:xfrm>
            <a:off x="-123494" y="38966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>
            <a:off x="-123494" y="44300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-123494" y="4963447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61" name="Google Shape;461;p17"/>
          <p:cNvSpPr/>
          <p:nvPr/>
        </p:nvSpPr>
        <p:spPr>
          <a:xfrm>
            <a:off x="-123494" y="5495259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62" name="Google Shape;462;p17"/>
          <p:cNvSpPr txBox="1"/>
          <p:nvPr/>
        </p:nvSpPr>
        <p:spPr>
          <a:xfrm>
            <a:off x="170820" y="6089426"/>
            <a:ext cx="16514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m(i,j), i ≤ j</a:t>
            </a:r>
            <a:endParaRPr/>
          </a:p>
        </p:txBody>
      </p:sp>
      <p:sp>
        <p:nvSpPr>
          <p:cNvPr id="463" name="Google Shape;463;p17"/>
          <p:cNvSpPr/>
          <p:nvPr/>
        </p:nvSpPr>
        <p:spPr>
          <a:xfrm>
            <a:off x="32676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4" name="Google Shape;464;p17"/>
          <p:cNvSpPr/>
          <p:nvPr/>
        </p:nvSpPr>
        <p:spPr>
          <a:xfrm>
            <a:off x="38010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4334444" y="40049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17"/>
          <p:cNvSpPr/>
          <p:nvPr/>
        </p:nvSpPr>
        <p:spPr>
          <a:xfrm>
            <a:off x="4866256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p17"/>
          <p:cNvSpPr/>
          <p:nvPr/>
        </p:nvSpPr>
        <p:spPr>
          <a:xfrm>
            <a:off x="3801044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8" name="Google Shape;468;p17"/>
          <p:cNvSpPr/>
          <p:nvPr/>
        </p:nvSpPr>
        <p:spPr>
          <a:xfrm>
            <a:off x="4351997" y="45383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69" name="Google Shape;469;p17"/>
          <p:cNvSpPr/>
          <p:nvPr/>
        </p:nvSpPr>
        <p:spPr>
          <a:xfrm>
            <a:off x="4866256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4334444" y="5071732"/>
            <a:ext cx="531812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4866256" y="5071732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72" name="Google Shape;472;p17"/>
          <p:cNvSpPr/>
          <p:nvPr/>
        </p:nvSpPr>
        <p:spPr>
          <a:xfrm>
            <a:off x="4866256" y="5603544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3" name="Google Shape;473;p17"/>
          <p:cNvSpPr/>
          <p:nvPr/>
        </p:nvSpPr>
        <p:spPr>
          <a:xfrm>
            <a:off x="3267644" y="3351636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74" name="Google Shape;474;p17"/>
          <p:cNvSpPr/>
          <p:nvPr/>
        </p:nvSpPr>
        <p:spPr>
          <a:xfrm>
            <a:off x="3801044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75" name="Google Shape;475;p17"/>
          <p:cNvSpPr/>
          <p:nvPr/>
        </p:nvSpPr>
        <p:spPr>
          <a:xfrm>
            <a:off x="4334444" y="332715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4866256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77" name="Google Shape;477;p17"/>
          <p:cNvSpPr/>
          <p:nvPr/>
        </p:nvSpPr>
        <p:spPr>
          <a:xfrm>
            <a:off x="2734244" y="40049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78" name="Google Shape;478;p17"/>
          <p:cNvSpPr/>
          <p:nvPr/>
        </p:nvSpPr>
        <p:spPr>
          <a:xfrm>
            <a:off x="2734244" y="45383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>
            <a:off x="2734244" y="507173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>
            <a:off x="2734244" y="5603544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81" name="Google Shape;481;p17"/>
          <p:cNvSpPr txBox="1"/>
          <p:nvPr/>
        </p:nvSpPr>
        <p:spPr>
          <a:xfrm>
            <a:off x="3171859" y="6005526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k(i,j), i ≤ j</a:t>
            </a:r>
            <a:endParaRPr/>
          </a:p>
        </p:txBody>
      </p:sp>
      <p:pic>
        <p:nvPicPr>
          <p:cNvPr id="482" name="Google Shape;4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10" y="-248355"/>
            <a:ext cx="8988894" cy="12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17"/>
          <p:cNvSpPr/>
          <p:nvPr/>
        </p:nvSpPr>
        <p:spPr>
          <a:xfrm>
            <a:off x="324979" y="341437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84" name="Google Shape;484;p17"/>
          <p:cNvSpPr/>
          <p:nvPr/>
        </p:nvSpPr>
        <p:spPr>
          <a:xfrm>
            <a:off x="858379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>
            <a:off x="1391779" y="3389893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86" name="Google Shape;486;p17"/>
          <p:cNvSpPr/>
          <p:nvPr/>
        </p:nvSpPr>
        <p:spPr>
          <a:xfrm>
            <a:off x="1923591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pic>
        <p:nvPicPr>
          <p:cNvPr id="487" name="Google Shape;48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9529" y="3947777"/>
            <a:ext cx="3674471" cy="12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8"/>
          <p:cNvSpPr/>
          <p:nvPr/>
        </p:nvSpPr>
        <p:spPr>
          <a:xfrm>
            <a:off x="4099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94" name="Google Shape;494;p18"/>
          <p:cNvSpPr/>
          <p:nvPr/>
        </p:nvSpPr>
        <p:spPr>
          <a:xfrm>
            <a:off x="9433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495" name="Google Shape;495;p18"/>
          <p:cNvSpPr/>
          <p:nvPr/>
        </p:nvSpPr>
        <p:spPr>
          <a:xfrm>
            <a:off x="1459152" y="3909970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54</a:t>
            </a:r>
            <a:endParaRPr/>
          </a:p>
        </p:txBody>
      </p:sp>
      <p:sp>
        <p:nvSpPr>
          <p:cNvPr id="496" name="Google Shape;496;p18"/>
          <p:cNvSpPr/>
          <p:nvPr/>
        </p:nvSpPr>
        <p:spPr>
          <a:xfrm>
            <a:off x="2008519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18"/>
          <p:cNvSpPr/>
          <p:nvPr/>
        </p:nvSpPr>
        <p:spPr>
          <a:xfrm>
            <a:off x="943306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98" name="Google Shape;498;p18"/>
          <p:cNvSpPr/>
          <p:nvPr/>
        </p:nvSpPr>
        <p:spPr>
          <a:xfrm>
            <a:off x="1476706" y="44300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499" name="Google Shape;499;p18"/>
          <p:cNvSpPr/>
          <p:nvPr/>
        </p:nvSpPr>
        <p:spPr>
          <a:xfrm>
            <a:off x="2008519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0" name="Google Shape;500;p18"/>
          <p:cNvSpPr/>
          <p:nvPr/>
        </p:nvSpPr>
        <p:spPr>
          <a:xfrm>
            <a:off x="1476706" y="4963447"/>
            <a:ext cx="531813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01" name="Google Shape;501;p18"/>
          <p:cNvSpPr/>
          <p:nvPr/>
        </p:nvSpPr>
        <p:spPr>
          <a:xfrm>
            <a:off x="2008519" y="4963447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502" name="Google Shape;502;p18"/>
          <p:cNvSpPr/>
          <p:nvPr/>
        </p:nvSpPr>
        <p:spPr>
          <a:xfrm>
            <a:off x="2008519" y="5495259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03" name="Google Shape;503;p18"/>
          <p:cNvSpPr/>
          <p:nvPr/>
        </p:nvSpPr>
        <p:spPr>
          <a:xfrm>
            <a:off x="-123494" y="38966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04" name="Google Shape;504;p18"/>
          <p:cNvSpPr/>
          <p:nvPr/>
        </p:nvSpPr>
        <p:spPr>
          <a:xfrm>
            <a:off x="-123494" y="44300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05" name="Google Shape;505;p18"/>
          <p:cNvSpPr/>
          <p:nvPr/>
        </p:nvSpPr>
        <p:spPr>
          <a:xfrm>
            <a:off x="-123494" y="4963447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06" name="Google Shape;506;p18"/>
          <p:cNvSpPr/>
          <p:nvPr/>
        </p:nvSpPr>
        <p:spPr>
          <a:xfrm>
            <a:off x="-123494" y="5495259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07" name="Google Shape;507;p18"/>
          <p:cNvSpPr txBox="1"/>
          <p:nvPr/>
        </p:nvSpPr>
        <p:spPr>
          <a:xfrm>
            <a:off x="170820" y="6089426"/>
            <a:ext cx="16514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m(i,j), i ≤ j</a:t>
            </a:r>
            <a:endParaRPr/>
          </a:p>
        </p:txBody>
      </p:sp>
      <p:sp>
        <p:nvSpPr>
          <p:cNvPr id="508" name="Google Shape;508;p18"/>
          <p:cNvSpPr/>
          <p:nvPr/>
        </p:nvSpPr>
        <p:spPr>
          <a:xfrm>
            <a:off x="32676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38010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10" name="Google Shape;510;p18"/>
          <p:cNvSpPr/>
          <p:nvPr/>
        </p:nvSpPr>
        <p:spPr>
          <a:xfrm>
            <a:off x="4334444" y="40049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11" name="Google Shape;511;p18"/>
          <p:cNvSpPr/>
          <p:nvPr/>
        </p:nvSpPr>
        <p:spPr>
          <a:xfrm>
            <a:off x="4866256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2" name="Google Shape;512;p18"/>
          <p:cNvSpPr/>
          <p:nvPr/>
        </p:nvSpPr>
        <p:spPr>
          <a:xfrm>
            <a:off x="3801044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3" name="Google Shape;513;p18"/>
          <p:cNvSpPr/>
          <p:nvPr/>
        </p:nvSpPr>
        <p:spPr>
          <a:xfrm>
            <a:off x="4351997" y="45383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14" name="Google Shape;514;p18"/>
          <p:cNvSpPr/>
          <p:nvPr/>
        </p:nvSpPr>
        <p:spPr>
          <a:xfrm>
            <a:off x="4866256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5" name="Google Shape;515;p18"/>
          <p:cNvSpPr/>
          <p:nvPr/>
        </p:nvSpPr>
        <p:spPr>
          <a:xfrm>
            <a:off x="4334444" y="5071732"/>
            <a:ext cx="531812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6" name="Google Shape;516;p18"/>
          <p:cNvSpPr/>
          <p:nvPr/>
        </p:nvSpPr>
        <p:spPr>
          <a:xfrm>
            <a:off x="4866256" y="5071732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4866256" y="5603544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8" name="Google Shape;518;p18"/>
          <p:cNvSpPr/>
          <p:nvPr/>
        </p:nvSpPr>
        <p:spPr>
          <a:xfrm>
            <a:off x="3267644" y="3351636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19" name="Google Shape;519;p18"/>
          <p:cNvSpPr/>
          <p:nvPr/>
        </p:nvSpPr>
        <p:spPr>
          <a:xfrm>
            <a:off x="3801044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20" name="Google Shape;520;p18"/>
          <p:cNvSpPr/>
          <p:nvPr/>
        </p:nvSpPr>
        <p:spPr>
          <a:xfrm>
            <a:off x="4334444" y="332715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>
            <a:off x="4866256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2734244" y="40049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2734244" y="45383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2734244" y="507173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2734244" y="5603544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26" name="Google Shape;526;p18"/>
          <p:cNvSpPr txBox="1"/>
          <p:nvPr/>
        </p:nvSpPr>
        <p:spPr>
          <a:xfrm>
            <a:off x="3171859" y="6005526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k(i,j), i ≤ j</a:t>
            </a:r>
            <a:endParaRPr/>
          </a:p>
        </p:txBody>
      </p:sp>
      <p:pic>
        <p:nvPicPr>
          <p:cNvPr id="527" name="Google Shape;5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10" y="-248355"/>
            <a:ext cx="8988894" cy="12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8"/>
          <p:cNvSpPr/>
          <p:nvPr/>
        </p:nvSpPr>
        <p:spPr>
          <a:xfrm>
            <a:off x="324979" y="341437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858379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1391779" y="3389893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1923591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pic>
        <p:nvPicPr>
          <p:cNvPr id="532" name="Google Shape;5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9529" y="3947777"/>
            <a:ext cx="3674471" cy="12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DP - Two key ingredients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Two key ingredients for an optimization problem to be suitable for a dynamic-programming solution: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914400" y="4038600"/>
            <a:ext cx="2743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133600" y="3733800"/>
            <a:ext cx="342900" cy="1219200"/>
          </a:xfrm>
          <a:custGeom>
            <a:avLst/>
            <a:gdLst/>
            <a:ahLst/>
            <a:cxnLst/>
            <a:rect l="l" t="t" r="r" b="b"/>
            <a:pathLst>
              <a:path w="312" h="912" extrusionOk="0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 rot="10800000">
            <a:off x="1752600" y="4572000"/>
            <a:ext cx="6096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 rot="10800000" flipH="1">
            <a:off x="2362200" y="45720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2"/>
          <p:cNvSpPr txBox="1"/>
          <p:nvPr/>
        </p:nvSpPr>
        <p:spPr>
          <a:xfrm>
            <a:off x="609600" y="5334000"/>
            <a:ext cx="3733800" cy="10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substructure is optimal.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(Principle of optimality)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5257800" y="3581400"/>
            <a:ext cx="22098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019800" y="3810000"/>
            <a:ext cx="2362200" cy="914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257800" y="4038600"/>
            <a:ext cx="24384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838200" y="31242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optimal substructures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648200" y="3124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overlapping subproblems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724400" y="4876800"/>
            <a:ext cx="4419600" cy="137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Subproblems are dependent.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(otherwise, a divide-and-conquer approach is the choice.)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9"/>
          <p:cNvSpPr/>
          <p:nvPr/>
        </p:nvSpPr>
        <p:spPr>
          <a:xfrm>
            <a:off x="4099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39" name="Google Shape;539;p19"/>
          <p:cNvSpPr/>
          <p:nvPr/>
        </p:nvSpPr>
        <p:spPr>
          <a:xfrm>
            <a:off x="9433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540" name="Google Shape;540;p19"/>
          <p:cNvSpPr/>
          <p:nvPr/>
        </p:nvSpPr>
        <p:spPr>
          <a:xfrm>
            <a:off x="1459152" y="3909970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54</a:t>
            </a:r>
            <a:endParaRPr/>
          </a:p>
        </p:txBody>
      </p:sp>
      <p:sp>
        <p:nvSpPr>
          <p:cNvPr id="541" name="Google Shape;541;p19"/>
          <p:cNvSpPr/>
          <p:nvPr/>
        </p:nvSpPr>
        <p:spPr>
          <a:xfrm>
            <a:off x="2008519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2" name="Google Shape;542;p19"/>
          <p:cNvSpPr/>
          <p:nvPr/>
        </p:nvSpPr>
        <p:spPr>
          <a:xfrm>
            <a:off x="943306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43" name="Google Shape;543;p19"/>
          <p:cNvSpPr/>
          <p:nvPr/>
        </p:nvSpPr>
        <p:spPr>
          <a:xfrm>
            <a:off x="1476706" y="44300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544" name="Google Shape;544;p19"/>
          <p:cNvSpPr/>
          <p:nvPr/>
        </p:nvSpPr>
        <p:spPr>
          <a:xfrm>
            <a:off x="2008519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66</a:t>
            </a: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1476706" y="4963447"/>
            <a:ext cx="531813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46" name="Google Shape;546;p19"/>
          <p:cNvSpPr/>
          <p:nvPr/>
        </p:nvSpPr>
        <p:spPr>
          <a:xfrm>
            <a:off x="2008519" y="4963447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547" name="Google Shape;547;p19"/>
          <p:cNvSpPr/>
          <p:nvPr/>
        </p:nvSpPr>
        <p:spPr>
          <a:xfrm>
            <a:off x="2008519" y="5495259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48" name="Google Shape;548;p19"/>
          <p:cNvSpPr/>
          <p:nvPr/>
        </p:nvSpPr>
        <p:spPr>
          <a:xfrm>
            <a:off x="-123494" y="38966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49" name="Google Shape;549;p19"/>
          <p:cNvSpPr/>
          <p:nvPr/>
        </p:nvSpPr>
        <p:spPr>
          <a:xfrm>
            <a:off x="-123494" y="44300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50" name="Google Shape;550;p19"/>
          <p:cNvSpPr/>
          <p:nvPr/>
        </p:nvSpPr>
        <p:spPr>
          <a:xfrm>
            <a:off x="-123494" y="4963447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51" name="Google Shape;551;p19"/>
          <p:cNvSpPr/>
          <p:nvPr/>
        </p:nvSpPr>
        <p:spPr>
          <a:xfrm>
            <a:off x="-123494" y="5495259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52" name="Google Shape;552;p19"/>
          <p:cNvSpPr txBox="1"/>
          <p:nvPr/>
        </p:nvSpPr>
        <p:spPr>
          <a:xfrm>
            <a:off x="170820" y="6089426"/>
            <a:ext cx="16514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m(i,j), i ≤ j</a:t>
            </a:r>
            <a:endParaRPr/>
          </a:p>
        </p:txBody>
      </p:sp>
      <p:sp>
        <p:nvSpPr>
          <p:cNvPr id="553" name="Google Shape;553;p19"/>
          <p:cNvSpPr/>
          <p:nvPr/>
        </p:nvSpPr>
        <p:spPr>
          <a:xfrm>
            <a:off x="32676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4" name="Google Shape;554;p19"/>
          <p:cNvSpPr/>
          <p:nvPr/>
        </p:nvSpPr>
        <p:spPr>
          <a:xfrm>
            <a:off x="38010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55" name="Google Shape;555;p19"/>
          <p:cNvSpPr/>
          <p:nvPr/>
        </p:nvSpPr>
        <p:spPr>
          <a:xfrm>
            <a:off x="4334444" y="40049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4866256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3801044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8" name="Google Shape;558;p19"/>
          <p:cNvSpPr/>
          <p:nvPr/>
        </p:nvSpPr>
        <p:spPr>
          <a:xfrm>
            <a:off x="4351997" y="45383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4866256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4334444" y="5071732"/>
            <a:ext cx="531812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1" name="Google Shape;561;p19"/>
          <p:cNvSpPr/>
          <p:nvPr/>
        </p:nvSpPr>
        <p:spPr>
          <a:xfrm>
            <a:off x="4866256" y="5071732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4866256" y="5603544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3" name="Google Shape;563;p19"/>
          <p:cNvSpPr/>
          <p:nvPr/>
        </p:nvSpPr>
        <p:spPr>
          <a:xfrm>
            <a:off x="3267644" y="3351636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64" name="Google Shape;564;p19"/>
          <p:cNvSpPr/>
          <p:nvPr/>
        </p:nvSpPr>
        <p:spPr>
          <a:xfrm>
            <a:off x="3801044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65" name="Google Shape;565;p19"/>
          <p:cNvSpPr/>
          <p:nvPr/>
        </p:nvSpPr>
        <p:spPr>
          <a:xfrm>
            <a:off x="4334444" y="332715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66" name="Google Shape;566;p19"/>
          <p:cNvSpPr/>
          <p:nvPr/>
        </p:nvSpPr>
        <p:spPr>
          <a:xfrm>
            <a:off x="4866256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2734244" y="40049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68" name="Google Shape;568;p19"/>
          <p:cNvSpPr/>
          <p:nvPr/>
        </p:nvSpPr>
        <p:spPr>
          <a:xfrm>
            <a:off x="2734244" y="45383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2734244" y="507173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2734244" y="5603544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71" name="Google Shape;571;p19"/>
          <p:cNvSpPr txBox="1"/>
          <p:nvPr/>
        </p:nvSpPr>
        <p:spPr>
          <a:xfrm>
            <a:off x="3171859" y="6005526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k(i,j), i ≤ j</a:t>
            </a:r>
            <a:endParaRPr/>
          </a:p>
        </p:txBody>
      </p:sp>
      <p:pic>
        <p:nvPicPr>
          <p:cNvPr id="572" name="Google Shape;57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10" y="-248355"/>
            <a:ext cx="8988894" cy="12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19"/>
          <p:cNvSpPr/>
          <p:nvPr/>
        </p:nvSpPr>
        <p:spPr>
          <a:xfrm>
            <a:off x="324979" y="341437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858379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1391779" y="3389893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1923591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pic>
        <p:nvPicPr>
          <p:cNvPr id="577" name="Google Shape;57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9529" y="3947777"/>
            <a:ext cx="3674471" cy="12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0"/>
          <p:cNvSpPr/>
          <p:nvPr/>
        </p:nvSpPr>
        <p:spPr>
          <a:xfrm>
            <a:off x="4099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84" name="Google Shape;584;p20"/>
          <p:cNvSpPr/>
          <p:nvPr/>
        </p:nvSpPr>
        <p:spPr>
          <a:xfrm>
            <a:off x="9433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1459152" y="3909970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54</a:t>
            </a:r>
            <a:endParaRPr/>
          </a:p>
        </p:txBody>
      </p:sp>
      <p:sp>
        <p:nvSpPr>
          <p:cNvPr id="586" name="Google Shape;586;p20"/>
          <p:cNvSpPr/>
          <p:nvPr/>
        </p:nvSpPr>
        <p:spPr>
          <a:xfrm>
            <a:off x="2008519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102</a:t>
            </a: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943306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1476706" y="44300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2008519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66</a:t>
            </a: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1476706" y="4963447"/>
            <a:ext cx="531813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2008519" y="4963447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2008519" y="5495259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93" name="Google Shape;593;p20"/>
          <p:cNvSpPr/>
          <p:nvPr/>
        </p:nvSpPr>
        <p:spPr>
          <a:xfrm>
            <a:off x="-123494" y="38966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-123494" y="44300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-123494" y="4963447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-123494" y="5495259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97" name="Google Shape;597;p20"/>
          <p:cNvSpPr txBox="1"/>
          <p:nvPr/>
        </p:nvSpPr>
        <p:spPr>
          <a:xfrm>
            <a:off x="170820" y="6089426"/>
            <a:ext cx="16514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m(i,j), i ≤ j</a:t>
            </a: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32676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9" name="Google Shape;599;p20"/>
          <p:cNvSpPr/>
          <p:nvPr/>
        </p:nvSpPr>
        <p:spPr>
          <a:xfrm>
            <a:off x="38010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4334444" y="40049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4866256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3801044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3" name="Google Shape;603;p20"/>
          <p:cNvSpPr/>
          <p:nvPr/>
        </p:nvSpPr>
        <p:spPr>
          <a:xfrm>
            <a:off x="4351997" y="45383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4866256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05" name="Google Shape;605;p20"/>
          <p:cNvSpPr/>
          <p:nvPr/>
        </p:nvSpPr>
        <p:spPr>
          <a:xfrm>
            <a:off x="4334444" y="5071732"/>
            <a:ext cx="531812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6" name="Google Shape;606;p20"/>
          <p:cNvSpPr/>
          <p:nvPr/>
        </p:nvSpPr>
        <p:spPr>
          <a:xfrm>
            <a:off x="4866256" y="5071732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07" name="Google Shape;607;p20"/>
          <p:cNvSpPr/>
          <p:nvPr/>
        </p:nvSpPr>
        <p:spPr>
          <a:xfrm>
            <a:off x="4866256" y="5603544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8" name="Google Shape;608;p20"/>
          <p:cNvSpPr/>
          <p:nvPr/>
        </p:nvSpPr>
        <p:spPr>
          <a:xfrm>
            <a:off x="3267644" y="3351636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09" name="Google Shape;609;p20"/>
          <p:cNvSpPr/>
          <p:nvPr/>
        </p:nvSpPr>
        <p:spPr>
          <a:xfrm>
            <a:off x="3801044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4334444" y="332715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4866256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2734244" y="40049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734244" y="45383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2734244" y="507173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2734244" y="5603544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16" name="Google Shape;616;p20"/>
          <p:cNvSpPr txBox="1"/>
          <p:nvPr/>
        </p:nvSpPr>
        <p:spPr>
          <a:xfrm>
            <a:off x="3171859" y="6005526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k(i,j), i ≤ j</a:t>
            </a:r>
            <a:endParaRPr/>
          </a:p>
        </p:txBody>
      </p:sp>
      <p:pic>
        <p:nvPicPr>
          <p:cNvPr id="617" name="Google Shape;61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10" y="-248355"/>
            <a:ext cx="8988894" cy="12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0"/>
          <p:cNvSpPr/>
          <p:nvPr/>
        </p:nvSpPr>
        <p:spPr>
          <a:xfrm>
            <a:off x="324979" y="341437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858379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1391779" y="3389893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1923591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pic>
        <p:nvPicPr>
          <p:cNvPr id="622" name="Google Shape;62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9529" y="3947777"/>
            <a:ext cx="3674471" cy="12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4099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29" name="Google Shape;629;p21"/>
          <p:cNvSpPr/>
          <p:nvPr/>
        </p:nvSpPr>
        <p:spPr>
          <a:xfrm>
            <a:off x="9433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630" name="Google Shape;630;p21"/>
          <p:cNvSpPr/>
          <p:nvPr/>
        </p:nvSpPr>
        <p:spPr>
          <a:xfrm>
            <a:off x="1459152" y="3909970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54</a:t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>
            <a:off x="2008519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102</a:t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>
            <a:off x="943306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>
            <a:off x="1476706" y="44300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634" name="Google Shape;634;p21"/>
          <p:cNvSpPr/>
          <p:nvPr/>
        </p:nvSpPr>
        <p:spPr>
          <a:xfrm>
            <a:off x="2008519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66</a:t>
            </a: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1476706" y="4963447"/>
            <a:ext cx="531813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2008519" y="4963447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2008519" y="5495259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-123494" y="38966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>
            <a:off x="-123494" y="44300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40" name="Google Shape;640;p21"/>
          <p:cNvSpPr/>
          <p:nvPr/>
        </p:nvSpPr>
        <p:spPr>
          <a:xfrm>
            <a:off x="-123494" y="4963447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41" name="Google Shape;641;p21"/>
          <p:cNvSpPr/>
          <p:nvPr/>
        </p:nvSpPr>
        <p:spPr>
          <a:xfrm>
            <a:off x="-123494" y="5495259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42" name="Google Shape;642;p21"/>
          <p:cNvSpPr txBox="1"/>
          <p:nvPr/>
        </p:nvSpPr>
        <p:spPr>
          <a:xfrm>
            <a:off x="170820" y="6089426"/>
            <a:ext cx="16514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m(i,j), i ≤ j</a:t>
            </a:r>
            <a:endParaRPr/>
          </a:p>
        </p:txBody>
      </p:sp>
      <p:sp>
        <p:nvSpPr>
          <p:cNvPr id="643" name="Google Shape;643;p21"/>
          <p:cNvSpPr/>
          <p:nvPr/>
        </p:nvSpPr>
        <p:spPr>
          <a:xfrm>
            <a:off x="32676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38010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45" name="Google Shape;645;p21"/>
          <p:cNvSpPr/>
          <p:nvPr/>
        </p:nvSpPr>
        <p:spPr>
          <a:xfrm>
            <a:off x="4334444" y="40049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46" name="Google Shape;646;p21"/>
          <p:cNvSpPr/>
          <p:nvPr/>
        </p:nvSpPr>
        <p:spPr>
          <a:xfrm>
            <a:off x="4866256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47" name="Google Shape;647;p21"/>
          <p:cNvSpPr/>
          <p:nvPr/>
        </p:nvSpPr>
        <p:spPr>
          <a:xfrm>
            <a:off x="3801044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351997" y="45383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49" name="Google Shape;649;p21"/>
          <p:cNvSpPr/>
          <p:nvPr/>
        </p:nvSpPr>
        <p:spPr>
          <a:xfrm>
            <a:off x="4866256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50" name="Google Shape;650;p21"/>
          <p:cNvSpPr/>
          <p:nvPr/>
        </p:nvSpPr>
        <p:spPr>
          <a:xfrm>
            <a:off x="4334444" y="5071732"/>
            <a:ext cx="531812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866256" y="5071732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52" name="Google Shape;652;p21"/>
          <p:cNvSpPr/>
          <p:nvPr/>
        </p:nvSpPr>
        <p:spPr>
          <a:xfrm>
            <a:off x="4866256" y="5603544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3267644" y="3351636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54" name="Google Shape;654;p21"/>
          <p:cNvSpPr/>
          <p:nvPr/>
        </p:nvSpPr>
        <p:spPr>
          <a:xfrm>
            <a:off x="3801044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4334444" y="332715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56" name="Google Shape;656;p21"/>
          <p:cNvSpPr/>
          <p:nvPr/>
        </p:nvSpPr>
        <p:spPr>
          <a:xfrm>
            <a:off x="4866256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57" name="Google Shape;657;p21"/>
          <p:cNvSpPr/>
          <p:nvPr/>
        </p:nvSpPr>
        <p:spPr>
          <a:xfrm>
            <a:off x="2734244" y="40049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58" name="Google Shape;658;p21"/>
          <p:cNvSpPr/>
          <p:nvPr/>
        </p:nvSpPr>
        <p:spPr>
          <a:xfrm>
            <a:off x="2734244" y="45383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59" name="Google Shape;659;p21"/>
          <p:cNvSpPr/>
          <p:nvPr/>
        </p:nvSpPr>
        <p:spPr>
          <a:xfrm>
            <a:off x="2734244" y="507173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60" name="Google Shape;660;p21"/>
          <p:cNvSpPr/>
          <p:nvPr/>
        </p:nvSpPr>
        <p:spPr>
          <a:xfrm>
            <a:off x="2734244" y="5603544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61" name="Google Shape;661;p21"/>
          <p:cNvSpPr txBox="1"/>
          <p:nvPr/>
        </p:nvSpPr>
        <p:spPr>
          <a:xfrm>
            <a:off x="3171859" y="6005526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k(i,j), i ≤ j</a:t>
            </a:r>
            <a:endParaRPr/>
          </a:p>
        </p:txBody>
      </p:sp>
      <p:pic>
        <p:nvPicPr>
          <p:cNvPr id="662" name="Google Shape;6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03" y="115961"/>
            <a:ext cx="8988894" cy="12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21"/>
          <p:cNvSpPr/>
          <p:nvPr/>
        </p:nvSpPr>
        <p:spPr>
          <a:xfrm>
            <a:off x="324979" y="341437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64" name="Google Shape;664;p21"/>
          <p:cNvSpPr/>
          <p:nvPr/>
        </p:nvSpPr>
        <p:spPr>
          <a:xfrm>
            <a:off x="858379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65" name="Google Shape;665;p21"/>
          <p:cNvSpPr/>
          <p:nvPr/>
        </p:nvSpPr>
        <p:spPr>
          <a:xfrm>
            <a:off x="1391779" y="3389893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1923591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pic>
        <p:nvPicPr>
          <p:cNvPr id="667" name="Google Shape;66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573" y="1271197"/>
            <a:ext cx="3674471" cy="124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2956" y="1198097"/>
            <a:ext cx="3674471" cy="12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2"/>
          <p:cNvSpPr/>
          <p:nvPr/>
        </p:nvSpPr>
        <p:spPr>
          <a:xfrm>
            <a:off x="4099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75" name="Google Shape;675;p22"/>
          <p:cNvSpPr/>
          <p:nvPr/>
        </p:nvSpPr>
        <p:spPr>
          <a:xfrm>
            <a:off x="9433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6" name="Google Shape;676;p22"/>
          <p:cNvSpPr/>
          <p:nvPr/>
        </p:nvSpPr>
        <p:spPr>
          <a:xfrm>
            <a:off x="1476706" y="38966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7" name="Google Shape;677;p22"/>
          <p:cNvSpPr/>
          <p:nvPr/>
        </p:nvSpPr>
        <p:spPr>
          <a:xfrm>
            <a:off x="2008519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8" name="Google Shape;678;p22"/>
          <p:cNvSpPr/>
          <p:nvPr/>
        </p:nvSpPr>
        <p:spPr>
          <a:xfrm>
            <a:off x="943306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79" name="Google Shape;679;p22"/>
          <p:cNvSpPr/>
          <p:nvPr/>
        </p:nvSpPr>
        <p:spPr>
          <a:xfrm>
            <a:off x="1476706" y="44300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0" name="Google Shape;680;p22"/>
          <p:cNvSpPr/>
          <p:nvPr/>
        </p:nvSpPr>
        <p:spPr>
          <a:xfrm>
            <a:off x="2008519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1" name="Google Shape;681;p22"/>
          <p:cNvSpPr/>
          <p:nvPr/>
        </p:nvSpPr>
        <p:spPr>
          <a:xfrm>
            <a:off x="1476706" y="4963447"/>
            <a:ext cx="531813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82" name="Google Shape;682;p22"/>
          <p:cNvSpPr/>
          <p:nvPr/>
        </p:nvSpPr>
        <p:spPr>
          <a:xfrm>
            <a:off x="2008519" y="4963447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3" name="Google Shape;683;p22"/>
          <p:cNvSpPr/>
          <p:nvPr/>
        </p:nvSpPr>
        <p:spPr>
          <a:xfrm>
            <a:off x="2008519" y="5495259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84" name="Google Shape;684;p22"/>
          <p:cNvSpPr/>
          <p:nvPr/>
        </p:nvSpPr>
        <p:spPr>
          <a:xfrm>
            <a:off x="-123494" y="38966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85" name="Google Shape;685;p22"/>
          <p:cNvSpPr/>
          <p:nvPr/>
        </p:nvSpPr>
        <p:spPr>
          <a:xfrm>
            <a:off x="-123494" y="44300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86" name="Google Shape;686;p22"/>
          <p:cNvSpPr/>
          <p:nvPr/>
        </p:nvSpPr>
        <p:spPr>
          <a:xfrm>
            <a:off x="-123494" y="4963447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-123494" y="5495259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88" name="Google Shape;688;p22"/>
          <p:cNvSpPr txBox="1"/>
          <p:nvPr/>
        </p:nvSpPr>
        <p:spPr>
          <a:xfrm>
            <a:off x="170820" y="6089426"/>
            <a:ext cx="16514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m(i,j), i ≤ j</a:t>
            </a:r>
            <a:endParaRPr/>
          </a:p>
        </p:txBody>
      </p:sp>
      <p:sp>
        <p:nvSpPr>
          <p:cNvPr id="689" name="Google Shape;689;p22"/>
          <p:cNvSpPr/>
          <p:nvPr/>
        </p:nvSpPr>
        <p:spPr>
          <a:xfrm>
            <a:off x="32676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0" name="Google Shape;690;p22"/>
          <p:cNvSpPr/>
          <p:nvPr/>
        </p:nvSpPr>
        <p:spPr>
          <a:xfrm>
            <a:off x="38010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1" name="Google Shape;691;p22"/>
          <p:cNvSpPr/>
          <p:nvPr/>
        </p:nvSpPr>
        <p:spPr>
          <a:xfrm>
            <a:off x="4334444" y="40049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2" name="Google Shape;692;p22"/>
          <p:cNvSpPr/>
          <p:nvPr/>
        </p:nvSpPr>
        <p:spPr>
          <a:xfrm>
            <a:off x="4866256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3" name="Google Shape;693;p22"/>
          <p:cNvSpPr/>
          <p:nvPr/>
        </p:nvSpPr>
        <p:spPr>
          <a:xfrm>
            <a:off x="3801044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4" name="Google Shape;694;p22"/>
          <p:cNvSpPr/>
          <p:nvPr/>
        </p:nvSpPr>
        <p:spPr>
          <a:xfrm>
            <a:off x="4334444" y="45383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5" name="Google Shape;695;p22"/>
          <p:cNvSpPr/>
          <p:nvPr/>
        </p:nvSpPr>
        <p:spPr>
          <a:xfrm>
            <a:off x="4866256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6" name="Google Shape;696;p22"/>
          <p:cNvSpPr/>
          <p:nvPr/>
        </p:nvSpPr>
        <p:spPr>
          <a:xfrm>
            <a:off x="4334444" y="5071732"/>
            <a:ext cx="531812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7" name="Google Shape;697;p22"/>
          <p:cNvSpPr/>
          <p:nvPr/>
        </p:nvSpPr>
        <p:spPr>
          <a:xfrm>
            <a:off x="4866256" y="5071732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8" name="Google Shape;698;p22"/>
          <p:cNvSpPr/>
          <p:nvPr/>
        </p:nvSpPr>
        <p:spPr>
          <a:xfrm>
            <a:off x="4866256" y="5603544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9" name="Google Shape;699;p22"/>
          <p:cNvSpPr/>
          <p:nvPr/>
        </p:nvSpPr>
        <p:spPr>
          <a:xfrm>
            <a:off x="3267644" y="3351636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3801044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4334444" y="332715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4866256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2734244" y="40049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2734244" y="45383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734244" y="507173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34244" y="5603544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07" name="Google Shape;707;p22"/>
          <p:cNvSpPr txBox="1"/>
          <p:nvPr/>
        </p:nvSpPr>
        <p:spPr>
          <a:xfrm>
            <a:off x="3171859" y="6005526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k(i,j), i ≤ j</a:t>
            </a:r>
            <a:endParaRPr/>
          </a:p>
        </p:txBody>
      </p:sp>
      <p:pic>
        <p:nvPicPr>
          <p:cNvPr id="708" name="Google Shape;7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10" y="-248355"/>
            <a:ext cx="8988894" cy="12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2"/>
          <p:cNvSpPr/>
          <p:nvPr/>
        </p:nvSpPr>
        <p:spPr>
          <a:xfrm>
            <a:off x="324979" y="341437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858379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1391779" y="3389893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1923591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pic>
        <p:nvPicPr>
          <p:cNvPr id="713" name="Google Shape;71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9529" y="3947777"/>
            <a:ext cx="3674471" cy="12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3"/>
          <p:cNvSpPr/>
          <p:nvPr/>
        </p:nvSpPr>
        <p:spPr>
          <a:xfrm>
            <a:off x="4099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20" name="Google Shape;720;p23"/>
          <p:cNvSpPr/>
          <p:nvPr/>
        </p:nvSpPr>
        <p:spPr>
          <a:xfrm>
            <a:off x="943306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1" name="Google Shape;721;p23"/>
          <p:cNvSpPr/>
          <p:nvPr/>
        </p:nvSpPr>
        <p:spPr>
          <a:xfrm>
            <a:off x="1476706" y="38966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2" name="Google Shape;722;p23"/>
          <p:cNvSpPr/>
          <p:nvPr/>
        </p:nvSpPr>
        <p:spPr>
          <a:xfrm>
            <a:off x="2008519" y="38966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943306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24" name="Google Shape;724;p23"/>
          <p:cNvSpPr/>
          <p:nvPr/>
        </p:nvSpPr>
        <p:spPr>
          <a:xfrm>
            <a:off x="1476706" y="4430047"/>
            <a:ext cx="531813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5" name="Google Shape;725;p23"/>
          <p:cNvSpPr/>
          <p:nvPr/>
        </p:nvSpPr>
        <p:spPr>
          <a:xfrm>
            <a:off x="2008519" y="4430047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6" name="Google Shape;726;p23"/>
          <p:cNvSpPr/>
          <p:nvPr/>
        </p:nvSpPr>
        <p:spPr>
          <a:xfrm>
            <a:off x="1476706" y="4963447"/>
            <a:ext cx="531813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27" name="Google Shape;727;p23"/>
          <p:cNvSpPr/>
          <p:nvPr/>
        </p:nvSpPr>
        <p:spPr>
          <a:xfrm>
            <a:off x="2008519" y="4963447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8" name="Google Shape;728;p23"/>
          <p:cNvSpPr/>
          <p:nvPr/>
        </p:nvSpPr>
        <p:spPr>
          <a:xfrm>
            <a:off x="2008519" y="5495259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29" name="Google Shape;729;p23"/>
          <p:cNvSpPr/>
          <p:nvPr/>
        </p:nvSpPr>
        <p:spPr>
          <a:xfrm>
            <a:off x="-123494" y="38966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30" name="Google Shape;730;p23"/>
          <p:cNvSpPr/>
          <p:nvPr/>
        </p:nvSpPr>
        <p:spPr>
          <a:xfrm>
            <a:off x="-123494" y="443004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31" name="Google Shape;731;p23"/>
          <p:cNvSpPr/>
          <p:nvPr/>
        </p:nvSpPr>
        <p:spPr>
          <a:xfrm>
            <a:off x="-123494" y="4963447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>
            <a:off x="-123494" y="5495259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33" name="Google Shape;733;p23"/>
          <p:cNvSpPr txBox="1"/>
          <p:nvPr/>
        </p:nvSpPr>
        <p:spPr>
          <a:xfrm>
            <a:off x="170820" y="6089426"/>
            <a:ext cx="16514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m(i,j), i ≤ j</a:t>
            </a:r>
            <a:endParaRPr/>
          </a:p>
        </p:txBody>
      </p:sp>
      <p:sp>
        <p:nvSpPr>
          <p:cNvPr id="734" name="Google Shape;734;p23"/>
          <p:cNvSpPr/>
          <p:nvPr/>
        </p:nvSpPr>
        <p:spPr>
          <a:xfrm>
            <a:off x="32676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5" name="Google Shape;735;p23"/>
          <p:cNvSpPr/>
          <p:nvPr/>
        </p:nvSpPr>
        <p:spPr>
          <a:xfrm>
            <a:off x="3801044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6" name="Google Shape;736;p23"/>
          <p:cNvSpPr/>
          <p:nvPr/>
        </p:nvSpPr>
        <p:spPr>
          <a:xfrm>
            <a:off x="4334444" y="40049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7" name="Google Shape;737;p23"/>
          <p:cNvSpPr/>
          <p:nvPr/>
        </p:nvSpPr>
        <p:spPr>
          <a:xfrm>
            <a:off x="4866256" y="40049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8" name="Google Shape;738;p23"/>
          <p:cNvSpPr/>
          <p:nvPr/>
        </p:nvSpPr>
        <p:spPr>
          <a:xfrm>
            <a:off x="3801044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9" name="Google Shape;739;p23"/>
          <p:cNvSpPr/>
          <p:nvPr/>
        </p:nvSpPr>
        <p:spPr>
          <a:xfrm>
            <a:off x="4334444" y="4538332"/>
            <a:ext cx="531812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0" name="Google Shape;740;p23"/>
          <p:cNvSpPr/>
          <p:nvPr/>
        </p:nvSpPr>
        <p:spPr>
          <a:xfrm>
            <a:off x="4866256" y="4538332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1" name="Google Shape;741;p23"/>
          <p:cNvSpPr/>
          <p:nvPr/>
        </p:nvSpPr>
        <p:spPr>
          <a:xfrm>
            <a:off x="4334444" y="5071732"/>
            <a:ext cx="531812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2" name="Google Shape;742;p23"/>
          <p:cNvSpPr/>
          <p:nvPr/>
        </p:nvSpPr>
        <p:spPr>
          <a:xfrm>
            <a:off x="4866256" y="5071732"/>
            <a:ext cx="533400" cy="531812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3" name="Google Shape;743;p23"/>
          <p:cNvSpPr/>
          <p:nvPr/>
        </p:nvSpPr>
        <p:spPr>
          <a:xfrm>
            <a:off x="4866256" y="5603544"/>
            <a:ext cx="533400" cy="533400"/>
          </a:xfrm>
          <a:prstGeom prst="rect">
            <a:avLst/>
          </a:prstGeom>
          <a:solidFill>
            <a:srgbClr val="CC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4" name="Google Shape;744;p23"/>
          <p:cNvSpPr/>
          <p:nvPr/>
        </p:nvSpPr>
        <p:spPr>
          <a:xfrm>
            <a:off x="3267644" y="3351636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3801044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46" name="Google Shape;746;p23"/>
          <p:cNvSpPr/>
          <p:nvPr/>
        </p:nvSpPr>
        <p:spPr>
          <a:xfrm>
            <a:off x="4334444" y="332715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47" name="Google Shape;747;p23"/>
          <p:cNvSpPr/>
          <p:nvPr/>
        </p:nvSpPr>
        <p:spPr>
          <a:xfrm>
            <a:off x="4866256" y="332715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48" name="Google Shape;748;p23"/>
          <p:cNvSpPr/>
          <p:nvPr/>
        </p:nvSpPr>
        <p:spPr>
          <a:xfrm>
            <a:off x="2734244" y="40049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49" name="Google Shape;749;p23"/>
          <p:cNvSpPr/>
          <p:nvPr/>
        </p:nvSpPr>
        <p:spPr>
          <a:xfrm>
            <a:off x="2734244" y="453833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50" name="Google Shape;750;p23"/>
          <p:cNvSpPr/>
          <p:nvPr/>
        </p:nvSpPr>
        <p:spPr>
          <a:xfrm>
            <a:off x="2734244" y="507173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51" name="Google Shape;751;p23"/>
          <p:cNvSpPr/>
          <p:nvPr/>
        </p:nvSpPr>
        <p:spPr>
          <a:xfrm>
            <a:off x="2734244" y="5603544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52" name="Google Shape;752;p23"/>
          <p:cNvSpPr txBox="1"/>
          <p:nvPr/>
        </p:nvSpPr>
        <p:spPr>
          <a:xfrm>
            <a:off x="3171859" y="6005526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k(i,j), i ≤ j</a:t>
            </a:r>
            <a:endParaRPr/>
          </a:p>
        </p:txBody>
      </p:sp>
      <p:pic>
        <p:nvPicPr>
          <p:cNvPr id="753" name="Google Shape;7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10" y="-248355"/>
            <a:ext cx="8988894" cy="12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23"/>
          <p:cNvSpPr/>
          <p:nvPr/>
        </p:nvSpPr>
        <p:spPr>
          <a:xfrm>
            <a:off x="324979" y="3414377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55" name="Google Shape;755;p23"/>
          <p:cNvSpPr/>
          <p:nvPr/>
        </p:nvSpPr>
        <p:spPr>
          <a:xfrm>
            <a:off x="858379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56" name="Google Shape;756;p23"/>
          <p:cNvSpPr/>
          <p:nvPr/>
        </p:nvSpPr>
        <p:spPr>
          <a:xfrm>
            <a:off x="1391779" y="3389893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57" name="Google Shape;757;p23"/>
          <p:cNvSpPr/>
          <p:nvPr/>
        </p:nvSpPr>
        <p:spPr>
          <a:xfrm>
            <a:off x="1923591" y="3389893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pic>
        <p:nvPicPr>
          <p:cNvPr id="758" name="Google Shape;75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9529" y="3947777"/>
            <a:ext cx="3674471" cy="12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4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4" name="Google Shape;7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3600" y="4187388"/>
            <a:ext cx="5943600" cy="242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00" y="100013"/>
            <a:ext cx="5698516" cy="413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5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Memoization</a:t>
            </a:r>
            <a:endParaRPr/>
          </a:p>
        </p:txBody>
      </p:sp>
      <p:sp>
        <p:nvSpPr>
          <p:cNvPr id="772" name="Google Shape;772;p25"/>
          <p:cNvSpPr txBox="1">
            <a:spLocks noGrp="1"/>
          </p:cNvSpPr>
          <p:nvPr>
            <p:ph type="body" idx="1"/>
          </p:nvPr>
        </p:nvSpPr>
        <p:spPr>
          <a:xfrm>
            <a:off x="350838" y="1250950"/>
            <a:ext cx="8499475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Top-down approach with the efficiency of typical dynamic programming approach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Maintaining an entry in a table for the solution to each subproblem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ts val="2000"/>
              <a:buFont typeface="Arial"/>
              <a:buChar char="–"/>
            </a:pPr>
            <a:r>
              <a:rPr lang="en-US" sz="2000" b="1">
                <a:solidFill>
                  <a:srgbClr val="336699"/>
                </a:solidFill>
              </a:rPr>
              <a:t>memoize</a:t>
            </a:r>
            <a:r>
              <a:rPr lang="en-US" sz="2000"/>
              <a:t> the inefficient recursive algorithm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When a subproblem is first encountered its solution is computed and stored in that table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Subsequent “calls” to the subproblem simply look up that value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6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6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Memoized Matrix-Chain</a:t>
            </a:r>
            <a:endParaRPr/>
          </a:p>
        </p:txBody>
      </p:sp>
      <p:sp>
        <p:nvSpPr>
          <p:cNvPr id="779" name="Google Shape;779;p26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rsiva"/>
              <a:buNone/>
            </a:pPr>
            <a:r>
              <a:rPr lang="en-US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lang="en-US"/>
              <a:t> MEMOIZED-MATRIX-CHAIN(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/>
              <a:t>)</a:t>
            </a:r>
            <a:endParaRPr/>
          </a:p>
          <a:p>
            <a:pPr marL="533400" lvl="0" indent="-533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lang="en-US"/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 ← length[p] – 1</a:t>
            </a:r>
            <a:endParaRPr/>
          </a:p>
          <a:p>
            <a:pPr marL="533400" lvl="0" indent="-533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lang="en-US"/>
              <a:t>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lang="en-US"/>
              <a:t>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marL="533400" lvl="0" indent="-533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lang="en-US"/>
              <a:t> 	  </a:t>
            </a:r>
            <a:r>
              <a:rPr lang="en-US" b="1"/>
              <a:t>do</a:t>
            </a:r>
            <a:r>
              <a:rPr lang="en-US"/>
              <a:t>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j ← i</a:t>
            </a:r>
            <a:r>
              <a:rPr lang="en-US"/>
              <a:t>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marL="533400" lvl="0" indent="-533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lang="en-US"/>
              <a:t> 		   </a:t>
            </a:r>
            <a:r>
              <a:rPr lang="en-US" b="1"/>
              <a:t>do</a:t>
            </a:r>
            <a:r>
              <a:rPr lang="en-US"/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m[i, j] ← ∞</a:t>
            </a:r>
            <a:endParaRPr/>
          </a:p>
          <a:p>
            <a:pPr marL="533400" lvl="0" indent="-533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lang="en-US"/>
              <a:t> </a:t>
            </a:r>
            <a:r>
              <a:rPr lang="en-US" b="1"/>
              <a:t>return</a:t>
            </a:r>
            <a:r>
              <a:rPr lang="en-US"/>
              <a:t> LOOKUP-CHAIN(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p, 1, n</a:t>
            </a:r>
            <a:r>
              <a:rPr lang="en-US"/>
              <a:t>)</a:t>
            </a:r>
            <a:endParaRPr/>
          </a:p>
        </p:txBody>
      </p:sp>
      <p:sp>
        <p:nvSpPr>
          <p:cNvPr id="780" name="Google Shape;780;p26"/>
          <p:cNvSpPr/>
          <p:nvPr/>
        </p:nvSpPr>
        <p:spPr>
          <a:xfrm>
            <a:off x="5441950" y="2760663"/>
            <a:ext cx="88900" cy="2133600"/>
          </a:xfrm>
          <a:prstGeom prst="rightBrace">
            <a:avLst>
              <a:gd name="adj1" fmla="val 20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6"/>
          <p:cNvSpPr txBox="1"/>
          <p:nvPr/>
        </p:nvSpPr>
        <p:spPr>
          <a:xfrm>
            <a:off x="5637213" y="3233738"/>
            <a:ext cx="3055937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with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values that indicate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the values of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been computed</a:t>
            </a:r>
            <a:endParaRPr/>
          </a:p>
        </p:txBody>
      </p:sp>
      <p:cxnSp>
        <p:nvCxnSpPr>
          <p:cNvPr id="782" name="Google Shape;782;p26"/>
          <p:cNvCxnSpPr/>
          <p:nvPr/>
        </p:nvCxnSpPr>
        <p:spPr>
          <a:xfrm rot="10800000">
            <a:off x="6203950" y="5329238"/>
            <a:ext cx="54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3" name="Google Shape;783;p26"/>
          <p:cNvSpPr txBox="1"/>
          <p:nvPr/>
        </p:nvSpPr>
        <p:spPr>
          <a:xfrm>
            <a:off x="6792913" y="5145088"/>
            <a:ext cx="2216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Top-down approach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7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7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Memoized Matrix-Chain</a:t>
            </a:r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body" idx="1"/>
          </p:nvPr>
        </p:nvSpPr>
        <p:spPr>
          <a:xfrm>
            <a:off x="350838" y="1081088"/>
            <a:ext cx="8229600" cy="566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rsiva"/>
              <a:buNone/>
            </a:pPr>
            <a:r>
              <a:rPr lang="en-US" sz="24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lang="en-US" sz="2400"/>
              <a:t> LOOKUP-CHAIN(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p, i, j</a:t>
            </a:r>
            <a:r>
              <a:rPr lang="en-US" sz="2400"/>
              <a:t>)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</a:t>
            </a:r>
            <a:r>
              <a:rPr lang="en-US" sz="2400" b="1"/>
              <a:t>if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m[i, j] &lt; ∞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 	 </a:t>
            </a:r>
            <a:r>
              <a:rPr lang="en-US" sz="2400" b="1"/>
              <a:t>then</a:t>
            </a:r>
            <a:r>
              <a:rPr lang="en-US" sz="2400"/>
              <a:t> </a:t>
            </a:r>
            <a:r>
              <a:rPr lang="en-US" sz="2400" b="1"/>
              <a:t>return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m[i, j]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</a:t>
            </a:r>
            <a:r>
              <a:rPr lang="en-US" sz="2400" b="1"/>
              <a:t>if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 = j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   </a:t>
            </a:r>
            <a:r>
              <a:rPr lang="en-US" sz="2400" b="1"/>
              <a:t>then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m[i, j] ← 0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   </a:t>
            </a:r>
            <a:r>
              <a:rPr lang="en-US" sz="2400" b="1"/>
              <a:t>else</a:t>
            </a:r>
            <a:r>
              <a:rPr lang="en-US" sz="2400"/>
              <a:t> </a:t>
            </a:r>
            <a:r>
              <a:rPr lang="en-US" sz="2400" b="1"/>
              <a:t>for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k ← i</a:t>
            </a:r>
            <a:r>
              <a:rPr lang="en-US" sz="2400"/>
              <a:t> </a:t>
            </a:r>
            <a:r>
              <a:rPr lang="en-US" sz="2400" b="1"/>
              <a:t>to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j – 1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	      	   </a:t>
            </a:r>
            <a:r>
              <a:rPr lang="en-US" sz="2400" b="1"/>
              <a:t>do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q ←</a:t>
            </a:r>
            <a:r>
              <a:rPr lang="en-US" sz="2400"/>
              <a:t> LOOKUP-CHAIN(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p, i, k</a:t>
            </a:r>
            <a:r>
              <a:rPr lang="en-US" sz="2400"/>
              <a:t>) +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				 LOOKUP-CHAIN(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p, k+1, j</a:t>
            </a:r>
            <a:r>
              <a:rPr lang="en-US" sz="2400"/>
              <a:t>) +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2400" baseline="-25000"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2400" baseline="-25000"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2400" baseline="-25000"/>
              <a:t>j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7"/>
            </a:pPr>
            <a:r>
              <a:rPr lang="en-US" sz="2400"/>
              <a:t> 		         </a:t>
            </a:r>
            <a:r>
              <a:rPr lang="en-US" sz="2400" b="1"/>
              <a:t>if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q &lt; m[i, j]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7"/>
            </a:pPr>
            <a:r>
              <a:rPr lang="en-US" sz="2400"/>
              <a:t>  			 </a:t>
            </a:r>
            <a:r>
              <a:rPr lang="en-US" sz="2400" b="1"/>
              <a:t>then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m[i, j] ← q</a:t>
            </a:r>
            <a:endParaRPr/>
          </a:p>
          <a:p>
            <a:pPr marL="533400" lvl="0" indent="-5334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7"/>
            </a:pPr>
            <a:r>
              <a:rPr lang="en-US" sz="2400" b="1"/>
              <a:t>return</a:t>
            </a: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m[i, j]	</a:t>
            </a:r>
            <a:endParaRPr/>
          </a:p>
        </p:txBody>
      </p:sp>
      <p:sp>
        <p:nvSpPr>
          <p:cNvPr id="791" name="Google Shape;791;p27"/>
          <p:cNvSpPr txBox="1"/>
          <p:nvPr/>
        </p:nvSpPr>
        <p:spPr>
          <a:xfrm>
            <a:off x="6124575" y="1212850"/>
            <a:ext cx="2386013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 is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>
            <a:off x="4572000" y="3355975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m[i, j]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=  min {m[i, k] + m[k+1, j] + p</a:t>
            </a:r>
            <a:r>
              <a:rPr lang="en-US" sz="1800" b="0" i="0" u="none" strike="noStrike" cap="none" baseline="-2500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lang="en-US" sz="1800" b="0" i="0" u="none" strike="noStrike" cap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 baseline="-2500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 u="none" strike="noStrike" cap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 baseline="-2500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u="none" strike="noStrike" cap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lang="en-US" sz="1800" b="0" i="0" u="none" strike="noStrike" cap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i≤k&lt;j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8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8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Dynamic Progamming vs. Memoization</a:t>
            </a:r>
            <a:endParaRPr/>
          </a:p>
        </p:txBody>
      </p:sp>
      <p:sp>
        <p:nvSpPr>
          <p:cNvPr id="799" name="Google Shape;799;p28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Advantages of dynamic programming vs. memoized algorithms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No overhead for recursion, less overhead for maintaining the table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The regular pattern of table accesses may be used to reduce time or space requirements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Advantages of memoized algorithms vs. dynamic programming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Some subproblems do not need to be solved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Suppose we have a sequence or chain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 …, A</a:t>
            </a:r>
            <a:r>
              <a:rPr lang="en-US" i="1" baseline="-25000"/>
              <a:t>n</a:t>
            </a:r>
            <a:r>
              <a:rPr lang="en-US"/>
              <a:t> of </a:t>
            </a:r>
            <a:r>
              <a:rPr lang="en-US" i="1"/>
              <a:t>n</a:t>
            </a:r>
            <a:r>
              <a:rPr lang="en-US"/>
              <a:t> matrices to be multiplied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That is, we want to compute the product 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…A</a:t>
            </a:r>
            <a:r>
              <a:rPr lang="en-US" i="1" baseline="-25000"/>
              <a:t>n</a:t>
            </a:r>
            <a:endParaRPr/>
          </a:p>
          <a:p>
            <a:pPr marL="609600" lvl="0" indent="-4318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There are many possible ways (parenthesizations) to compute the product</a:t>
            </a:r>
            <a:endParaRPr i="1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748eddf11_0_0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  <a:endParaRPr/>
          </a:p>
        </p:txBody>
      </p:sp>
      <p:sp>
        <p:nvSpPr>
          <p:cNvPr id="115" name="Google Shape;115;g32748eddf11_0_0"/>
          <p:cNvSpPr txBox="1"/>
          <p:nvPr/>
        </p:nvSpPr>
        <p:spPr>
          <a:xfrm>
            <a:off x="661175" y="2722450"/>
            <a:ext cx="6741300" cy="307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0E0E"/>
                </a:solidFill>
              </a:rPr>
              <a:t>For </a:t>
            </a:r>
            <a:r>
              <a:rPr lang="en-US" sz="1800" dirty="0">
                <a:solidFill>
                  <a:schemeClr val="dk1"/>
                </a:solidFill>
              </a:rPr>
              <a:t> P(4) </a:t>
            </a:r>
            <a:r>
              <a:rPr lang="en-US" sz="1800" dirty="0">
                <a:solidFill>
                  <a:srgbClr val="0E0E0E"/>
                </a:solidFill>
              </a:rPr>
              <a:t>, you split the sequence </a:t>
            </a:r>
            <a:r>
              <a:rPr lang="en-US" sz="1800" dirty="0">
                <a:solidFill>
                  <a:schemeClr val="dk1"/>
                </a:solidFill>
              </a:rPr>
              <a:t>  A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 , A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, A</a:t>
            </a:r>
            <a:r>
              <a:rPr lang="en-US" sz="1800" baseline="-25000" dirty="0">
                <a:solidFill>
                  <a:schemeClr val="dk1"/>
                </a:solidFill>
              </a:rPr>
              <a:t>3</a:t>
            </a:r>
            <a:r>
              <a:rPr lang="en-US" sz="1800" dirty="0">
                <a:solidFill>
                  <a:schemeClr val="dk1"/>
                </a:solidFill>
              </a:rPr>
              <a:t>, A</a:t>
            </a:r>
            <a:r>
              <a:rPr lang="en-US" sz="1800" baseline="-25000" dirty="0">
                <a:solidFill>
                  <a:schemeClr val="dk1"/>
                </a:solidFill>
              </a:rPr>
              <a:t>4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E0E0E"/>
                </a:solidFill>
              </a:rPr>
              <a:t>into:</a:t>
            </a:r>
            <a:endParaRPr sz="1800" dirty="0">
              <a:solidFill>
                <a:srgbClr val="0E0E0E"/>
              </a:solidFill>
            </a:endParaRPr>
          </a:p>
          <a:p>
            <a:pPr marL="203200" lvl="0" indent="-2032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0E0E"/>
                </a:solidFill>
              </a:rPr>
              <a:t>	1.	Left: </a:t>
            </a:r>
            <a:r>
              <a:rPr lang="en-US" sz="1800" dirty="0">
                <a:solidFill>
                  <a:schemeClr val="dk1"/>
                </a:solidFill>
              </a:rPr>
              <a:t> A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E0E0E"/>
                </a:solidFill>
              </a:rPr>
              <a:t>; Right: </a:t>
            </a:r>
            <a:r>
              <a:rPr lang="en-US" sz="1800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, A</a:t>
            </a:r>
            <a:r>
              <a:rPr lang="en-US" sz="1800" baseline="-25000" dirty="0">
                <a:solidFill>
                  <a:schemeClr val="dk1"/>
                </a:solidFill>
              </a:rPr>
              <a:t>3</a:t>
            </a:r>
            <a:r>
              <a:rPr lang="en-US" sz="1800" dirty="0">
                <a:solidFill>
                  <a:schemeClr val="dk1"/>
                </a:solidFill>
              </a:rPr>
              <a:t>, A</a:t>
            </a:r>
            <a:r>
              <a:rPr lang="en-US" sz="1800" baseline="-25000" dirty="0">
                <a:solidFill>
                  <a:schemeClr val="dk1"/>
                </a:solidFill>
              </a:rPr>
              <a:t>4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E0E0E"/>
                </a:solidFill>
              </a:rPr>
              <a:t> → </a:t>
            </a:r>
            <a:r>
              <a:rPr lang="en-US" sz="1800" dirty="0">
                <a:solidFill>
                  <a:schemeClr val="dk1"/>
                </a:solidFill>
              </a:rPr>
              <a:t> P(1) . P(3) </a:t>
            </a:r>
            <a:endParaRPr sz="1800" dirty="0">
              <a:solidFill>
                <a:schemeClr val="dk1"/>
              </a:solidFill>
            </a:endParaRPr>
          </a:p>
          <a:p>
            <a:pPr marL="203200" lvl="0" indent="-2032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0E0E"/>
                </a:solidFill>
              </a:rPr>
              <a:t>	2.	Left: </a:t>
            </a:r>
            <a:r>
              <a:rPr lang="en-US" sz="1800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, A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rgbClr val="0E0E0E"/>
                </a:solidFill>
              </a:rPr>
              <a:t>; Right: </a:t>
            </a:r>
            <a:r>
              <a:rPr lang="en-US" sz="1800" dirty="0">
                <a:solidFill>
                  <a:schemeClr val="dk1"/>
                </a:solidFill>
              </a:rPr>
              <a:t> A</a:t>
            </a:r>
            <a:r>
              <a:rPr lang="en-US" sz="1800" baseline="-25000" dirty="0">
                <a:solidFill>
                  <a:schemeClr val="dk1"/>
                </a:solidFill>
              </a:rPr>
              <a:t>3</a:t>
            </a:r>
            <a:r>
              <a:rPr lang="en-US" sz="1800" dirty="0">
                <a:solidFill>
                  <a:schemeClr val="dk1"/>
                </a:solidFill>
              </a:rPr>
              <a:t>, A</a:t>
            </a:r>
            <a:r>
              <a:rPr lang="en-US" sz="1800" baseline="-25000" dirty="0">
                <a:solidFill>
                  <a:schemeClr val="dk1"/>
                </a:solidFill>
              </a:rPr>
              <a:t>4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E0E0E"/>
                </a:solidFill>
              </a:rPr>
              <a:t> → </a:t>
            </a:r>
            <a:r>
              <a:rPr lang="en-US" sz="1800" dirty="0">
                <a:solidFill>
                  <a:schemeClr val="dk1"/>
                </a:solidFill>
              </a:rPr>
              <a:t> P(2) . P(2) </a:t>
            </a:r>
            <a:endParaRPr sz="1800" dirty="0">
              <a:solidFill>
                <a:schemeClr val="dk1"/>
              </a:solidFill>
            </a:endParaRPr>
          </a:p>
          <a:p>
            <a:pPr marL="203200" lvl="0" indent="-2032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0E0E"/>
                </a:solidFill>
              </a:rPr>
              <a:t>	3.	Left: </a:t>
            </a:r>
            <a:r>
              <a:rPr lang="en-US" sz="1800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, A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, A</a:t>
            </a:r>
            <a:r>
              <a:rPr lang="en-US" sz="1800" baseline="-25000" dirty="0">
                <a:solidFill>
                  <a:schemeClr val="dk1"/>
                </a:solidFill>
              </a:rPr>
              <a:t>3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E0E0E"/>
                </a:solidFill>
              </a:rPr>
              <a:t>; Right: </a:t>
            </a:r>
            <a:r>
              <a:rPr lang="en-US" sz="1800" dirty="0">
                <a:solidFill>
                  <a:schemeClr val="dk1"/>
                </a:solidFill>
              </a:rPr>
              <a:t> A</a:t>
            </a:r>
            <a:r>
              <a:rPr lang="en-US" sz="1800" baseline="-25000" dirty="0">
                <a:solidFill>
                  <a:schemeClr val="dk1"/>
                </a:solidFill>
              </a:rPr>
              <a:t>4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E0E0E"/>
                </a:solidFill>
              </a:rPr>
              <a:t> → </a:t>
            </a:r>
            <a:r>
              <a:rPr lang="en-US" sz="1800" dirty="0">
                <a:solidFill>
                  <a:schemeClr val="dk1"/>
                </a:solidFill>
              </a:rPr>
              <a:t> P(3) . P(1)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P(4) = P(1) . P(3) + P(2) . P(2) + P(3) . P(1)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0E0E"/>
                </a:solidFill>
              </a:rPr>
              <a:t>With </a:t>
            </a:r>
            <a:r>
              <a:rPr lang="en-US" sz="1800" dirty="0">
                <a:solidFill>
                  <a:schemeClr val="dk1"/>
                </a:solidFill>
              </a:rPr>
              <a:t> P(1) = 1 </a:t>
            </a:r>
            <a:r>
              <a:rPr lang="en-US" sz="1800" dirty="0">
                <a:solidFill>
                  <a:srgbClr val="0E0E0E"/>
                </a:solidFill>
              </a:rPr>
              <a:t>, </a:t>
            </a:r>
            <a:r>
              <a:rPr lang="en-US" sz="1800" dirty="0">
                <a:solidFill>
                  <a:schemeClr val="dk1"/>
                </a:solidFill>
              </a:rPr>
              <a:t> P(2) = 1 </a:t>
            </a:r>
            <a:r>
              <a:rPr lang="en-US" sz="1800" dirty="0">
                <a:solidFill>
                  <a:srgbClr val="0E0E0E"/>
                </a:solidFill>
              </a:rPr>
              <a:t>, and </a:t>
            </a:r>
            <a:r>
              <a:rPr lang="en-US" sz="1800" dirty="0">
                <a:solidFill>
                  <a:schemeClr val="dk1"/>
                </a:solidFill>
              </a:rPr>
              <a:t> P(3) = 2 </a:t>
            </a:r>
            <a:r>
              <a:rPr lang="en-US" sz="1800" dirty="0">
                <a:solidFill>
                  <a:srgbClr val="0E0E0E"/>
                </a:solidFill>
              </a:rPr>
              <a:t>, we compute:</a:t>
            </a:r>
            <a:endParaRPr sz="1800" dirty="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P(4) = 1 . 2 + 1 . 1 + 2 . 1 = 5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6" name="Google Shape;116;g32748eddf11_0_0"/>
          <p:cNvSpPr txBox="1"/>
          <p:nvPr/>
        </p:nvSpPr>
        <p:spPr>
          <a:xfrm>
            <a:off x="465125" y="1234450"/>
            <a:ext cx="72858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</a:rPr>
              <a:t>Example: consider the chain A</a:t>
            </a:r>
            <a:r>
              <a:rPr lang="en-US" sz="2400" baseline="-25000">
                <a:solidFill>
                  <a:schemeClr val="accent2"/>
                </a:solidFill>
              </a:rPr>
              <a:t>1</a:t>
            </a:r>
            <a:r>
              <a:rPr lang="en-US" sz="2400">
                <a:solidFill>
                  <a:schemeClr val="accent2"/>
                </a:solidFill>
              </a:rPr>
              <a:t>, A</a:t>
            </a:r>
            <a:r>
              <a:rPr lang="en-US" sz="2400" baseline="-25000">
                <a:solidFill>
                  <a:schemeClr val="accent2"/>
                </a:solidFill>
              </a:rPr>
              <a:t>2</a:t>
            </a:r>
            <a:r>
              <a:rPr lang="en-US" sz="2400">
                <a:solidFill>
                  <a:schemeClr val="accent2"/>
                </a:solidFill>
              </a:rPr>
              <a:t>, A</a:t>
            </a:r>
            <a:r>
              <a:rPr lang="en-US" sz="2400" baseline="-25000">
                <a:solidFill>
                  <a:schemeClr val="accent2"/>
                </a:solidFill>
              </a:rPr>
              <a:t>3</a:t>
            </a:r>
            <a:r>
              <a:rPr lang="en-US" sz="2400">
                <a:solidFill>
                  <a:schemeClr val="accent2"/>
                </a:solidFill>
              </a:rPr>
              <a:t>, A</a:t>
            </a:r>
            <a:r>
              <a:rPr lang="en-US" sz="2400" baseline="-25000">
                <a:solidFill>
                  <a:schemeClr val="accent2"/>
                </a:solidFill>
              </a:rPr>
              <a:t>4</a:t>
            </a:r>
            <a:r>
              <a:rPr lang="en-US" sz="2400">
                <a:solidFill>
                  <a:schemeClr val="accent2"/>
                </a:solidFill>
              </a:rPr>
              <a:t> of 4 (i.e. </a:t>
            </a:r>
            <a:r>
              <a:rPr lang="en-US" sz="2800" i="1">
                <a:solidFill>
                  <a:schemeClr val="accent2"/>
                </a:solidFill>
              </a:rPr>
              <a:t>n</a:t>
            </a:r>
            <a:r>
              <a:rPr lang="en-US" sz="2400">
                <a:solidFill>
                  <a:schemeClr val="accent2"/>
                </a:solidFill>
              </a:rPr>
              <a:t>) matrices</a:t>
            </a:r>
            <a:endParaRPr sz="2800">
              <a:solidFill>
                <a:schemeClr val="accent2"/>
              </a:solidFill>
            </a:endParaRPr>
          </a:p>
          <a:p>
            <a:pPr marL="990600" lvl="1" indent="-533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Let us compute the product </a:t>
            </a:r>
            <a:r>
              <a:rPr lang="en-US" sz="2800">
                <a:solidFill>
                  <a:schemeClr val="dk1"/>
                </a:solidFill>
              </a:rPr>
              <a:t>A</a:t>
            </a:r>
            <a:r>
              <a:rPr lang="en-US" sz="2800" baseline="-25000">
                <a:solidFill>
                  <a:schemeClr val="dk1"/>
                </a:solidFill>
              </a:rPr>
              <a:t>1</a:t>
            </a:r>
            <a:r>
              <a:rPr lang="en-US" sz="2800">
                <a:solidFill>
                  <a:schemeClr val="dk1"/>
                </a:solidFill>
              </a:rPr>
              <a:t>A</a:t>
            </a:r>
            <a:r>
              <a:rPr lang="en-US" sz="2800" baseline="-25000">
                <a:solidFill>
                  <a:schemeClr val="dk1"/>
                </a:solidFill>
              </a:rPr>
              <a:t>2</a:t>
            </a:r>
            <a:r>
              <a:rPr lang="en-US" sz="2800">
                <a:solidFill>
                  <a:schemeClr val="dk1"/>
                </a:solidFill>
              </a:rPr>
              <a:t>A</a:t>
            </a:r>
            <a:r>
              <a:rPr lang="en-US" sz="2800" baseline="-25000">
                <a:solidFill>
                  <a:schemeClr val="dk1"/>
                </a:solidFill>
              </a:rPr>
              <a:t>3</a:t>
            </a:r>
            <a:r>
              <a:rPr lang="en-US" sz="2800">
                <a:solidFill>
                  <a:schemeClr val="dk1"/>
                </a:solidFill>
              </a:rPr>
              <a:t>A</a:t>
            </a:r>
            <a:r>
              <a:rPr lang="en-US" sz="2800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pic>
        <p:nvPicPr>
          <p:cNvPr id="117" name="Google Shape;117;g32748eddf1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424" y="5782662"/>
            <a:ext cx="8591153" cy="92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177679" y="1042768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Example: consider the chain 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A</a:t>
            </a:r>
            <a:r>
              <a:rPr lang="en-US" sz="2400" baseline="-25000"/>
              <a:t>3</a:t>
            </a:r>
            <a:r>
              <a:rPr lang="en-US" sz="2400"/>
              <a:t>, A</a:t>
            </a:r>
            <a:r>
              <a:rPr lang="en-US" sz="2400" baseline="-25000"/>
              <a:t>4</a:t>
            </a:r>
            <a:r>
              <a:rPr lang="en-US" sz="2400"/>
              <a:t> of 4 (i.e. </a:t>
            </a:r>
            <a:r>
              <a:rPr lang="en-US" i="1"/>
              <a:t>n</a:t>
            </a:r>
            <a:r>
              <a:rPr lang="en-US" sz="2400"/>
              <a:t>) matrices</a:t>
            </a:r>
            <a:endParaRPr/>
          </a:p>
          <a:p>
            <a:pPr marL="990600" lvl="1" indent="-533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Let us compute the product </a:t>
            </a:r>
            <a:r>
              <a:rPr lang="en-US" sz="2800"/>
              <a:t>A</a:t>
            </a:r>
            <a:r>
              <a:rPr lang="en-US" sz="2800" baseline="-25000"/>
              <a:t>1</a:t>
            </a:r>
            <a:r>
              <a:rPr lang="en-US" sz="2800"/>
              <a:t>A</a:t>
            </a:r>
            <a:r>
              <a:rPr lang="en-US" sz="2800" baseline="-25000"/>
              <a:t>2</a:t>
            </a:r>
            <a:r>
              <a:rPr lang="en-US" sz="2800"/>
              <a:t>A</a:t>
            </a:r>
            <a:r>
              <a:rPr lang="en-US" sz="2800" baseline="-25000"/>
              <a:t>3</a:t>
            </a:r>
            <a:r>
              <a:rPr lang="en-US" sz="2800"/>
              <a:t>A</a:t>
            </a:r>
            <a:r>
              <a:rPr lang="en-US" sz="2800" baseline="-25000"/>
              <a:t>4</a:t>
            </a:r>
            <a:endParaRPr sz="2000" baseline="-25000"/>
          </a:p>
          <a:p>
            <a:pPr marL="9906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aseline="-2500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609600" lvl="0" indent="-4318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/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/>
              <a:t>There are 5 possible ways:</a:t>
            </a:r>
            <a:endParaRPr/>
          </a:p>
          <a:p>
            <a:pPr marL="990600" lvl="1" indent="-533400" algn="l" rtl="0">
              <a:spcBef>
                <a:spcPts val="440"/>
              </a:spcBef>
              <a:spcAft>
                <a:spcPts val="0"/>
              </a:spcAft>
              <a:buClr>
                <a:srgbClr val="CC66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CC6600"/>
                </a:solidFill>
              </a:rPr>
              <a:t>(A</a:t>
            </a:r>
            <a:r>
              <a:rPr lang="en-US" sz="2200" baseline="-25000">
                <a:solidFill>
                  <a:srgbClr val="CC6600"/>
                </a:solidFill>
              </a:rPr>
              <a:t>1</a:t>
            </a:r>
            <a:r>
              <a:rPr lang="en-US" sz="2200">
                <a:solidFill>
                  <a:srgbClr val="CC6600"/>
                </a:solidFill>
              </a:rPr>
              <a:t>(A</a:t>
            </a:r>
            <a:r>
              <a:rPr lang="en-US" sz="2200" baseline="-25000">
                <a:solidFill>
                  <a:srgbClr val="CC6600"/>
                </a:solidFill>
              </a:rPr>
              <a:t>2</a:t>
            </a:r>
            <a:r>
              <a:rPr lang="en-US" sz="2200">
                <a:solidFill>
                  <a:srgbClr val="CC6600"/>
                </a:solidFill>
              </a:rPr>
              <a:t>(A</a:t>
            </a:r>
            <a:r>
              <a:rPr lang="en-US" sz="2200" baseline="-25000">
                <a:solidFill>
                  <a:srgbClr val="CC6600"/>
                </a:solidFill>
              </a:rPr>
              <a:t>3</a:t>
            </a:r>
            <a:r>
              <a:rPr lang="en-US" sz="2200">
                <a:solidFill>
                  <a:srgbClr val="CC6600"/>
                </a:solidFill>
              </a:rPr>
              <a:t>A</a:t>
            </a:r>
            <a:r>
              <a:rPr lang="en-US" sz="2200" baseline="-25000">
                <a:solidFill>
                  <a:srgbClr val="CC6600"/>
                </a:solidFill>
              </a:rPr>
              <a:t>4</a:t>
            </a:r>
            <a:r>
              <a:rPr lang="en-US" sz="2200">
                <a:solidFill>
                  <a:srgbClr val="CC6600"/>
                </a:solidFill>
              </a:rPr>
              <a:t>)))</a:t>
            </a:r>
            <a:endParaRPr sz="2200" baseline="-25000">
              <a:solidFill>
                <a:srgbClr val="CC6600"/>
              </a:solidFill>
            </a:endParaRPr>
          </a:p>
          <a:p>
            <a:pPr marL="990600" lvl="1" indent="-533400" algn="l" rtl="0">
              <a:spcBef>
                <a:spcPts val="440"/>
              </a:spcBef>
              <a:spcAft>
                <a:spcPts val="0"/>
              </a:spcAft>
              <a:buClr>
                <a:srgbClr val="0099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009900"/>
                </a:solidFill>
              </a:rPr>
              <a:t>(A</a:t>
            </a:r>
            <a:r>
              <a:rPr lang="en-US" sz="2200" baseline="-25000">
                <a:solidFill>
                  <a:srgbClr val="009900"/>
                </a:solidFill>
              </a:rPr>
              <a:t>1</a:t>
            </a:r>
            <a:r>
              <a:rPr lang="en-US" sz="2200">
                <a:solidFill>
                  <a:srgbClr val="009900"/>
                </a:solidFill>
              </a:rPr>
              <a:t>((A</a:t>
            </a:r>
            <a:r>
              <a:rPr lang="en-US" sz="2200" baseline="-25000">
                <a:solidFill>
                  <a:srgbClr val="009900"/>
                </a:solidFill>
              </a:rPr>
              <a:t>2</a:t>
            </a:r>
            <a:r>
              <a:rPr lang="en-US" sz="2200">
                <a:solidFill>
                  <a:srgbClr val="009900"/>
                </a:solidFill>
              </a:rPr>
              <a:t>A</a:t>
            </a:r>
            <a:r>
              <a:rPr lang="en-US" sz="2200" baseline="-25000">
                <a:solidFill>
                  <a:srgbClr val="009900"/>
                </a:solidFill>
              </a:rPr>
              <a:t>3</a:t>
            </a:r>
            <a:r>
              <a:rPr lang="en-US" sz="2200">
                <a:solidFill>
                  <a:srgbClr val="009900"/>
                </a:solidFill>
              </a:rPr>
              <a:t>)A</a:t>
            </a:r>
            <a:r>
              <a:rPr lang="en-US" sz="2200" baseline="-25000">
                <a:solidFill>
                  <a:srgbClr val="009900"/>
                </a:solidFill>
              </a:rPr>
              <a:t>4</a:t>
            </a:r>
            <a:r>
              <a:rPr lang="en-US" sz="2200">
                <a:solidFill>
                  <a:srgbClr val="009900"/>
                </a:solidFill>
              </a:rPr>
              <a:t>))</a:t>
            </a:r>
            <a:endParaRPr sz="2200" baseline="-25000">
              <a:solidFill>
                <a:srgbClr val="009900"/>
              </a:solidFill>
            </a:endParaRPr>
          </a:p>
          <a:p>
            <a:pPr marL="990600" lvl="1" indent="-53340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FF0000"/>
                </a:solidFill>
              </a:rPr>
              <a:t>((A</a:t>
            </a:r>
            <a:r>
              <a:rPr lang="en-US" sz="2200" baseline="-25000">
                <a:solidFill>
                  <a:srgbClr val="FF0000"/>
                </a:solidFill>
              </a:rPr>
              <a:t>1</a:t>
            </a:r>
            <a:r>
              <a:rPr lang="en-US" sz="2200">
                <a:solidFill>
                  <a:srgbClr val="FF0000"/>
                </a:solidFill>
              </a:rPr>
              <a:t>A</a:t>
            </a:r>
            <a:r>
              <a:rPr lang="en-US" sz="2200" baseline="-25000">
                <a:solidFill>
                  <a:srgbClr val="FF0000"/>
                </a:solidFill>
              </a:rPr>
              <a:t>2</a:t>
            </a:r>
            <a:r>
              <a:rPr lang="en-US" sz="2200">
                <a:solidFill>
                  <a:srgbClr val="FF0000"/>
                </a:solidFill>
              </a:rPr>
              <a:t>)(A</a:t>
            </a:r>
            <a:r>
              <a:rPr lang="en-US" sz="2200" baseline="-25000">
                <a:solidFill>
                  <a:srgbClr val="FF0000"/>
                </a:solidFill>
              </a:rPr>
              <a:t>3</a:t>
            </a:r>
            <a:r>
              <a:rPr lang="en-US" sz="2200">
                <a:solidFill>
                  <a:srgbClr val="FF0000"/>
                </a:solidFill>
              </a:rPr>
              <a:t>A</a:t>
            </a:r>
            <a:r>
              <a:rPr lang="en-US" sz="2200" baseline="-25000">
                <a:solidFill>
                  <a:srgbClr val="FF0000"/>
                </a:solidFill>
              </a:rPr>
              <a:t>4</a:t>
            </a:r>
            <a:r>
              <a:rPr lang="en-US" sz="2200">
                <a:solidFill>
                  <a:srgbClr val="FF0000"/>
                </a:solidFill>
              </a:rPr>
              <a:t>))</a:t>
            </a:r>
            <a:endParaRPr sz="2200" baseline="-25000">
              <a:solidFill>
                <a:srgbClr val="FF0000"/>
              </a:solidFill>
            </a:endParaRPr>
          </a:p>
          <a:p>
            <a:pPr marL="990600" lvl="1" indent="-533400" algn="l" rtl="0"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3333FF"/>
                </a:solidFill>
              </a:rPr>
              <a:t>((A</a:t>
            </a:r>
            <a:r>
              <a:rPr lang="en-US" sz="2200" baseline="-25000">
                <a:solidFill>
                  <a:srgbClr val="3333FF"/>
                </a:solidFill>
              </a:rPr>
              <a:t>1</a:t>
            </a:r>
            <a:r>
              <a:rPr lang="en-US" sz="2200">
                <a:solidFill>
                  <a:srgbClr val="3333FF"/>
                </a:solidFill>
              </a:rPr>
              <a:t>(A</a:t>
            </a:r>
            <a:r>
              <a:rPr lang="en-US" sz="2200" baseline="-25000">
                <a:solidFill>
                  <a:srgbClr val="3333FF"/>
                </a:solidFill>
              </a:rPr>
              <a:t>2</a:t>
            </a:r>
            <a:r>
              <a:rPr lang="en-US" sz="2200">
                <a:solidFill>
                  <a:srgbClr val="3333FF"/>
                </a:solidFill>
              </a:rPr>
              <a:t>A</a:t>
            </a:r>
            <a:r>
              <a:rPr lang="en-US" sz="2200" baseline="-25000">
                <a:solidFill>
                  <a:srgbClr val="3333FF"/>
                </a:solidFill>
              </a:rPr>
              <a:t>3</a:t>
            </a:r>
            <a:r>
              <a:rPr lang="en-US" sz="2200">
                <a:solidFill>
                  <a:srgbClr val="3333FF"/>
                </a:solidFill>
              </a:rPr>
              <a:t>))A</a:t>
            </a:r>
            <a:r>
              <a:rPr lang="en-US" sz="2200" baseline="-25000">
                <a:solidFill>
                  <a:srgbClr val="3333FF"/>
                </a:solidFill>
              </a:rPr>
              <a:t>4</a:t>
            </a:r>
            <a:r>
              <a:rPr lang="en-US" sz="2200">
                <a:solidFill>
                  <a:srgbClr val="3333FF"/>
                </a:solidFill>
              </a:rPr>
              <a:t>)</a:t>
            </a:r>
            <a:endParaRPr sz="2200" baseline="-25000">
              <a:solidFill>
                <a:srgbClr val="3333FF"/>
              </a:solidFill>
            </a:endParaRPr>
          </a:p>
          <a:p>
            <a:pPr marL="990600" lvl="1" indent="-533400" algn="l" rtl="0">
              <a:spcBef>
                <a:spcPts val="440"/>
              </a:spcBef>
              <a:spcAft>
                <a:spcPts val="0"/>
              </a:spcAft>
              <a:buClr>
                <a:srgbClr val="D60093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D60093"/>
                </a:solidFill>
              </a:rPr>
              <a:t>(((A</a:t>
            </a:r>
            <a:r>
              <a:rPr lang="en-US" sz="2200" baseline="-25000">
                <a:solidFill>
                  <a:srgbClr val="D60093"/>
                </a:solidFill>
              </a:rPr>
              <a:t>1</a:t>
            </a:r>
            <a:r>
              <a:rPr lang="en-US" sz="2200">
                <a:solidFill>
                  <a:srgbClr val="D60093"/>
                </a:solidFill>
              </a:rPr>
              <a:t>A</a:t>
            </a:r>
            <a:r>
              <a:rPr lang="en-US" sz="2200" baseline="-25000">
                <a:solidFill>
                  <a:srgbClr val="D60093"/>
                </a:solidFill>
              </a:rPr>
              <a:t>2</a:t>
            </a:r>
            <a:r>
              <a:rPr lang="en-US" sz="2200">
                <a:solidFill>
                  <a:srgbClr val="D60093"/>
                </a:solidFill>
              </a:rPr>
              <a:t>)A</a:t>
            </a:r>
            <a:r>
              <a:rPr lang="en-US" sz="2200" baseline="-25000">
                <a:solidFill>
                  <a:srgbClr val="D60093"/>
                </a:solidFill>
              </a:rPr>
              <a:t>3</a:t>
            </a:r>
            <a:r>
              <a:rPr lang="en-US" sz="2200">
                <a:solidFill>
                  <a:srgbClr val="D60093"/>
                </a:solidFill>
              </a:rPr>
              <a:t>)A</a:t>
            </a:r>
            <a:r>
              <a:rPr lang="en-US" sz="2200" baseline="-25000">
                <a:solidFill>
                  <a:srgbClr val="D60093"/>
                </a:solidFill>
              </a:rPr>
              <a:t>4</a:t>
            </a:r>
            <a:r>
              <a:rPr lang="en-US" sz="2200">
                <a:solidFill>
                  <a:srgbClr val="D60093"/>
                </a:solidFill>
              </a:rPr>
              <a:t>)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424" y="2570712"/>
            <a:ext cx="8591152" cy="92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5932" y="3187677"/>
            <a:ext cx="3206604" cy="3667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1798" y="5249918"/>
            <a:ext cx="2492004" cy="6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To compute the number of scalar multiplications necessary, we must know:</a:t>
            </a:r>
            <a:endParaRPr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CC6600"/>
                </a:solidFill>
              </a:rPr>
              <a:t>Algorithm to multiply two matrices</a:t>
            </a:r>
            <a:endParaRPr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CC6600"/>
                </a:solidFill>
              </a:rPr>
              <a:t>Matrix dimensions</a:t>
            </a:r>
            <a:endParaRPr/>
          </a:p>
          <a:p>
            <a:pPr marL="609600" lvl="0" indent="-4318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>
              <a:solidFill>
                <a:srgbClr val="CC6600"/>
              </a:solidFill>
            </a:endParaRPr>
          </a:p>
          <a:p>
            <a:pPr marL="609600" lvl="0" indent="-609600" algn="l" rtl="0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9900"/>
                </a:solidFill>
              </a:rPr>
              <a:t>Algorithm to multiply two matrices?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to Multiply 2 Matrices   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atrices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(with dimensions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333FF"/>
              </a:solidFill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Matrix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resulting from the product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A·B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i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19CB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2619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MATRIX-MULTIPLY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	for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lang="en-US"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			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lang="en-US"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				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0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			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lang="en-US"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					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6.	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381000" y="5486400"/>
            <a:ext cx="8305800" cy="75882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Scalar multiplication in line 5 dominates time to compute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scalar multiplications =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pqr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   </a:t>
            </a:r>
            <a:r>
              <a:rPr lang="en-US" sz="2000"/>
              <a:t>…contd</a:t>
            </a:r>
            <a:r>
              <a:rPr lang="en-US"/>
              <a:t>  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Example: Consider three matrices A</a:t>
            </a:r>
            <a:r>
              <a:rPr lang="en-US" baseline="-25000"/>
              <a:t>10×100</a:t>
            </a:r>
            <a:r>
              <a:rPr lang="en-US"/>
              <a:t>, B</a:t>
            </a:r>
            <a:r>
              <a:rPr lang="en-US" baseline="-25000"/>
              <a:t>100×5</a:t>
            </a:r>
            <a:r>
              <a:rPr lang="en-US"/>
              <a:t>, and C</a:t>
            </a:r>
            <a:r>
              <a:rPr lang="en-US" baseline="-25000"/>
              <a:t>5×50</a:t>
            </a:r>
            <a:endParaRPr/>
          </a:p>
          <a:p>
            <a:pPr marL="609600" lvl="0" indent="-6096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There are 2 ways to parenthesize </a:t>
            </a:r>
            <a:endParaRPr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3333FF"/>
                </a:solidFill>
              </a:rPr>
              <a:t>((AB)C) = D</a:t>
            </a:r>
            <a:r>
              <a:rPr lang="en-US" baseline="-25000">
                <a:solidFill>
                  <a:srgbClr val="3333FF"/>
                </a:solidFill>
              </a:rPr>
              <a:t>10×5</a:t>
            </a:r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3333FF"/>
                </a:solidFill>
              </a:rPr>
              <a:t> C</a:t>
            </a:r>
            <a:r>
              <a:rPr lang="en-US" baseline="-25000">
                <a:solidFill>
                  <a:srgbClr val="3333FF"/>
                </a:solidFill>
              </a:rPr>
              <a:t>5×50</a:t>
            </a:r>
            <a:endParaRPr>
              <a:solidFill>
                <a:srgbClr val="3333FF"/>
              </a:solidFill>
            </a:endParaRPr>
          </a:p>
          <a:p>
            <a:pPr marL="1371600" lvl="2" indent="-457200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CC6600"/>
                </a:solidFill>
              </a:rPr>
              <a:t>AB ⇒ 10</a:t>
            </a:r>
            <a:r>
              <a:rPr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CC6600"/>
                </a:solidFill>
              </a:rPr>
              <a:t>100</a:t>
            </a:r>
            <a:r>
              <a:rPr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CC6600"/>
                </a:solidFill>
              </a:rPr>
              <a:t>5=5,000 scalar multiplications</a:t>
            </a:r>
            <a:endParaRPr/>
          </a:p>
          <a:p>
            <a:pPr marL="1371600" lvl="2" indent="-457200" algn="l" rtl="0"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CC6600"/>
                </a:solidFill>
              </a:rPr>
              <a:t>DC ⇒ 10</a:t>
            </a:r>
            <a:r>
              <a:rPr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CC6600"/>
                </a:solidFill>
              </a:rPr>
              <a:t>5</a:t>
            </a:r>
            <a:r>
              <a:rPr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CC6600"/>
                </a:solidFill>
              </a:rPr>
              <a:t>50 =2,500 scalar multiplications</a:t>
            </a:r>
            <a:endParaRPr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9900"/>
                </a:solidFill>
              </a:rPr>
              <a:t>(A(BC)) = A</a:t>
            </a:r>
            <a:r>
              <a:rPr lang="en-US" baseline="-25000">
                <a:solidFill>
                  <a:srgbClr val="009900"/>
                </a:solidFill>
              </a:rPr>
              <a:t>10×100</a:t>
            </a:r>
            <a:r>
              <a:rPr lang="en-US">
                <a:solidFill>
                  <a:srgbClr val="009900"/>
                </a:solidFill>
              </a:rPr>
              <a:t> </a:t>
            </a:r>
            <a:r>
              <a:rPr lang="en-US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009900"/>
                </a:solidFill>
              </a:rPr>
              <a:t> E</a:t>
            </a:r>
            <a:r>
              <a:rPr lang="en-US" baseline="-25000">
                <a:solidFill>
                  <a:srgbClr val="009900"/>
                </a:solidFill>
              </a:rPr>
              <a:t>100×50</a:t>
            </a:r>
            <a:endParaRPr>
              <a:solidFill>
                <a:srgbClr val="009900"/>
              </a:solidFill>
            </a:endParaRPr>
          </a:p>
          <a:p>
            <a:pPr marL="1371600" lvl="2" indent="-457200" algn="l" rtl="0">
              <a:spcBef>
                <a:spcPts val="400"/>
              </a:spcBef>
              <a:spcAft>
                <a:spcPts val="0"/>
              </a:spcAft>
              <a:buClr>
                <a:srgbClr val="D60093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D60093"/>
                </a:solidFill>
              </a:rPr>
              <a:t>BC ⇒ 100</a:t>
            </a:r>
            <a:r>
              <a:rPr lang="en-US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D60093"/>
                </a:solidFill>
              </a:rPr>
              <a:t>5</a:t>
            </a:r>
            <a:r>
              <a:rPr lang="en-US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D60093"/>
                </a:solidFill>
              </a:rPr>
              <a:t>50=25,000 scalar multiplications</a:t>
            </a:r>
            <a:endParaRPr/>
          </a:p>
          <a:p>
            <a:pPr marL="1371600" lvl="2" indent="-457200" algn="l" rtl="0">
              <a:spcBef>
                <a:spcPts val="400"/>
              </a:spcBef>
              <a:spcAft>
                <a:spcPts val="0"/>
              </a:spcAft>
              <a:buClr>
                <a:srgbClr val="D60093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D60093"/>
                </a:solidFill>
              </a:rPr>
              <a:t>AE ⇒ 10</a:t>
            </a:r>
            <a:r>
              <a:rPr lang="en-US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D60093"/>
                </a:solidFill>
              </a:rPr>
              <a:t>100</a:t>
            </a:r>
            <a:r>
              <a:rPr lang="en-US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-US">
                <a:solidFill>
                  <a:srgbClr val="D60093"/>
                </a:solidFill>
              </a:rPr>
              <a:t>50 =50,000 scalar multiplications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8001000" y="3346450"/>
            <a:ext cx="11430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Total: 7,500 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5881688" y="5473700"/>
            <a:ext cx="11430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Total: 75,000 </a:t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924800" y="349885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305800" y="4719638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7086600" y="4948238"/>
            <a:ext cx="1714500" cy="838200"/>
          </a:xfrm>
          <a:custGeom>
            <a:avLst/>
            <a:gdLst/>
            <a:ahLst/>
            <a:cxnLst/>
            <a:rect l="l" t="t" r="r" b="b"/>
            <a:pathLst>
              <a:path w="1080" h="528" extrusionOk="0">
                <a:moveTo>
                  <a:pt x="960" y="0"/>
                </a:moveTo>
                <a:cubicBezTo>
                  <a:pt x="1020" y="64"/>
                  <a:pt x="1080" y="128"/>
                  <a:pt x="1056" y="192"/>
                </a:cubicBezTo>
                <a:cubicBezTo>
                  <a:pt x="1032" y="256"/>
                  <a:pt x="928" y="336"/>
                  <a:pt x="816" y="384"/>
                </a:cubicBezTo>
                <a:cubicBezTo>
                  <a:pt x="704" y="432"/>
                  <a:pt x="520" y="456"/>
                  <a:pt x="384" y="480"/>
                </a:cubicBezTo>
                <a:cubicBezTo>
                  <a:pt x="248" y="504"/>
                  <a:pt x="124" y="516"/>
                  <a:pt x="0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Matrix-Chain Multiplication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350838" y="1106488"/>
            <a:ext cx="833755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Given a chain of matrices 〈A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 …, A</a:t>
            </a:r>
            <a:r>
              <a:rPr lang="en-US" baseline="-25000"/>
              <a:t>n</a:t>
            </a:r>
            <a:r>
              <a:rPr lang="en-US"/>
              <a:t>〉, where for i = 1, 2, …, n matrix A</a:t>
            </a:r>
            <a:r>
              <a:rPr lang="en-US" baseline="-25000"/>
              <a:t>i</a:t>
            </a:r>
            <a:r>
              <a:rPr lang="en-US"/>
              <a:t> has dimensions p</a:t>
            </a:r>
            <a:r>
              <a:rPr lang="en-US" baseline="-25000"/>
              <a:t>i-1</a:t>
            </a:r>
            <a:r>
              <a:rPr lang="en-US"/>
              <a:t>x p</a:t>
            </a:r>
            <a:r>
              <a:rPr lang="en-US" baseline="-25000"/>
              <a:t>i</a:t>
            </a:r>
            <a:r>
              <a:rPr lang="en-US"/>
              <a:t>, fully parenthesize the product A</a:t>
            </a:r>
            <a:r>
              <a:rPr lang="en-US" baseline="-25000"/>
              <a:t>1 </a:t>
            </a:r>
            <a:r>
              <a:rPr lang="en-US"/>
              <a:t>⋅ A</a:t>
            </a:r>
            <a:r>
              <a:rPr lang="en-US" baseline="-25000"/>
              <a:t>2</a:t>
            </a:r>
            <a:r>
              <a:rPr lang="en-US"/>
              <a:t> ⋅⋅⋅ A</a:t>
            </a:r>
            <a:r>
              <a:rPr lang="en-US" baseline="-25000"/>
              <a:t>n</a:t>
            </a:r>
            <a:r>
              <a:rPr lang="en-US"/>
              <a:t> in a way that minimizes the number of scalar multiplications.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baseline="-25000"/>
              <a:t>		</a:t>
            </a:r>
            <a:r>
              <a:rPr lang="en-US">
                <a:solidFill>
                  <a:srgbClr val="CC0000"/>
                </a:solidFill>
              </a:rPr>
              <a:t>A</a:t>
            </a:r>
            <a:r>
              <a:rPr lang="en-US" baseline="-25000">
                <a:solidFill>
                  <a:srgbClr val="CC0000"/>
                </a:solidFill>
              </a:rPr>
              <a:t>1     </a:t>
            </a:r>
            <a:r>
              <a:rPr lang="en-US">
                <a:solidFill>
                  <a:srgbClr val="CC0000"/>
                </a:solidFill>
              </a:rPr>
              <a:t>⋅    A</a:t>
            </a:r>
            <a:r>
              <a:rPr lang="en-US" baseline="-25000">
                <a:solidFill>
                  <a:srgbClr val="CC0000"/>
                </a:solidFill>
              </a:rPr>
              <a:t>2</a:t>
            </a:r>
            <a:r>
              <a:rPr lang="en-US">
                <a:solidFill>
                  <a:srgbClr val="CC0000"/>
                </a:solidFill>
              </a:rPr>
              <a:t>    ⋅⋅⋅    A</a:t>
            </a:r>
            <a:r>
              <a:rPr lang="en-US" baseline="-25000">
                <a:solidFill>
                  <a:srgbClr val="CC0000"/>
                </a:solidFill>
              </a:rPr>
              <a:t>i   </a:t>
            </a:r>
            <a:r>
              <a:rPr lang="en-US">
                <a:solidFill>
                  <a:srgbClr val="CC0000"/>
                </a:solidFill>
              </a:rPr>
              <a:t> ⋅    A</a:t>
            </a:r>
            <a:r>
              <a:rPr lang="en-US" baseline="-25000">
                <a:solidFill>
                  <a:srgbClr val="CC0000"/>
                </a:solidFill>
              </a:rPr>
              <a:t>i+1</a:t>
            </a:r>
            <a:r>
              <a:rPr lang="en-US">
                <a:solidFill>
                  <a:srgbClr val="CC0000"/>
                </a:solidFill>
              </a:rPr>
              <a:t>    ⋅⋅⋅    A</a:t>
            </a:r>
            <a:r>
              <a:rPr lang="en-US" baseline="-25000">
                <a:solidFill>
                  <a:srgbClr val="CC0000"/>
                </a:solidFill>
              </a:rPr>
              <a:t>n</a:t>
            </a:r>
            <a:r>
              <a:rPr lang="en-US">
                <a:solidFill>
                  <a:srgbClr val="CC0000"/>
                </a:solidFill>
              </a:rPr>
              <a:t>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	   </a:t>
            </a:r>
            <a:r>
              <a:rPr lang="en-US" sz="2400">
                <a:solidFill>
                  <a:srgbClr val="CC0000"/>
                </a:solidFill>
              </a:rPr>
              <a:t>p</a:t>
            </a:r>
            <a:r>
              <a:rPr lang="en-US" sz="2400" baseline="-25000">
                <a:solidFill>
                  <a:srgbClr val="CC0000"/>
                </a:solidFill>
              </a:rPr>
              <a:t>0 </a:t>
            </a:r>
            <a:r>
              <a:rPr lang="en-US" sz="2400">
                <a:solidFill>
                  <a:srgbClr val="CC0000"/>
                </a:solidFill>
              </a:rPr>
              <a:t>x p</a:t>
            </a:r>
            <a:r>
              <a:rPr lang="en-US" sz="2400" baseline="-25000">
                <a:solidFill>
                  <a:srgbClr val="CC0000"/>
                </a:solidFill>
              </a:rPr>
              <a:t>1</a:t>
            </a:r>
            <a:r>
              <a:rPr lang="en-US" sz="2400">
                <a:solidFill>
                  <a:srgbClr val="CC0000"/>
                </a:solidFill>
              </a:rPr>
              <a:t>    p</a:t>
            </a:r>
            <a:r>
              <a:rPr lang="en-US" sz="2400" baseline="-25000">
                <a:solidFill>
                  <a:srgbClr val="CC0000"/>
                </a:solidFill>
              </a:rPr>
              <a:t>1 </a:t>
            </a:r>
            <a:r>
              <a:rPr lang="en-US" sz="2400">
                <a:solidFill>
                  <a:srgbClr val="CC0000"/>
                </a:solidFill>
              </a:rPr>
              <a:t>x p</a:t>
            </a:r>
            <a:r>
              <a:rPr lang="en-US" sz="2400" baseline="-25000">
                <a:solidFill>
                  <a:srgbClr val="CC0000"/>
                </a:solidFill>
              </a:rPr>
              <a:t>2</a:t>
            </a:r>
            <a:r>
              <a:rPr lang="en-US" sz="2400">
                <a:solidFill>
                  <a:srgbClr val="CC0000"/>
                </a:solidFill>
              </a:rPr>
              <a:t>      p</a:t>
            </a:r>
            <a:r>
              <a:rPr lang="en-US" sz="2400" baseline="-25000">
                <a:solidFill>
                  <a:srgbClr val="CC0000"/>
                </a:solidFill>
              </a:rPr>
              <a:t>i-1 </a:t>
            </a:r>
            <a:r>
              <a:rPr lang="en-US" sz="2400">
                <a:solidFill>
                  <a:srgbClr val="CC0000"/>
                </a:solidFill>
              </a:rPr>
              <a:t>x p</a:t>
            </a:r>
            <a:r>
              <a:rPr lang="en-US" sz="2400" baseline="-25000">
                <a:solidFill>
                  <a:srgbClr val="CC0000"/>
                </a:solidFill>
              </a:rPr>
              <a:t>i</a:t>
            </a:r>
            <a:r>
              <a:rPr lang="en-US" sz="2400">
                <a:solidFill>
                  <a:srgbClr val="CC0000"/>
                </a:solidFill>
              </a:rPr>
              <a:t>    p</a:t>
            </a:r>
            <a:r>
              <a:rPr lang="en-US" sz="2400" baseline="-25000">
                <a:solidFill>
                  <a:srgbClr val="CC0000"/>
                </a:solidFill>
              </a:rPr>
              <a:t>i </a:t>
            </a:r>
            <a:r>
              <a:rPr lang="en-US" sz="2400">
                <a:solidFill>
                  <a:srgbClr val="CC0000"/>
                </a:solidFill>
              </a:rPr>
              <a:t>x p</a:t>
            </a:r>
            <a:r>
              <a:rPr lang="en-US" sz="2400" baseline="-25000">
                <a:solidFill>
                  <a:srgbClr val="CC0000"/>
                </a:solidFill>
              </a:rPr>
              <a:t>i+1</a:t>
            </a:r>
            <a:r>
              <a:rPr lang="en-US" sz="2400">
                <a:solidFill>
                  <a:srgbClr val="CC0000"/>
                </a:solidFill>
              </a:rPr>
              <a:t>     p</a:t>
            </a:r>
            <a:r>
              <a:rPr lang="en-US" sz="2400" baseline="-25000">
                <a:solidFill>
                  <a:srgbClr val="CC0000"/>
                </a:solidFill>
              </a:rPr>
              <a:t>n-1 </a:t>
            </a:r>
            <a:r>
              <a:rPr lang="en-US" sz="2400">
                <a:solidFill>
                  <a:srgbClr val="CC0000"/>
                </a:solidFill>
              </a:rPr>
              <a:t>x p</a:t>
            </a:r>
            <a:r>
              <a:rPr lang="en-US" sz="2400" baseline="-25000">
                <a:solidFill>
                  <a:srgbClr val="CC0000"/>
                </a:solidFill>
              </a:rPr>
              <a:t>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Microsoft Macintosh PowerPoint</Application>
  <PresentationFormat>On-screen Show (4:3)</PresentationFormat>
  <Paragraphs>498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Verdana</vt:lpstr>
      <vt:lpstr>Corsiva</vt:lpstr>
      <vt:lpstr>Arial</vt:lpstr>
      <vt:lpstr>Comic Sans MS</vt:lpstr>
      <vt:lpstr>Times New Roman</vt:lpstr>
      <vt:lpstr>Default Design</vt:lpstr>
      <vt:lpstr>Design &amp; Analysis of Algorithms </vt:lpstr>
      <vt:lpstr>DP - Two key ingredients</vt:lpstr>
      <vt:lpstr>Matrix-chain Multiplication  </vt:lpstr>
      <vt:lpstr>Matrix-chain Multiplication   …contd  </vt:lpstr>
      <vt:lpstr>Matrix-chain Multiplication   …contd  </vt:lpstr>
      <vt:lpstr>Matrix-chain Multiplication   …contd  </vt:lpstr>
      <vt:lpstr>Algorithm to Multiply 2 Matrices   </vt:lpstr>
      <vt:lpstr>Matrix-chain Multiplication   …contd  </vt:lpstr>
      <vt:lpstr>Matrix-Chain Multiplication</vt:lpstr>
      <vt:lpstr>2. A Recursive Solution</vt:lpstr>
      <vt:lpstr>3. Computing the Optimal Costs</vt:lpstr>
      <vt:lpstr>Multiply 4 Matrices: A×B×C×D (1)</vt:lpstr>
      <vt:lpstr>Multiply 4 Matrices: A×B×C×D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Memoization</vt:lpstr>
      <vt:lpstr>Memoized Matrix-Chain</vt:lpstr>
      <vt:lpstr>Memoized Matrix-Chain</vt:lpstr>
      <vt:lpstr>Dynamic Progamming vs. Memoization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Syed Monowar Hossain</dc:creator>
  <cp:lastModifiedBy>Fahim Arefin</cp:lastModifiedBy>
  <cp:revision>1</cp:revision>
  <dcterms:created xsi:type="dcterms:W3CDTF">2003-07-26T00:47:08Z</dcterms:created>
  <dcterms:modified xsi:type="dcterms:W3CDTF">2025-01-21T18:34:08Z</dcterms:modified>
</cp:coreProperties>
</file>