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895" r:id="rId2"/>
    <p:sldId id="842" r:id="rId3"/>
    <p:sldId id="840" r:id="rId4"/>
    <p:sldId id="866" r:id="rId5"/>
    <p:sldId id="867" r:id="rId6"/>
    <p:sldId id="868" r:id="rId7"/>
    <p:sldId id="869" r:id="rId8"/>
    <p:sldId id="870" r:id="rId9"/>
    <p:sldId id="871" r:id="rId10"/>
    <p:sldId id="872" r:id="rId11"/>
    <p:sldId id="873" r:id="rId12"/>
    <p:sldId id="874" r:id="rId13"/>
    <p:sldId id="875" r:id="rId14"/>
    <p:sldId id="876" r:id="rId15"/>
    <p:sldId id="877" r:id="rId16"/>
    <p:sldId id="878" r:id="rId17"/>
    <p:sldId id="879" r:id="rId18"/>
    <p:sldId id="880" r:id="rId19"/>
    <p:sldId id="881" r:id="rId20"/>
    <p:sldId id="882" r:id="rId21"/>
    <p:sldId id="883" r:id="rId22"/>
    <p:sldId id="884" r:id="rId23"/>
    <p:sldId id="885" r:id="rId24"/>
    <p:sldId id="886" r:id="rId25"/>
    <p:sldId id="887" r:id="rId26"/>
    <p:sldId id="888" r:id="rId27"/>
    <p:sldId id="889" r:id="rId28"/>
    <p:sldId id="890" r:id="rId29"/>
    <p:sldId id="891" r:id="rId30"/>
    <p:sldId id="892" r:id="rId31"/>
    <p:sldId id="897" r:id="rId32"/>
    <p:sldId id="898" r:id="rId33"/>
    <p:sldId id="896" r:id="rId34"/>
    <p:sldId id="894" r:id="rId35"/>
    <p:sldId id="828" r:id="rId36"/>
    <p:sldId id="850" r:id="rId37"/>
    <p:sldId id="851" r:id="rId38"/>
    <p:sldId id="852" r:id="rId39"/>
    <p:sldId id="853" r:id="rId40"/>
    <p:sldId id="844" r:id="rId41"/>
    <p:sldId id="845" r:id="rId42"/>
    <p:sldId id="846" r:id="rId43"/>
    <p:sldId id="847" r:id="rId44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8080"/>
    <a:srgbClr val="CC0000"/>
    <a:srgbClr val="006699"/>
    <a:srgbClr val="996633"/>
    <a:srgbClr val="663300"/>
    <a:srgbClr val="0000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5D8A51-FE14-4AC9-B003-EBD7C0920667}" v="3" dt="2023-08-24T05:13:33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39" autoAdjust="0"/>
    <p:restoredTop sz="73983"/>
  </p:normalViewPr>
  <p:slideViewPr>
    <p:cSldViewPr snapToGrid="0">
      <p:cViewPr varScale="1">
        <p:scale>
          <a:sx n="86" d="100"/>
          <a:sy n="86" d="100"/>
        </p:scale>
        <p:origin x="32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Mosaddek Khan" userId="0a1bd4df-eaad-4b84-83e6-2ad2be4f4e13" providerId="ADAL" clId="{465D8A51-FE14-4AC9-B003-EBD7C0920667}"/>
    <pc:docChg chg="undo custSel modSld">
      <pc:chgData name="Md Mosaddek Khan" userId="0a1bd4df-eaad-4b84-83e6-2ad2be4f4e13" providerId="ADAL" clId="{465D8A51-FE14-4AC9-B003-EBD7C0920667}" dt="2023-08-24T05:13:33.870" v="137" actId="14100"/>
      <pc:docMkLst>
        <pc:docMk/>
      </pc:docMkLst>
      <pc:sldChg chg="modSp">
        <pc:chgData name="Md Mosaddek Khan" userId="0a1bd4df-eaad-4b84-83e6-2ad2be4f4e13" providerId="ADAL" clId="{465D8A51-FE14-4AC9-B003-EBD7C0920667}" dt="2023-08-23T03:35:10.093" v="1" actId="20577"/>
        <pc:sldMkLst>
          <pc:docMk/>
          <pc:sldMk cId="0" sldId="840"/>
        </pc:sldMkLst>
        <pc:spChg chg="mod">
          <ac:chgData name="Md Mosaddek Khan" userId="0a1bd4df-eaad-4b84-83e6-2ad2be4f4e13" providerId="ADAL" clId="{465D8A51-FE14-4AC9-B003-EBD7C0920667}" dt="2023-08-23T03:35:10.093" v="1" actId="20577"/>
          <ac:spMkLst>
            <pc:docMk/>
            <pc:sldMk cId="0" sldId="840"/>
            <ac:spMk id="708611" creationId="{5B42214E-BF1D-998E-0C57-A58ACCD6A85A}"/>
          </ac:spMkLst>
        </pc:spChg>
      </pc:sldChg>
      <pc:sldChg chg="modSp mod">
        <pc:chgData name="Md Mosaddek Khan" userId="0a1bd4df-eaad-4b84-83e6-2ad2be4f4e13" providerId="ADAL" clId="{465D8A51-FE14-4AC9-B003-EBD7C0920667}" dt="2023-08-24T05:13:33.870" v="137" actId="14100"/>
        <pc:sldMkLst>
          <pc:docMk/>
          <pc:sldMk cId="0" sldId="894"/>
        </pc:sldMkLst>
        <pc:spChg chg="mod">
          <ac:chgData name="Md Mosaddek Khan" userId="0a1bd4df-eaad-4b84-83e6-2ad2be4f4e13" providerId="ADAL" clId="{465D8A51-FE14-4AC9-B003-EBD7C0920667}" dt="2023-08-24T05:13:33.870" v="137" actId="14100"/>
          <ac:spMkLst>
            <pc:docMk/>
            <pc:sldMk cId="0" sldId="894"/>
            <ac:spMk id="60419" creationId="{02C70BCA-F349-A0FE-4A43-F4356C814B73}"/>
          </ac:spMkLst>
        </pc:spChg>
      </pc:sldChg>
    </pc:docChg>
  </pc:docChgLst>
  <pc:docChgLst>
    <pc:chgData name="Md Mosaddek Khan" userId="0a1bd4df-eaad-4b84-83e6-2ad2be4f4e13" providerId="ADAL" clId="{E8AE6102-0C6B-4E4F-B054-CC9ABB6E6420}"/>
    <pc:docChg chg="undo custSel addSld delSld modSld sldOrd">
      <pc:chgData name="Md Mosaddek Khan" userId="0a1bd4df-eaad-4b84-83e6-2ad2be4f4e13" providerId="ADAL" clId="{E8AE6102-0C6B-4E4F-B054-CC9ABB6E6420}" dt="2023-08-22T16:00:40.314" v="258" actId="20577"/>
      <pc:docMkLst>
        <pc:docMk/>
      </pc:docMkLst>
      <pc:sldChg chg="modSp">
        <pc:chgData name="Md Mosaddek Khan" userId="0a1bd4df-eaad-4b84-83e6-2ad2be4f4e13" providerId="ADAL" clId="{E8AE6102-0C6B-4E4F-B054-CC9ABB6E6420}" dt="2023-08-22T14:10:43.183" v="48" actId="2711"/>
        <pc:sldMkLst>
          <pc:docMk/>
          <pc:sldMk cId="0" sldId="840"/>
        </pc:sldMkLst>
        <pc:spChg chg="mod">
          <ac:chgData name="Md Mosaddek Khan" userId="0a1bd4df-eaad-4b84-83e6-2ad2be4f4e13" providerId="ADAL" clId="{E8AE6102-0C6B-4E4F-B054-CC9ABB6E6420}" dt="2023-08-22T14:10:43.183" v="48" actId="2711"/>
          <ac:spMkLst>
            <pc:docMk/>
            <pc:sldMk cId="0" sldId="840"/>
            <ac:spMk id="708611" creationId="{5B42214E-BF1D-998E-0C57-A58ACCD6A85A}"/>
          </ac:spMkLst>
        </pc:spChg>
      </pc:sldChg>
      <pc:sldChg chg="modSp modAnim">
        <pc:chgData name="Md Mosaddek Khan" userId="0a1bd4df-eaad-4b84-83e6-2ad2be4f4e13" providerId="ADAL" clId="{E8AE6102-0C6B-4E4F-B054-CC9ABB6E6420}" dt="2023-08-22T14:08:48.287" v="45" actId="6549"/>
        <pc:sldMkLst>
          <pc:docMk/>
          <pc:sldMk cId="0" sldId="842"/>
        </pc:sldMkLst>
        <pc:spChg chg="mod">
          <ac:chgData name="Md Mosaddek Khan" userId="0a1bd4df-eaad-4b84-83e6-2ad2be4f4e13" providerId="ADAL" clId="{E8AE6102-0C6B-4E4F-B054-CC9ABB6E6420}" dt="2023-08-22T14:08:48.287" v="45" actId="6549"/>
          <ac:spMkLst>
            <pc:docMk/>
            <pc:sldMk cId="0" sldId="842"/>
            <ac:spMk id="710659" creationId="{86F2FCC4-6D52-3532-0AA0-97B3389ED69E}"/>
          </ac:spMkLst>
        </pc:spChg>
      </pc:sldChg>
      <pc:sldChg chg="modSp mod ord">
        <pc:chgData name="Md Mosaddek Khan" userId="0a1bd4df-eaad-4b84-83e6-2ad2be4f4e13" providerId="ADAL" clId="{E8AE6102-0C6B-4E4F-B054-CC9ABB6E6420}" dt="2023-08-22T14:12:31.809" v="69" actId="403"/>
        <pc:sldMkLst>
          <pc:docMk/>
          <pc:sldMk cId="0" sldId="866"/>
        </pc:sldMkLst>
        <pc:spChg chg="mod">
          <ac:chgData name="Md Mosaddek Khan" userId="0a1bd4df-eaad-4b84-83e6-2ad2be4f4e13" providerId="ADAL" clId="{E8AE6102-0C6B-4E4F-B054-CC9ABB6E6420}" dt="2023-08-22T14:12:31.809" v="69" actId="403"/>
          <ac:spMkLst>
            <pc:docMk/>
            <pc:sldMk cId="0" sldId="866"/>
            <ac:spMk id="18436" creationId="{1C3922B8-C1AB-D9B3-A7C1-4EC8E692D1AA}"/>
          </ac:spMkLst>
        </pc:spChg>
      </pc:sldChg>
      <pc:sldChg chg="modSp mod ord">
        <pc:chgData name="Md Mosaddek Khan" userId="0a1bd4df-eaad-4b84-83e6-2ad2be4f4e13" providerId="ADAL" clId="{E8AE6102-0C6B-4E4F-B054-CC9ABB6E6420}" dt="2023-08-22T14:14:32.434" v="78" actId="403"/>
        <pc:sldMkLst>
          <pc:docMk/>
          <pc:sldMk cId="0" sldId="867"/>
        </pc:sldMkLst>
        <pc:spChg chg="mod">
          <ac:chgData name="Md Mosaddek Khan" userId="0a1bd4df-eaad-4b84-83e6-2ad2be4f4e13" providerId="ADAL" clId="{E8AE6102-0C6B-4E4F-B054-CC9ABB6E6420}" dt="2023-08-22T14:14:32.434" v="78" actId="403"/>
          <ac:spMkLst>
            <pc:docMk/>
            <pc:sldMk cId="0" sldId="867"/>
            <ac:spMk id="19462" creationId="{30FED311-BD56-01EB-6009-C04FCA23FC21}"/>
          </ac:spMkLst>
        </pc:spChg>
        <pc:picChg chg="mod">
          <ac:chgData name="Md Mosaddek Khan" userId="0a1bd4df-eaad-4b84-83e6-2ad2be4f4e13" providerId="ADAL" clId="{E8AE6102-0C6B-4E4F-B054-CC9ABB6E6420}" dt="2023-08-22T14:14:24.283" v="76" actId="1076"/>
          <ac:picMkLst>
            <pc:docMk/>
            <pc:sldMk cId="0" sldId="867"/>
            <ac:picMk id="19459" creationId="{3853F13C-E763-546B-B57C-C8C5AFAB6DA2}"/>
          </ac:picMkLst>
        </pc:picChg>
      </pc:sldChg>
      <pc:sldChg chg="modSp mod ord">
        <pc:chgData name="Md Mosaddek Khan" userId="0a1bd4df-eaad-4b84-83e6-2ad2be4f4e13" providerId="ADAL" clId="{E8AE6102-0C6B-4E4F-B054-CC9ABB6E6420}" dt="2023-08-22T14:14:52.732" v="80" actId="207"/>
        <pc:sldMkLst>
          <pc:docMk/>
          <pc:sldMk cId="0" sldId="868"/>
        </pc:sldMkLst>
        <pc:spChg chg="mod">
          <ac:chgData name="Md Mosaddek Khan" userId="0a1bd4df-eaad-4b84-83e6-2ad2be4f4e13" providerId="ADAL" clId="{E8AE6102-0C6B-4E4F-B054-CC9ABB6E6420}" dt="2023-08-22T14:14:52.732" v="80" actId="207"/>
          <ac:spMkLst>
            <pc:docMk/>
            <pc:sldMk cId="0" sldId="868"/>
            <ac:spMk id="20483" creationId="{227766DF-3199-6441-09BD-FAC38AAC642F}"/>
          </ac:spMkLst>
        </pc:spChg>
      </pc:sldChg>
      <pc:sldChg chg="ord">
        <pc:chgData name="Md Mosaddek Khan" userId="0a1bd4df-eaad-4b84-83e6-2ad2be4f4e13" providerId="ADAL" clId="{E8AE6102-0C6B-4E4F-B054-CC9ABB6E6420}" dt="2023-08-22T14:10:22.658" v="47"/>
        <pc:sldMkLst>
          <pc:docMk/>
          <pc:sldMk cId="0" sldId="869"/>
        </pc:sldMkLst>
      </pc:sldChg>
      <pc:sldChg chg="ord">
        <pc:chgData name="Md Mosaddek Khan" userId="0a1bd4df-eaad-4b84-83e6-2ad2be4f4e13" providerId="ADAL" clId="{E8AE6102-0C6B-4E4F-B054-CC9ABB6E6420}" dt="2023-08-22T14:10:22.658" v="47"/>
        <pc:sldMkLst>
          <pc:docMk/>
          <pc:sldMk cId="0" sldId="870"/>
        </pc:sldMkLst>
      </pc:sldChg>
      <pc:sldChg chg="ord">
        <pc:chgData name="Md Mosaddek Khan" userId="0a1bd4df-eaad-4b84-83e6-2ad2be4f4e13" providerId="ADAL" clId="{E8AE6102-0C6B-4E4F-B054-CC9ABB6E6420}" dt="2023-08-22T14:10:22.658" v="47"/>
        <pc:sldMkLst>
          <pc:docMk/>
          <pc:sldMk cId="0" sldId="871"/>
        </pc:sldMkLst>
      </pc:sldChg>
      <pc:sldChg chg="ord">
        <pc:chgData name="Md Mosaddek Khan" userId="0a1bd4df-eaad-4b84-83e6-2ad2be4f4e13" providerId="ADAL" clId="{E8AE6102-0C6B-4E4F-B054-CC9ABB6E6420}" dt="2023-08-22T14:10:22.658" v="47"/>
        <pc:sldMkLst>
          <pc:docMk/>
          <pc:sldMk cId="0" sldId="872"/>
        </pc:sldMkLst>
      </pc:sldChg>
      <pc:sldChg chg="ord">
        <pc:chgData name="Md Mosaddek Khan" userId="0a1bd4df-eaad-4b84-83e6-2ad2be4f4e13" providerId="ADAL" clId="{E8AE6102-0C6B-4E4F-B054-CC9ABB6E6420}" dt="2023-08-22T14:10:22.658" v="47"/>
        <pc:sldMkLst>
          <pc:docMk/>
          <pc:sldMk cId="0" sldId="873"/>
        </pc:sldMkLst>
      </pc:sldChg>
      <pc:sldChg chg="ord">
        <pc:chgData name="Md Mosaddek Khan" userId="0a1bd4df-eaad-4b84-83e6-2ad2be4f4e13" providerId="ADAL" clId="{E8AE6102-0C6B-4E4F-B054-CC9ABB6E6420}" dt="2023-08-22T14:10:22.658" v="47"/>
        <pc:sldMkLst>
          <pc:docMk/>
          <pc:sldMk cId="0" sldId="874"/>
        </pc:sldMkLst>
      </pc:sldChg>
      <pc:sldChg chg="ord">
        <pc:chgData name="Md Mosaddek Khan" userId="0a1bd4df-eaad-4b84-83e6-2ad2be4f4e13" providerId="ADAL" clId="{E8AE6102-0C6B-4E4F-B054-CC9ABB6E6420}" dt="2023-08-22T14:10:22.658" v="47"/>
        <pc:sldMkLst>
          <pc:docMk/>
          <pc:sldMk cId="0" sldId="875"/>
        </pc:sldMkLst>
      </pc:sldChg>
      <pc:sldChg chg="ord">
        <pc:chgData name="Md Mosaddek Khan" userId="0a1bd4df-eaad-4b84-83e6-2ad2be4f4e13" providerId="ADAL" clId="{E8AE6102-0C6B-4E4F-B054-CC9ABB6E6420}" dt="2023-08-22T14:10:22.658" v="47"/>
        <pc:sldMkLst>
          <pc:docMk/>
          <pc:sldMk cId="0" sldId="876"/>
        </pc:sldMkLst>
      </pc:sldChg>
      <pc:sldChg chg="ord">
        <pc:chgData name="Md Mosaddek Khan" userId="0a1bd4df-eaad-4b84-83e6-2ad2be4f4e13" providerId="ADAL" clId="{E8AE6102-0C6B-4E4F-B054-CC9ABB6E6420}" dt="2023-08-22T14:10:22.658" v="47"/>
        <pc:sldMkLst>
          <pc:docMk/>
          <pc:sldMk cId="0" sldId="877"/>
        </pc:sldMkLst>
      </pc:sldChg>
      <pc:sldChg chg="ord">
        <pc:chgData name="Md Mosaddek Khan" userId="0a1bd4df-eaad-4b84-83e6-2ad2be4f4e13" providerId="ADAL" clId="{E8AE6102-0C6B-4E4F-B054-CC9ABB6E6420}" dt="2023-08-22T14:10:22.658" v="47"/>
        <pc:sldMkLst>
          <pc:docMk/>
          <pc:sldMk cId="0" sldId="878"/>
        </pc:sldMkLst>
      </pc:sldChg>
      <pc:sldChg chg="ord">
        <pc:chgData name="Md Mosaddek Khan" userId="0a1bd4df-eaad-4b84-83e6-2ad2be4f4e13" providerId="ADAL" clId="{E8AE6102-0C6B-4E4F-B054-CC9ABB6E6420}" dt="2023-08-22T14:10:22.658" v="47"/>
        <pc:sldMkLst>
          <pc:docMk/>
          <pc:sldMk cId="0" sldId="879"/>
        </pc:sldMkLst>
      </pc:sldChg>
      <pc:sldChg chg="modSp mod ord">
        <pc:chgData name="Md Mosaddek Khan" userId="0a1bd4df-eaad-4b84-83e6-2ad2be4f4e13" providerId="ADAL" clId="{E8AE6102-0C6B-4E4F-B054-CC9ABB6E6420}" dt="2023-08-22T14:15:47.812" v="82" actId="1076"/>
        <pc:sldMkLst>
          <pc:docMk/>
          <pc:sldMk cId="0" sldId="880"/>
        </pc:sldMkLst>
        <pc:spChg chg="mod">
          <ac:chgData name="Md Mosaddek Khan" userId="0a1bd4df-eaad-4b84-83e6-2ad2be4f4e13" providerId="ADAL" clId="{E8AE6102-0C6B-4E4F-B054-CC9ABB6E6420}" dt="2023-08-22T14:15:47.812" v="82" actId="1076"/>
          <ac:spMkLst>
            <pc:docMk/>
            <pc:sldMk cId="0" sldId="880"/>
            <ac:spMk id="45060" creationId="{56207CBF-4FC1-536D-DF79-928C526241B4}"/>
          </ac:spMkLst>
        </pc:spChg>
      </pc:sldChg>
      <pc:sldChg chg="addSp delSp modSp mod ord">
        <pc:chgData name="Md Mosaddek Khan" userId="0a1bd4df-eaad-4b84-83e6-2ad2be4f4e13" providerId="ADAL" clId="{E8AE6102-0C6B-4E4F-B054-CC9ABB6E6420}" dt="2023-08-22T14:55:25.260" v="93" actId="113"/>
        <pc:sldMkLst>
          <pc:docMk/>
          <pc:sldMk cId="0" sldId="881"/>
        </pc:sldMkLst>
        <pc:spChg chg="add del">
          <ac:chgData name="Md Mosaddek Khan" userId="0a1bd4df-eaad-4b84-83e6-2ad2be4f4e13" providerId="ADAL" clId="{E8AE6102-0C6B-4E4F-B054-CC9ABB6E6420}" dt="2023-08-22T14:54:53.302" v="88" actId="22"/>
          <ac:spMkLst>
            <pc:docMk/>
            <pc:sldMk cId="0" sldId="881"/>
            <ac:spMk id="3" creationId="{FD21DCFC-5B9A-C8B5-C8EB-25593A51460A}"/>
          </ac:spMkLst>
        </pc:spChg>
        <pc:spChg chg="add mod">
          <ac:chgData name="Md Mosaddek Khan" userId="0a1bd4df-eaad-4b84-83e6-2ad2be4f4e13" providerId="ADAL" clId="{E8AE6102-0C6B-4E4F-B054-CC9ABB6E6420}" dt="2023-08-22T14:55:25.260" v="93" actId="113"/>
          <ac:spMkLst>
            <pc:docMk/>
            <pc:sldMk cId="0" sldId="881"/>
            <ac:spMk id="5" creationId="{F14EF89B-DD7A-472F-93B6-8D8053BE23B7}"/>
          </ac:spMkLst>
        </pc:spChg>
        <pc:spChg chg="mod">
          <ac:chgData name="Md Mosaddek Khan" userId="0a1bd4df-eaad-4b84-83e6-2ad2be4f4e13" providerId="ADAL" clId="{E8AE6102-0C6B-4E4F-B054-CC9ABB6E6420}" dt="2023-08-22T14:54:35.058" v="86" actId="1076"/>
          <ac:spMkLst>
            <pc:docMk/>
            <pc:sldMk cId="0" sldId="881"/>
            <ac:spMk id="801795" creationId="{4637AD19-08D8-05EC-50AB-ADD3798217CC}"/>
          </ac:spMkLst>
        </pc:spChg>
      </pc:sldChg>
      <pc:sldChg chg="modSp mod ord">
        <pc:chgData name="Md Mosaddek Khan" userId="0a1bd4df-eaad-4b84-83e6-2ad2be4f4e13" providerId="ADAL" clId="{E8AE6102-0C6B-4E4F-B054-CC9ABB6E6420}" dt="2023-08-22T14:13:40.707" v="74" actId="403"/>
        <pc:sldMkLst>
          <pc:docMk/>
          <pc:sldMk cId="0" sldId="882"/>
        </pc:sldMkLst>
        <pc:spChg chg="mod">
          <ac:chgData name="Md Mosaddek Khan" userId="0a1bd4df-eaad-4b84-83e6-2ad2be4f4e13" providerId="ADAL" clId="{E8AE6102-0C6B-4E4F-B054-CC9ABB6E6420}" dt="2023-08-22T14:13:40.707" v="74" actId="403"/>
          <ac:spMkLst>
            <pc:docMk/>
            <pc:sldMk cId="0" sldId="882"/>
            <ac:spMk id="48134" creationId="{C6525CB7-EA70-904E-8B0B-85FFDA935A14}"/>
          </ac:spMkLst>
        </pc:spChg>
        <pc:picChg chg="mod">
          <ac:chgData name="Md Mosaddek Khan" userId="0a1bd4df-eaad-4b84-83e6-2ad2be4f4e13" providerId="ADAL" clId="{E8AE6102-0C6B-4E4F-B054-CC9ABB6E6420}" dt="2023-08-22T14:13:28.803" v="72" actId="1076"/>
          <ac:picMkLst>
            <pc:docMk/>
            <pc:sldMk cId="0" sldId="882"/>
            <ac:picMk id="48131" creationId="{1556D763-218D-9843-4E39-7814073489DD}"/>
          </ac:picMkLst>
        </pc:picChg>
      </pc:sldChg>
      <pc:sldChg chg="ord">
        <pc:chgData name="Md Mosaddek Khan" userId="0a1bd4df-eaad-4b84-83e6-2ad2be4f4e13" providerId="ADAL" clId="{E8AE6102-0C6B-4E4F-B054-CC9ABB6E6420}" dt="2023-08-22T14:10:22.658" v="47"/>
        <pc:sldMkLst>
          <pc:docMk/>
          <pc:sldMk cId="0" sldId="883"/>
        </pc:sldMkLst>
      </pc:sldChg>
      <pc:sldChg chg="ord">
        <pc:chgData name="Md Mosaddek Khan" userId="0a1bd4df-eaad-4b84-83e6-2ad2be4f4e13" providerId="ADAL" clId="{E8AE6102-0C6B-4E4F-B054-CC9ABB6E6420}" dt="2023-08-22T14:10:22.658" v="47"/>
        <pc:sldMkLst>
          <pc:docMk/>
          <pc:sldMk cId="0" sldId="884"/>
        </pc:sldMkLst>
      </pc:sldChg>
      <pc:sldChg chg="ord">
        <pc:chgData name="Md Mosaddek Khan" userId="0a1bd4df-eaad-4b84-83e6-2ad2be4f4e13" providerId="ADAL" clId="{E8AE6102-0C6B-4E4F-B054-CC9ABB6E6420}" dt="2023-08-22T14:10:22.658" v="47"/>
        <pc:sldMkLst>
          <pc:docMk/>
          <pc:sldMk cId="0" sldId="885"/>
        </pc:sldMkLst>
      </pc:sldChg>
      <pc:sldChg chg="ord">
        <pc:chgData name="Md Mosaddek Khan" userId="0a1bd4df-eaad-4b84-83e6-2ad2be4f4e13" providerId="ADAL" clId="{E8AE6102-0C6B-4E4F-B054-CC9ABB6E6420}" dt="2023-08-22T14:10:22.658" v="47"/>
        <pc:sldMkLst>
          <pc:docMk/>
          <pc:sldMk cId="0" sldId="886"/>
        </pc:sldMkLst>
      </pc:sldChg>
      <pc:sldChg chg="ord">
        <pc:chgData name="Md Mosaddek Khan" userId="0a1bd4df-eaad-4b84-83e6-2ad2be4f4e13" providerId="ADAL" clId="{E8AE6102-0C6B-4E4F-B054-CC9ABB6E6420}" dt="2023-08-22T14:10:22.658" v="47"/>
        <pc:sldMkLst>
          <pc:docMk/>
          <pc:sldMk cId="0" sldId="887"/>
        </pc:sldMkLst>
      </pc:sldChg>
      <pc:sldChg chg="ord">
        <pc:chgData name="Md Mosaddek Khan" userId="0a1bd4df-eaad-4b84-83e6-2ad2be4f4e13" providerId="ADAL" clId="{E8AE6102-0C6B-4E4F-B054-CC9ABB6E6420}" dt="2023-08-22T14:10:22.658" v="47"/>
        <pc:sldMkLst>
          <pc:docMk/>
          <pc:sldMk cId="0" sldId="888"/>
        </pc:sldMkLst>
      </pc:sldChg>
      <pc:sldChg chg="ord">
        <pc:chgData name="Md Mosaddek Khan" userId="0a1bd4df-eaad-4b84-83e6-2ad2be4f4e13" providerId="ADAL" clId="{E8AE6102-0C6B-4E4F-B054-CC9ABB6E6420}" dt="2023-08-22T14:10:22.658" v="47"/>
        <pc:sldMkLst>
          <pc:docMk/>
          <pc:sldMk cId="0" sldId="889"/>
        </pc:sldMkLst>
      </pc:sldChg>
      <pc:sldChg chg="ord">
        <pc:chgData name="Md Mosaddek Khan" userId="0a1bd4df-eaad-4b84-83e6-2ad2be4f4e13" providerId="ADAL" clId="{E8AE6102-0C6B-4E4F-B054-CC9ABB6E6420}" dt="2023-08-22T14:10:22.658" v="47"/>
        <pc:sldMkLst>
          <pc:docMk/>
          <pc:sldMk cId="0" sldId="890"/>
        </pc:sldMkLst>
      </pc:sldChg>
      <pc:sldChg chg="modSp mod ord">
        <pc:chgData name="Md Mosaddek Khan" userId="0a1bd4df-eaad-4b84-83e6-2ad2be4f4e13" providerId="ADAL" clId="{E8AE6102-0C6B-4E4F-B054-CC9ABB6E6420}" dt="2023-08-22T14:19:03.857" v="84" actId="207"/>
        <pc:sldMkLst>
          <pc:docMk/>
          <pc:sldMk cId="0" sldId="891"/>
        </pc:sldMkLst>
        <pc:spChg chg="mod">
          <ac:chgData name="Md Mosaddek Khan" userId="0a1bd4df-eaad-4b84-83e6-2ad2be4f4e13" providerId="ADAL" clId="{E8AE6102-0C6B-4E4F-B054-CC9ABB6E6420}" dt="2023-08-22T14:19:03.857" v="84" actId="207"/>
          <ac:spMkLst>
            <pc:docMk/>
            <pc:sldMk cId="0" sldId="891"/>
            <ac:spMk id="57348" creationId="{D72FB91E-B569-E562-7D75-8D3981541BA4}"/>
          </ac:spMkLst>
        </pc:spChg>
      </pc:sldChg>
      <pc:sldChg chg="modSp mod ord modAnim">
        <pc:chgData name="Md Mosaddek Khan" userId="0a1bd4df-eaad-4b84-83e6-2ad2be4f4e13" providerId="ADAL" clId="{E8AE6102-0C6B-4E4F-B054-CC9ABB6E6420}" dt="2023-08-22T15:04:32.895" v="163" actId="21"/>
        <pc:sldMkLst>
          <pc:docMk/>
          <pc:sldMk cId="0" sldId="892"/>
        </pc:sldMkLst>
        <pc:spChg chg="mod">
          <ac:chgData name="Md Mosaddek Khan" userId="0a1bd4df-eaad-4b84-83e6-2ad2be4f4e13" providerId="ADAL" clId="{E8AE6102-0C6B-4E4F-B054-CC9ABB6E6420}" dt="2023-08-22T15:04:32.895" v="163" actId="21"/>
          <ac:spMkLst>
            <pc:docMk/>
            <pc:sldMk cId="0" sldId="892"/>
            <ac:spMk id="33796" creationId="{2FF5F272-EDD3-610D-E9AA-C3059AFF98F7}"/>
          </ac:spMkLst>
        </pc:spChg>
        <pc:spChg chg="mod">
          <ac:chgData name="Md Mosaddek Khan" userId="0a1bd4df-eaad-4b84-83e6-2ad2be4f4e13" providerId="ADAL" clId="{E8AE6102-0C6B-4E4F-B054-CC9ABB6E6420}" dt="2023-08-22T14:56:33.444" v="126" actId="20577"/>
          <ac:spMkLst>
            <pc:docMk/>
            <pc:sldMk cId="0" sldId="892"/>
            <ac:spMk id="58371" creationId="{1304D754-F195-2CE7-DF17-D7D6D4B3608A}"/>
          </ac:spMkLst>
        </pc:spChg>
      </pc:sldChg>
      <pc:sldChg chg="modSp del ord">
        <pc:chgData name="Md Mosaddek Khan" userId="0a1bd4df-eaad-4b84-83e6-2ad2be4f4e13" providerId="ADAL" clId="{E8AE6102-0C6B-4E4F-B054-CC9ABB6E6420}" dt="2023-08-22T15:46:44.133" v="247" actId="47"/>
        <pc:sldMkLst>
          <pc:docMk/>
          <pc:sldMk cId="0" sldId="893"/>
        </pc:sldMkLst>
        <pc:spChg chg="mod">
          <ac:chgData name="Md Mosaddek Khan" userId="0a1bd4df-eaad-4b84-83e6-2ad2be4f4e13" providerId="ADAL" clId="{E8AE6102-0C6B-4E4F-B054-CC9ABB6E6420}" dt="2023-08-22T14:33:45.931" v="85" actId="1076"/>
          <ac:spMkLst>
            <pc:docMk/>
            <pc:sldMk cId="0" sldId="893"/>
            <ac:spMk id="59396" creationId="{3172737F-0AB6-A7AA-C803-22BDD61A6222}"/>
          </ac:spMkLst>
        </pc:spChg>
      </pc:sldChg>
      <pc:sldChg chg="ord">
        <pc:chgData name="Md Mosaddek Khan" userId="0a1bd4df-eaad-4b84-83e6-2ad2be4f4e13" providerId="ADAL" clId="{E8AE6102-0C6B-4E4F-B054-CC9ABB6E6420}" dt="2023-08-22T14:10:22.658" v="47"/>
        <pc:sldMkLst>
          <pc:docMk/>
          <pc:sldMk cId="0" sldId="894"/>
        </pc:sldMkLst>
      </pc:sldChg>
      <pc:sldChg chg="delSp modSp mod">
        <pc:chgData name="Md Mosaddek Khan" userId="0a1bd4df-eaad-4b84-83e6-2ad2be4f4e13" providerId="ADAL" clId="{E8AE6102-0C6B-4E4F-B054-CC9ABB6E6420}" dt="2023-08-22T16:00:40.314" v="258" actId="20577"/>
        <pc:sldMkLst>
          <pc:docMk/>
          <pc:sldMk cId="0" sldId="895"/>
        </pc:sldMkLst>
        <pc:spChg chg="mod">
          <ac:chgData name="Md Mosaddek Khan" userId="0a1bd4df-eaad-4b84-83e6-2ad2be4f4e13" providerId="ADAL" clId="{E8AE6102-0C6B-4E4F-B054-CC9ABB6E6420}" dt="2023-08-22T16:00:40.314" v="258" actId="20577"/>
          <ac:spMkLst>
            <pc:docMk/>
            <pc:sldMk cId="0" sldId="895"/>
            <ac:spMk id="5122" creationId="{14C6C865-17D1-8CDD-D89D-6D6F8A05C5D0}"/>
          </ac:spMkLst>
        </pc:spChg>
        <pc:spChg chg="del">
          <ac:chgData name="Md Mosaddek Khan" userId="0a1bd4df-eaad-4b84-83e6-2ad2be4f4e13" providerId="ADAL" clId="{E8AE6102-0C6B-4E4F-B054-CC9ABB6E6420}" dt="2023-08-21T15:11:15.700" v="1" actId="478"/>
          <ac:spMkLst>
            <pc:docMk/>
            <pc:sldMk cId="0" sldId="895"/>
            <ac:spMk id="5123" creationId="{BB927911-87DC-49E1-669A-844698427499}"/>
          </ac:spMkLst>
        </pc:spChg>
      </pc:sldChg>
      <pc:sldChg chg="add">
        <pc:chgData name="Md Mosaddek Khan" userId="0a1bd4df-eaad-4b84-83e6-2ad2be4f4e13" providerId="ADAL" clId="{E8AE6102-0C6B-4E4F-B054-CC9ABB6E6420}" dt="2023-08-22T14:56:12.527" v="94"/>
        <pc:sldMkLst>
          <pc:docMk/>
          <pc:sldMk cId="333108896" sldId="896"/>
        </pc:sldMkLst>
      </pc:sldChg>
      <pc:sldChg chg="modSp add modAnim">
        <pc:chgData name="Md Mosaddek Khan" userId="0a1bd4df-eaad-4b84-83e6-2ad2be4f4e13" providerId="ADAL" clId="{E8AE6102-0C6B-4E4F-B054-CC9ABB6E6420}" dt="2023-08-22T15:36:02.682" v="246"/>
        <pc:sldMkLst>
          <pc:docMk/>
          <pc:sldMk cId="1457730295" sldId="897"/>
        </pc:sldMkLst>
        <pc:spChg chg="mod">
          <ac:chgData name="Md Mosaddek Khan" userId="0a1bd4df-eaad-4b84-83e6-2ad2be4f4e13" providerId="ADAL" clId="{E8AE6102-0C6B-4E4F-B054-CC9ABB6E6420}" dt="2023-08-22T15:36:02.682" v="246"/>
          <ac:spMkLst>
            <pc:docMk/>
            <pc:sldMk cId="1457730295" sldId="897"/>
            <ac:spMk id="33796" creationId="{2FF5F272-EDD3-610D-E9AA-C3059AFF98F7}"/>
          </ac:spMkLst>
        </pc:spChg>
      </pc:sldChg>
      <pc:sldChg chg="modSp add modAnim">
        <pc:chgData name="Md Mosaddek Khan" userId="0a1bd4df-eaad-4b84-83e6-2ad2be4f4e13" providerId="ADAL" clId="{E8AE6102-0C6B-4E4F-B054-CC9ABB6E6420}" dt="2023-08-22T15:35:46.256" v="245"/>
        <pc:sldMkLst>
          <pc:docMk/>
          <pc:sldMk cId="1190084514" sldId="898"/>
        </pc:sldMkLst>
        <pc:spChg chg="mod">
          <ac:chgData name="Md Mosaddek Khan" userId="0a1bd4df-eaad-4b84-83e6-2ad2be4f4e13" providerId="ADAL" clId="{E8AE6102-0C6B-4E4F-B054-CC9ABB6E6420}" dt="2023-08-22T15:35:46.256" v="245"/>
          <ac:spMkLst>
            <pc:docMk/>
            <pc:sldMk cId="1190084514" sldId="898"/>
            <ac:spMk id="33796" creationId="{2FF5F272-EDD3-610D-E9AA-C3059AFF98F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12434835-39AC-B890-7117-37EF5C53050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t" anchorCtr="0" compatLnSpc="1">
            <a:prstTxWarp prst="textNoShape">
              <a:avLst/>
            </a:prstTxWarp>
          </a:bodyPr>
          <a:lstStyle>
            <a:lvl1pPr defTabSz="933450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32966509-EB1B-402D-A1D9-7BC64E71617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t" anchorCtr="0" compatLnSpc="1">
            <a:prstTxWarp prst="textNoShape">
              <a:avLst/>
            </a:prstTxWarp>
          </a:bodyPr>
          <a:lstStyle>
            <a:lvl1pPr algn="r" defTabSz="933450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2" name="Rectangle 4">
            <a:extLst>
              <a:ext uri="{FF2B5EF4-FFF2-40B4-BE49-F238E27FC236}">
                <a16:creationId xmlns:a16="http://schemas.microsoft.com/office/drawing/2014/main" id="{A910E3B7-4CD1-3210-B665-BB5AB49447A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b" anchorCtr="0" compatLnSpc="1">
            <a:prstTxWarp prst="textNoShape">
              <a:avLst/>
            </a:prstTxWarp>
          </a:bodyPr>
          <a:lstStyle>
            <a:lvl1pPr defTabSz="933450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3" name="Rectangle 5">
            <a:extLst>
              <a:ext uri="{FF2B5EF4-FFF2-40B4-BE49-F238E27FC236}">
                <a16:creationId xmlns:a16="http://schemas.microsoft.com/office/drawing/2014/main" id="{42906991-17A6-9EAF-382E-D9B62C52875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b" anchorCtr="0" compatLnSpc="1">
            <a:prstTxWarp prst="textNoShape">
              <a:avLst/>
            </a:prstTxWarp>
          </a:bodyPr>
          <a:lstStyle>
            <a:lvl1pPr algn="r" defTabSz="933450" eaLnBrk="1" hangingPunct="1">
              <a:defRPr sz="1200" smtClean="0"/>
            </a:lvl1pPr>
          </a:lstStyle>
          <a:p>
            <a:pPr>
              <a:defRPr/>
            </a:pPr>
            <a:fld id="{BE42C34A-88DC-4D25-8D3A-4228DC8B38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FAF9BFB-E2DC-BB43-BA57-DCAE4FF22E4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t" anchorCtr="0" compatLnSpc="1">
            <a:prstTxWarp prst="textNoShape">
              <a:avLst/>
            </a:prstTxWarp>
          </a:bodyPr>
          <a:lstStyle>
            <a:lvl1pPr defTabSz="933450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9A2F9E5-5FE3-5A64-55B1-C318D858356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t" anchorCtr="0" compatLnSpc="1">
            <a:prstTxWarp prst="textNoShape">
              <a:avLst/>
            </a:prstTxWarp>
          </a:bodyPr>
          <a:lstStyle>
            <a:lvl1pPr algn="r" defTabSz="933450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2847217-184E-C85A-9134-AD7C01049A4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EE4144D-641F-6316-BAEE-D20E063E9A1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15ECCEE6-94FB-275E-14D3-E71A36B764B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b" anchorCtr="0" compatLnSpc="1">
            <a:prstTxWarp prst="textNoShape">
              <a:avLst/>
            </a:prstTxWarp>
          </a:bodyPr>
          <a:lstStyle>
            <a:lvl1pPr defTabSz="933450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89D0677B-6D19-DA41-7E96-BA2B961E90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b" anchorCtr="0" compatLnSpc="1">
            <a:prstTxWarp prst="textNoShape">
              <a:avLst/>
            </a:prstTxWarp>
          </a:bodyPr>
          <a:lstStyle>
            <a:lvl1pPr algn="r" defTabSz="933450" eaLnBrk="1" hangingPunct="1">
              <a:defRPr sz="1200" smtClean="0"/>
            </a:lvl1pPr>
          </a:lstStyle>
          <a:p>
            <a:pPr>
              <a:defRPr/>
            </a:pPr>
            <a:fld id="{F848FF32-F5B7-4940-9E5A-933907394A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A418AA0-BE4F-4264-2CDB-E580ED7B7E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D1218F-8613-4882-ACA8-89846B9A694D}" type="slidenum">
              <a:rPr lang="en-US" altLang="en-US">
                <a:solidFill>
                  <a:srgbClr val="000000"/>
                </a:solidFill>
              </a:rPr>
              <a:pPr/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DC2CC7EF-F2E3-1272-C8C5-9466FBE11D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E4CD7E05-4D7C-F6AD-5600-1E0FD2C3BB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391A25C6-94D8-2475-BA4E-D17688F115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2352B8-A5F5-4102-B5C0-886B3D4108E1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03132D47-1C60-AC30-D432-7CBF3421C0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8503E212-8689-CD06-19F2-22BF32DCE8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C86738D7-A8A3-1BA8-21D4-8154C6A5B2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0BEB87-4D27-44FC-9BBD-8D4F80CAF8F3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011CA914-1F0D-9BF3-A820-7B5633A644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0BABF0C2-A3A9-34EE-6372-C60C289C70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3CCBBBB3-BB27-2018-3979-5454B3F9A9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6B5072-85EA-4468-B24D-88A20685461B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14FC95DB-33E7-26E0-1563-07C99779A6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EEF557FD-91DF-067C-038D-986EEA9356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62DAC49F-5B9F-AE5B-B766-ACC337036A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F26B5D-C108-490E-8120-76B1409CEB28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9484FF17-DC16-B140-530A-F7B73545EC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F4EE976E-A45F-05D8-80DA-60317DF7F6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60CEE6C3-617B-7109-3058-A078DF639B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9DE80C-3FC5-48BF-ACBE-9C0C5115AD7E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8A33E8E4-3174-5EF4-5C8A-B114536116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FF3CFF88-B429-F4C4-97CD-490480BB8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of Greedy Failure</a:t>
            </a:r>
          </a:p>
          <a:p>
            <a:r>
              <a:rPr lang="en-US" dirty="0"/>
              <a:t>Consider a system where you have coins of denominations </a:t>
            </a:r>
            <a:r>
              <a:rPr lang="en-US" b="1" dirty="0"/>
              <a:t>1, 3, and 4</a:t>
            </a:r>
            <a:r>
              <a:rPr lang="en-US" dirty="0"/>
              <a:t> and you need to make a change for </a:t>
            </a:r>
            <a:r>
              <a:rPr lang="en-US" b="1" dirty="0"/>
              <a:t>6</a:t>
            </a:r>
            <a:r>
              <a:rPr lang="en-US" dirty="0"/>
              <a:t>:</a:t>
            </a:r>
          </a:p>
          <a:p>
            <a:pPr>
              <a:buFont typeface="+mj-lt"/>
              <a:buAutoNum type="arabicPeriod"/>
            </a:pPr>
            <a:r>
              <a:rPr lang="en-US" dirty="0"/>
              <a:t>A greedy approach would pick the largest coin less than or equal to the target amount. Here, it would first pick 4, leaving a remainder of 2.</a:t>
            </a:r>
          </a:p>
          <a:p>
            <a:pPr>
              <a:buFont typeface="+mj-lt"/>
              <a:buAutoNum type="arabicPeriod"/>
            </a:pPr>
            <a:r>
              <a:rPr lang="en-US" dirty="0"/>
              <a:t>To make change for the remainder of 2, it would pick two 1-coins.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result is a solution of </a:t>
            </a:r>
            <a:r>
              <a:rPr lang="en-US" b="1" dirty="0"/>
              <a:t>4 + 1 + 1 = 6</a:t>
            </a:r>
            <a:r>
              <a:rPr lang="en-US" dirty="0"/>
              <a:t> using three coins.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However, the optimal solution is to use two 3-coins: </a:t>
            </a:r>
            <a:r>
              <a:rPr lang="en-US" b="1" dirty="0"/>
              <a:t>3 + 3 = 6</a:t>
            </a:r>
            <a:r>
              <a:rPr lang="en-US" dirty="0"/>
              <a:t>, which only requires two coins. Thus, the greedy solution (three coins) is not optimal here, while the correct solution (two coins) would require a different approach, such as dynamic programming.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48FF32-F5B7-4940-9E5A-933907394AFD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7080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greedy method can work if the coin denominations are arranged in such a way that every higher denomination is a multiple of the lower denominations (like 1, 5, 10, 25). In this case, the greedy approach will yield an optimal solution. However, for arbitrary coin denominations, a dynamic programming approach is usually needed to ensure an optimal solution.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48FF32-F5B7-4940-9E5A-933907394AFD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904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EEFC12ED-F156-58B5-D939-A90B3C9234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F3CE6F-7C56-4D96-B275-49380FD120AC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7F261349-6352-B056-B879-DC6579CDBD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E0748FDB-BE9A-0171-3AC7-7C3270D01B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191C4CBC-6DB4-38C3-8CD2-3845D7C07F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9EE81B5-15A0-4C1C-91BF-2A96A88EE02C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00A56B14-F7C1-20E3-B39B-83C9CE79ED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8B9B6B7A-9C66-B350-CCB4-D6A8B0DBF3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9F90805D-47A1-95B0-47EA-DAF7E08710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40A8E8-7123-4D3A-982D-55D99E3F7CE5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9B86393-CDB5-F513-E88D-C6013DF138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6C3485DD-966A-E0EA-BA42-28EE0F6C47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00CA065C-869F-442F-7DEB-FD68F34B8A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8A0079-5CEA-41D1-9BBE-919747FCE565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58413EFD-9999-D756-E7EC-5000FC679B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3AFE2F6D-C8E6-D2E7-88E1-4D9871CFD4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E249D1DC-C455-4AFD-6FEB-983D7C2B8B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CC1500-3685-4382-BBA3-70262FD5753E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8C66DFC7-08D2-9D28-A2F0-4EC66478E8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B66E91EC-40DA-FB31-D7F0-FB6E13D089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5C861C44-64D2-75EE-F3DB-DAAA15EA01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CD68FF-2025-473C-B8D7-34C43BDEA9F0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67288E9A-6729-F146-AF67-A48D95792C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0F95D85C-07C7-F653-C580-FF9B5E367C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9BBEEF26-6503-BD96-FA3A-F5AC51E8E8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CA78CB6-594D-4809-B4E8-0A1CE9DC9B75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63945655-96C3-CE15-6161-891335620C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FB3ECCF5-7469-991F-64E9-BAF831EEA1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0BCE8919-CD1D-2CEC-62DF-8AD7FEB34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380EB0-DD22-4123-AFC8-D9FB3F5A2AFF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B7616F48-A15A-877C-F346-904FAE8497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1E9B5E8B-73B9-5AB3-7830-BC3E08BC2A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>
            <a:extLst>
              <a:ext uri="{FF2B5EF4-FFF2-40B4-BE49-F238E27FC236}">
                <a16:creationId xmlns:a16="http://schemas.microsoft.com/office/drawing/2014/main" id="{048423B0-DEB4-702F-5C12-F7C68678FC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46D354-4212-A8FE-3EF4-1078C4C89C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DDF25-8C84-5BCC-4BAE-7A6A5CF79D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7EFF6-FB25-4198-E713-F51615D58C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502A05-824C-457E-AFDB-73F3466847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17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6241410-D2A0-E5FC-CCFA-459FEE3985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7F1956-F12B-7598-5C72-78EE06E10D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1616A92-F8E5-1447-0830-B16AFCBE0A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4FAA7-1B3E-4042-BD45-7682823E27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098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352C11-2587-E8D8-95B3-CA7BEB2C7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D347ECA-CFEA-5EB0-DC09-D02CCE2EFE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406717-BC7E-1123-09E7-3D48E06E19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862A6-C0F6-4456-9E45-468E1620EF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3760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E51F6E4-1C5C-B03B-1512-6C0EDB126C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809EF9-A295-6839-010C-B1659F23B8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940B720-A241-1298-27BC-9ACC2FBA5D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C58BA-6C21-4363-9253-FE71092E25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648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E515F97-372E-CBF2-EB33-3C2D4C5EBA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AF76B11-ACA8-EA5E-C0A9-5CCE2248E3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0BD56C1-2C58-D725-D471-08069D5431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45DB1-A264-4669-AF5B-8F7DF133B4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61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61ECD2-79E3-2769-246D-EF9D51B2CA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7E99876-3663-9045-9284-C804001E5A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0BB963-BCE4-BB26-E63C-DBBEAB07BB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44B90-3781-4925-A8A1-DB7A60C5FB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19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789292-8DE7-2917-F9C7-5379EEF61B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F9753D-6578-1F70-7143-3BC69DAC4F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33F16-B187-4ABB-CDB8-C6EB47E780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24484-A063-458F-AAAC-796A06A711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472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E14D270-908D-25AF-E027-3E67F74405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E45458-AFC4-9B62-C4B7-77E99EBE35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B9B5CAD-FD20-1395-493A-D005E383AF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40284-D938-4B9A-B2E9-EB3B6539CF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909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29B0B6F-31BB-29C7-36D7-00D7D174B7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EC089A1-8C8C-5251-F12B-BBCF0657EF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0B6B1D6-7835-ECDA-F072-E226158E9C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840B5-DD34-4913-B376-E508749477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33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C630B07-F759-4B16-A129-C4BB5DD9B3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3AF06C3-841F-FAC7-D6A9-3DBBAF2D8F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A353D2F-3B4E-5027-E7FF-585901BE6D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0EBD3-3D2C-498C-9B06-58D8A75A97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01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8A57FB-2ADB-3D6D-AF8B-FD108EF786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0F70A-1CD7-575A-52C3-3E47C378DC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E06C2C-9D9E-2570-6258-1A5C82728E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8F029-5E89-474C-BBFB-574E9CF61F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917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FF873-0F98-1E03-5221-ED7666990B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4BAFC1-0E51-72B8-5D37-6D9E50C7B0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5EB84A-67ED-7E83-BF1D-07755712F4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9783C-BC4D-46B5-9102-0659345E85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707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1B5D688-15CF-6D5F-4B8C-02BC65F4B2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8B9B161-8389-1652-47CA-28A29FB561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94911DB-BAD4-6C19-190D-11F7D983C89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0D81B80-9849-2643-99C7-3A3AA2A1D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E15255D-AF35-B517-9ECC-F01AC35BE81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13334695-FA9C-4A92-ACD5-937D314239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5" name="AutoShape 11">
            <a:extLst>
              <a:ext uri="{FF2B5EF4-FFF2-40B4-BE49-F238E27FC236}">
                <a16:creationId xmlns:a16="http://schemas.microsoft.com/office/drawing/2014/main" id="{E2E0DFCE-342B-F8A9-C540-EB576F1A3E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99663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996633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996633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996633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996633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996633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996633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996633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99663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99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6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4C6C865-17D1-8CDD-D89D-6D6F8A05C5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329565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CSE 2202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Design and Analysis of Algorithms – I </a:t>
            </a:r>
            <a:br>
              <a:rPr lang="en-US" altLang="en-US" dirty="0">
                <a:solidFill>
                  <a:schemeClr val="tx1"/>
                </a:solidFill>
              </a:rPr>
            </a:br>
            <a:br>
              <a:rPr lang="en-US" altLang="en-US" b="1" dirty="0">
                <a:solidFill>
                  <a:schemeClr val="tx1"/>
                </a:solidFill>
              </a:rPr>
            </a:br>
            <a:r>
              <a:rPr lang="en-US" altLang="en-US" b="1">
                <a:solidFill>
                  <a:schemeClr val="tx1"/>
                </a:solidFill>
              </a:rPr>
              <a:t>Greedy Algorithms</a:t>
            </a:r>
            <a:endParaRPr lang="en-US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5DBD448C-69E7-8EA9-0F51-ECE7CB20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D6DAB3-E6D1-4E38-BDAB-441DD765F29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28675" name="Line 4">
            <a:extLst>
              <a:ext uri="{FF2B5EF4-FFF2-40B4-BE49-F238E27FC236}">
                <a16:creationId xmlns:a16="http://schemas.microsoft.com/office/drawing/2014/main" id="{7D654E5B-BDFD-A159-C457-1E63E7B97B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800600"/>
            <a:ext cx="5029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6" name="Line 5">
            <a:extLst>
              <a:ext uri="{FF2B5EF4-FFF2-40B4-BE49-F238E27FC236}">
                <a16:creationId xmlns:a16="http://schemas.microsoft.com/office/drawing/2014/main" id="{BA10ADD3-0668-5AA3-89D2-FC812FD43A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105400"/>
            <a:ext cx="1143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7" name="Line 6">
            <a:extLst>
              <a:ext uri="{FF2B5EF4-FFF2-40B4-BE49-F238E27FC236}">
                <a16:creationId xmlns:a16="http://schemas.microsoft.com/office/drawing/2014/main" id="{A8587E44-5FA2-4FE8-5106-A561BB1A2D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5410200"/>
            <a:ext cx="1143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8" name="Line 7">
            <a:extLst>
              <a:ext uri="{FF2B5EF4-FFF2-40B4-BE49-F238E27FC236}">
                <a16:creationId xmlns:a16="http://schemas.microsoft.com/office/drawing/2014/main" id="{3C652618-F67F-CA3F-6ED2-1274EDC99B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3000" y="1752600"/>
            <a:ext cx="6019800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9" name="Text Box 8">
            <a:extLst>
              <a:ext uri="{FF2B5EF4-FFF2-40B4-BE49-F238E27FC236}">
                <a16:creationId xmlns:a16="http://schemas.microsoft.com/office/drawing/2014/main" id="{AE9571AB-FC09-D9FA-C58F-48C2F9909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149350"/>
            <a:ext cx="7793038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Algorithm 1: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     1. </a:t>
            </a:r>
            <a:r>
              <a:rPr lang="en-US" altLang="en-US" sz="3200">
                <a:solidFill>
                  <a:srgbClr val="CC0000"/>
                </a:solidFill>
                <a:latin typeface="Times New Roman" panose="02020603050405020304" pitchFamily="18" charset="0"/>
              </a:rPr>
              <a:t>sort </a:t>
            </a:r>
            <a:r>
              <a:rPr lang="en-US" altLang="en-US" sz="3200">
                <a:latin typeface="Times New Roman" panose="02020603050405020304" pitchFamily="18" charset="0"/>
              </a:rPr>
              <a:t>the activities by the </a:t>
            </a:r>
            <a:r>
              <a:rPr lang="en-US" altLang="en-US" sz="3200">
                <a:solidFill>
                  <a:srgbClr val="CC0000"/>
                </a:solidFill>
                <a:latin typeface="Times New Roman" panose="02020603050405020304" pitchFamily="18" charset="0"/>
              </a:rPr>
              <a:t>starting time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     2. pick the </a:t>
            </a:r>
            <a:r>
              <a:rPr lang="en-US" altLang="en-US" sz="3200" u="sng">
                <a:latin typeface="Times New Roman" panose="02020603050405020304" pitchFamily="18" charset="0"/>
              </a:rPr>
              <a:t>first activity</a:t>
            </a:r>
            <a:r>
              <a:rPr lang="en-US" altLang="en-US" sz="3200">
                <a:latin typeface="Times New Roman" panose="02020603050405020304" pitchFamily="18" charset="0"/>
              </a:rPr>
              <a:t> </a:t>
            </a:r>
            <a:r>
              <a:rPr lang="en-US" altLang="en-US" sz="3200" b="1" i="1">
                <a:latin typeface="Times New Roman" panose="02020603050405020304" pitchFamily="18" charset="0"/>
              </a:rPr>
              <a:t>“a”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     3. </a:t>
            </a:r>
            <a:r>
              <a:rPr lang="en-US" altLang="en-US" sz="3200" u="sng">
                <a:latin typeface="Times New Roman" panose="02020603050405020304" pitchFamily="18" charset="0"/>
              </a:rPr>
              <a:t>remove</a:t>
            </a:r>
            <a:r>
              <a:rPr lang="en-US" altLang="en-US" sz="3200">
                <a:latin typeface="Times New Roman" panose="02020603050405020304" pitchFamily="18" charset="0"/>
              </a:rPr>
              <a:t> all activities conflicting with </a:t>
            </a:r>
            <a:r>
              <a:rPr lang="en-US" altLang="en-US" sz="3200" b="1" i="1">
                <a:latin typeface="Times New Roman" panose="02020603050405020304" pitchFamily="18" charset="0"/>
              </a:rPr>
              <a:t>“a”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     4. repeat  </a:t>
            </a:r>
          </a:p>
        </p:txBody>
      </p:sp>
      <p:sp>
        <p:nvSpPr>
          <p:cNvPr id="28680" name="Rectangle 9">
            <a:extLst>
              <a:ext uri="{FF2B5EF4-FFF2-40B4-BE49-F238E27FC236}">
                <a16:creationId xmlns:a16="http://schemas.microsoft.com/office/drawing/2014/main" id="{F92F9148-4FBA-9071-D38D-745FCBB6AD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The Activity Selection Problem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B0210506-00B1-9DDE-DF05-CD358A60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8F5FFE-5191-4A45-9FB8-9ED03390E7B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86A63E7E-1EF5-28E2-6F0D-70D9CEA8B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146175"/>
            <a:ext cx="8237538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/>
              <a:t>Algorithm 2: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/>
              <a:t>     1.</a:t>
            </a:r>
            <a:r>
              <a:rPr lang="en-US" altLang="en-US" sz="3200">
                <a:solidFill>
                  <a:srgbClr val="CC0000"/>
                </a:solidFill>
              </a:rPr>
              <a:t> sort</a:t>
            </a:r>
            <a:r>
              <a:rPr lang="en-US" altLang="en-US" sz="3200"/>
              <a:t> the activities </a:t>
            </a:r>
            <a:r>
              <a:rPr lang="en-US" altLang="en-US" sz="3200">
                <a:solidFill>
                  <a:srgbClr val="CC0000"/>
                </a:solidFill>
              </a:rPr>
              <a:t>by length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/>
              <a:t>     2. pick the </a:t>
            </a:r>
            <a:r>
              <a:rPr lang="en-US" altLang="en-US" sz="3200">
                <a:solidFill>
                  <a:srgbClr val="CC0000"/>
                </a:solidFill>
              </a:rPr>
              <a:t>shortest activity</a:t>
            </a:r>
            <a:r>
              <a:rPr lang="en-US" altLang="en-US" sz="3200"/>
              <a:t> </a:t>
            </a:r>
            <a:r>
              <a:rPr lang="en-US" altLang="en-US" sz="3200" b="1" i="1"/>
              <a:t>“a”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/>
              <a:t>     3. </a:t>
            </a:r>
            <a:r>
              <a:rPr lang="en-US" altLang="en-US" sz="3200" u="sng"/>
              <a:t>remove </a:t>
            </a:r>
            <a:r>
              <a:rPr lang="en-US" altLang="en-US" sz="3200"/>
              <a:t>all activities conflicting with </a:t>
            </a:r>
            <a:r>
              <a:rPr lang="en-US" altLang="en-US" sz="3200" b="1" i="1"/>
              <a:t>“a”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/>
              <a:t>     4. repeat  </a:t>
            </a:r>
          </a:p>
        </p:txBody>
      </p:sp>
      <p:sp>
        <p:nvSpPr>
          <p:cNvPr id="30724" name="Rectangle 7">
            <a:extLst>
              <a:ext uri="{FF2B5EF4-FFF2-40B4-BE49-F238E27FC236}">
                <a16:creationId xmlns:a16="http://schemas.microsoft.com/office/drawing/2014/main" id="{D15F262B-C43C-80D7-D97B-EFA361DDE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The Activity Selection Problem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14CC6A04-CEA9-F1EB-B2AE-B5688F79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CF7E9F-EC83-4EC8-B5D4-39BAA4BF0B5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32771" name="Line 4">
            <a:extLst>
              <a:ext uri="{FF2B5EF4-FFF2-40B4-BE49-F238E27FC236}">
                <a16:creationId xmlns:a16="http://schemas.microsoft.com/office/drawing/2014/main" id="{B9260D7A-7E92-6D1C-D510-96C6C6B05E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4800600"/>
            <a:ext cx="3505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72" name="Line 5">
            <a:extLst>
              <a:ext uri="{FF2B5EF4-FFF2-40B4-BE49-F238E27FC236}">
                <a16:creationId xmlns:a16="http://schemas.microsoft.com/office/drawing/2014/main" id="{E99626EF-0FA9-9AA0-FFA4-B8826E20BB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105400"/>
            <a:ext cx="1143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73" name="Line 6">
            <a:extLst>
              <a:ext uri="{FF2B5EF4-FFF2-40B4-BE49-F238E27FC236}">
                <a16:creationId xmlns:a16="http://schemas.microsoft.com/office/drawing/2014/main" id="{1AB8C9BE-AC6F-D7B0-2E93-547D80367F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410200"/>
            <a:ext cx="3505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74" name="Text Box 7">
            <a:extLst>
              <a:ext uri="{FF2B5EF4-FFF2-40B4-BE49-F238E27FC236}">
                <a16:creationId xmlns:a16="http://schemas.microsoft.com/office/drawing/2014/main" id="{BB19B700-6B84-74DF-640A-A1BED93C1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146175"/>
            <a:ext cx="8237538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/>
              <a:t>Algorithm 2: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/>
              <a:t>     1.</a:t>
            </a:r>
            <a:r>
              <a:rPr lang="en-US" altLang="en-US" sz="3200">
                <a:solidFill>
                  <a:srgbClr val="CC0000"/>
                </a:solidFill>
              </a:rPr>
              <a:t> sort</a:t>
            </a:r>
            <a:r>
              <a:rPr lang="en-US" altLang="en-US" sz="3200"/>
              <a:t> the activities </a:t>
            </a:r>
            <a:r>
              <a:rPr lang="en-US" altLang="en-US" sz="3200">
                <a:solidFill>
                  <a:srgbClr val="CC0000"/>
                </a:solidFill>
              </a:rPr>
              <a:t>by length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/>
              <a:t>     2. pick the </a:t>
            </a:r>
            <a:r>
              <a:rPr lang="en-US" altLang="en-US" sz="3200">
                <a:solidFill>
                  <a:srgbClr val="CC0000"/>
                </a:solidFill>
              </a:rPr>
              <a:t>shortest activity</a:t>
            </a:r>
            <a:r>
              <a:rPr lang="en-US" altLang="en-US" sz="3200"/>
              <a:t> </a:t>
            </a:r>
            <a:r>
              <a:rPr lang="en-US" altLang="en-US" sz="3200" b="1" i="1"/>
              <a:t>“a”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/>
              <a:t>     3. </a:t>
            </a:r>
            <a:r>
              <a:rPr lang="en-US" altLang="en-US" sz="3200" u="sng"/>
              <a:t>remove </a:t>
            </a:r>
            <a:r>
              <a:rPr lang="en-US" altLang="en-US" sz="3200"/>
              <a:t>all activities conflicting with </a:t>
            </a:r>
            <a:r>
              <a:rPr lang="en-US" altLang="en-US" sz="3200" b="1" i="1"/>
              <a:t>“a”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/>
              <a:t>     4. repeat  </a:t>
            </a:r>
          </a:p>
        </p:txBody>
      </p:sp>
      <p:sp>
        <p:nvSpPr>
          <p:cNvPr id="32775" name="Rectangle 8">
            <a:extLst>
              <a:ext uri="{FF2B5EF4-FFF2-40B4-BE49-F238E27FC236}">
                <a16:creationId xmlns:a16="http://schemas.microsoft.com/office/drawing/2014/main" id="{B58F91AC-0508-3009-E98A-C966492173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The Activity Selection Problem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66521920-7E20-4E38-8F79-60029CF5D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0F656E-9912-4C4A-93F3-9BCAB756AA0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34819" name="Line 4">
            <a:extLst>
              <a:ext uri="{FF2B5EF4-FFF2-40B4-BE49-F238E27FC236}">
                <a16:creationId xmlns:a16="http://schemas.microsoft.com/office/drawing/2014/main" id="{6E16D165-93CE-B370-98AD-728B8578A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4800600"/>
            <a:ext cx="352425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0" name="Line 5">
            <a:extLst>
              <a:ext uri="{FF2B5EF4-FFF2-40B4-BE49-F238E27FC236}">
                <a16:creationId xmlns:a16="http://schemas.microsoft.com/office/drawing/2014/main" id="{58AB756F-9401-1EF6-A885-361F52FD51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105400"/>
            <a:ext cx="114935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1" name="Line 6">
            <a:extLst>
              <a:ext uri="{FF2B5EF4-FFF2-40B4-BE49-F238E27FC236}">
                <a16:creationId xmlns:a16="http://schemas.microsoft.com/office/drawing/2014/main" id="{63BCF9B3-F1C4-D36E-B72A-BE13862E4A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410200"/>
            <a:ext cx="352425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2" name="Line 7">
            <a:extLst>
              <a:ext uri="{FF2B5EF4-FFF2-40B4-BE49-F238E27FC236}">
                <a16:creationId xmlns:a16="http://schemas.microsoft.com/office/drawing/2014/main" id="{0DF5C88C-A6F6-2D6F-A4EE-B4DA24D5DC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3000" y="1752600"/>
            <a:ext cx="6051550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3" name="Text Box 8">
            <a:extLst>
              <a:ext uri="{FF2B5EF4-FFF2-40B4-BE49-F238E27FC236}">
                <a16:creationId xmlns:a16="http://schemas.microsoft.com/office/drawing/2014/main" id="{77D04938-A061-B39D-B97D-D7B49BA0B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146175"/>
            <a:ext cx="8237538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/>
              <a:t>Algorithm 2: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/>
              <a:t>     1.</a:t>
            </a:r>
            <a:r>
              <a:rPr lang="en-US" altLang="en-US" sz="3200">
                <a:solidFill>
                  <a:srgbClr val="CC0000"/>
                </a:solidFill>
              </a:rPr>
              <a:t> sort</a:t>
            </a:r>
            <a:r>
              <a:rPr lang="en-US" altLang="en-US" sz="3200"/>
              <a:t> the activities </a:t>
            </a:r>
            <a:r>
              <a:rPr lang="en-US" altLang="en-US" sz="3200">
                <a:solidFill>
                  <a:srgbClr val="CC0000"/>
                </a:solidFill>
              </a:rPr>
              <a:t>by length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/>
              <a:t>     2. pick the </a:t>
            </a:r>
            <a:r>
              <a:rPr lang="en-US" altLang="en-US" sz="3200">
                <a:solidFill>
                  <a:srgbClr val="CC0000"/>
                </a:solidFill>
              </a:rPr>
              <a:t>shortest activity</a:t>
            </a:r>
            <a:r>
              <a:rPr lang="en-US" altLang="en-US" sz="3200"/>
              <a:t> </a:t>
            </a:r>
            <a:r>
              <a:rPr lang="en-US" altLang="en-US" sz="3200" b="1" i="1"/>
              <a:t>“a”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/>
              <a:t>     3. </a:t>
            </a:r>
            <a:r>
              <a:rPr lang="en-US" altLang="en-US" sz="3200" u="sng"/>
              <a:t>remove </a:t>
            </a:r>
            <a:r>
              <a:rPr lang="en-US" altLang="en-US" sz="3200"/>
              <a:t>all activities conflicting with </a:t>
            </a:r>
            <a:r>
              <a:rPr lang="en-US" altLang="en-US" sz="3200" b="1" i="1"/>
              <a:t>“a”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/>
              <a:t>     4. repeat  </a:t>
            </a:r>
          </a:p>
        </p:txBody>
      </p:sp>
      <p:sp>
        <p:nvSpPr>
          <p:cNvPr id="34824" name="Rectangle 9">
            <a:extLst>
              <a:ext uri="{FF2B5EF4-FFF2-40B4-BE49-F238E27FC236}">
                <a16:creationId xmlns:a16="http://schemas.microsoft.com/office/drawing/2014/main" id="{EA481E9B-1435-B8C5-1E5E-FC54C3483C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The Activity Selection Problem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>
            <a:extLst>
              <a:ext uri="{FF2B5EF4-FFF2-40B4-BE49-F238E27FC236}">
                <a16:creationId xmlns:a16="http://schemas.microsoft.com/office/drawing/2014/main" id="{5732AEC7-05A1-668E-4BE2-7FF73681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25D066-99E6-4E90-8C69-041FE8FD02E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EACB0632-F526-E45F-0E5D-4AEE18765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146175"/>
            <a:ext cx="7831138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/>
              <a:t>Algorithm 3: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/>
              <a:t>     1. </a:t>
            </a:r>
            <a:r>
              <a:rPr lang="en-US" altLang="en-US" sz="3200">
                <a:solidFill>
                  <a:srgbClr val="CC0000"/>
                </a:solidFill>
              </a:rPr>
              <a:t>sort</a:t>
            </a:r>
            <a:r>
              <a:rPr lang="en-US" altLang="en-US" sz="3200"/>
              <a:t> the activities by </a:t>
            </a:r>
            <a:r>
              <a:rPr lang="en-US" altLang="en-US" sz="3200">
                <a:solidFill>
                  <a:srgbClr val="CC0000"/>
                </a:solidFill>
              </a:rPr>
              <a:t>ending time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/>
              <a:t>     2. </a:t>
            </a:r>
            <a:r>
              <a:rPr lang="en-US" altLang="en-US" sz="3200">
                <a:solidFill>
                  <a:srgbClr val="CC0000"/>
                </a:solidFill>
              </a:rPr>
              <a:t>pick</a:t>
            </a:r>
            <a:r>
              <a:rPr lang="en-US" altLang="en-US" sz="3200"/>
              <a:t> the activity which </a:t>
            </a:r>
            <a:r>
              <a:rPr lang="en-US" altLang="en-US" sz="3200">
                <a:solidFill>
                  <a:srgbClr val="CC0000"/>
                </a:solidFill>
              </a:rPr>
              <a:t>ends first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/>
              <a:t>     3. remove all activities conflicting with 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/>
              <a:t>     4. repeat  </a:t>
            </a:r>
          </a:p>
        </p:txBody>
      </p:sp>
      <p:sp>
        <p:nvSpPr>
          <p:cNvPr id="36868" name="Line 4">
            <a:extLst>
              <a:ext uri="{FF2B5EF4-FFF2-40B4-BE49-F238E27FC236}">
                <a16:creationId xmlns:a16="http://schemas.microsoft.com/office/drawing/2014/main" id="{66AA05A9-C4C0-EBEA-4B9E-4E012B9CA7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4800600"/>
            <a:ext cx="3505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69" name="Line 5">
            <a:extLst>
              <a:ext uri="{FF2B5EF4-FFF2-40B4-BE49-F238E27FC236}">
                <a16:creationId xmlns:a16="http://schemas.microsoft.com/office/drawing/2014/main" id="{C8A5C409-F176-B990-BA6A-861B5D3C41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105400"/>
            <a:ext cx="1143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0" name="Line 6">
            <a:extLst>
              <a:ext uri="{FF2B5EF4-FFF2-40B4-BE49-F238E27FC236}">
                <a16:creationId xmlns:a16="http://schemas.microsoft.com/office/drawing/2014/main" id="{E0F6F598-8F17-B134-A63C-DC760AE45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410200"/>
            <a:ext cx="3505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C1EFA585-3052-983C-5BB1-336D91A9A6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The Activity Selection Problem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B558B2E1-A6DE-2610-1860-5F7CF90F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1BDB8B-3CF4-4E0F-AC71-65943B7E49B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38915" name="Line 4">
            <a:extLst>
              <a:ext uri="{FF2B5EF4-FFF2-40B4-BE49-F238E27FC236}">
                <a16:creationId xmlns:a16="http://schemas.microsoft.com/office/drawing/2014/main" id="{893062D4-5669-0C34-3E63-CE57F29968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4800600"/>
            <a:ext cx="3557588" cy="1588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16" name="Line 5">
            <a:extLst>
              <a:ext uri="{FF2B5EF4-FFF2-40B4-BE49-F238E27FC236}">
                <a16:creationId xmlns:a16="http://schemas.microsoft.com/office/drawing/2014/main" id="{56551D22-1CE2-B5C0-2F9C-3547C7FDA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105400"/>
            <a:ext cx="1160463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17" name="Line 6">
            <a:extLst>
              <a:ext uri="{FF2B5EF4-FFF2-40B4-BE49-F238E27FC236}">
                <a16:creationId xmlns:a16="http://schemas.microsoft.com/office/drawing/2014/main" id="{4D1EC15C-CA68-9F4F-A95A-11BFF247AD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410200"/>
            <a:ext cx="3557588" cy="1588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18" name="Rectangle 7">
            <a:extLst>
              <a:ext uri="{FF2B5EF4-FFF2-40B4-BE49-F238E27FC236}">
                <a16:creationId xmlns:a16="http://schemas.microsoft.com/office/drawing/2014/main" id="{261722F8-CC43-4CE9-7FD5-738019FF70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The Activity Selection Problem</a:t>
            </a:r>
          </a:p>
        </p:txBody>
      </p:sp>
      <p:sp>
        <p:nvSpPr>
          <p:cNvPr id="38919" name="Text Box 9">
            <a:extLst>
              <a:ext uri="{FF2B5EF4-FFF2-40B4-BE49-F238E27FC236}">
                <a16:creationId xmlns:a16="http://schemas.microsoft.com/office/drawing/2014/main" id="{ACAADBF8-251E-53DF-E91C-761CE9EB9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146175"/>
            <a:ext cx="7831138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/>
              <a:t>Algorithm 3: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/>
              <a:t>     1. </a:t>
            </a:r>
            <a:r>
              <a:rPr lang="en-US" altLang="en-US" sz="3200">
                <a:solidFill>
                  <a:srgbClr val="CC0000"/>
                </a:solidFill>
              </a:rPr>
              <a:t>sort</a:t>
            </a:r>
            <a:r>
              <a:rPr lang="en-US" altLang="en-US" sz="3200"/>
              <a:t> the activities by </a:t>
            </a:r>
            <a:r>
              <a:rPr lang="en-US" altLang="en-US" sz="3200">
                <a:solidFill>
                  <a:srgbClr val="CC0000"/>
                </a:solidFill>
              </a:rPr>
              <a:t>ending time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/>
              <a:t>     2. </a:t>
            </a:r>
            <a:r>
              <a:rPr lang="en-US" altLang="en-US" sz="3200">
                <a:solidFill>
                  <a:srgbClr val="CC0000"/>
                </a:solidFill>
              </a:rPr>
              <a:t>pick</a:t>
            </a:r>
            <a:r>
              <a:rPr lang="en-US" altLang="en-US" sz="3200"/>
              <a:t> the activity which </a:t>
            </a:r>
            <a:r>
              <a:rPr lang="en-US" altLang="en-US" sz="3200">
                <a:solidFill>
                  <a:srgbClr val="CC0000"/>
                </a:solidFill>
              </a:rPr>
              <a:t>ends first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/>
              <a:t>     3. remove all activities conflicting with 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/>
              <a:t>     4. repeat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497EAB46-5E91-FF20-8EB9-C3080194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04FA2D-1EDF-4686-9940-BB2F01F0C58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40963" name="Line 4">
            <a:extLst>
              <a:ext uri="{FF2B5EF4-FFF2-40B4-BE49-F238E27FC236}">
                <a16:creationId xmlns:a16="http://schemas.microsoft.com/office/drawing/2014/main" id="{BC36655F-F792-B750-05AE-B05988A281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800600"/>
            <a:ext cx="5029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964" name="Line 5">
            <a:extLst>
              <a:ext uri="{FF2B5EF4-FFF2-40B4-BE49-F238E27FC236}">
                <a16:creationId xmlns:a16="http://schemas.microsoft.com/office/drawing/2014/main" id="{5E2E432C-CB73-9932-2DAC-D477A910CF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105400"/>
            <a:ext cx="1143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965" name="Line 6">
            <a:extLst>
              <a:ext uri="{FF2B5EF4-FFF2-40B4-BE49-F238E27FC236}">
                <a16:creationId xmlns:a16="http://schemas.microsoft.com/office/drawing/2014/main" id="{EAB7516E-795B-DAC4-D90B-1A64AAC531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5410200"/>
            <a:ext cx="1143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966" name="Rectangle 7">
            <a:extLst>
              <a:ext uri="{FF2B5EF4-FFF2-40B4-BE49-F238E27FC236}">
                <a16:creationId xmlns:a16="http://schemas.microsoft.com/office/drawing/2014/main" id="{51366FE5-734F-243F-8963-C8D4EBC4C7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The Activity Selection Problem</a:t>
            </a:r>
          </a:p>
        </p:txBody>
      </p:sp>
      <p:sp>
        <p:nvSpPr>
          <p:cNvPr id="40967" name="Text Box 8">
            <a:extLst>
              <a:ext uri="{FF2B5EF4-FFF2-40B4-BE49-F238E27FC236}">
                <a16:creationId xmlns:a16="http://schemas.microsoft.com/office/drawing/2014/main" id="{CD2EA57E-31B7-8484-9CF6-DCF237E00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146175"/>
            <a:ext cx="7831138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/>
              <a:t>Algorithm 3: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/>
              <a:t>     1. </a:t>
            </a:r>
            <a:r>
              <a:rPr lang="en-US" altLang="en-US" sz="3200">
                <a:solidFill>
                  <a:srgbClr val="CC0000"/>
                </a:solidFill>
              </a:rPr>
              <a:t>sort</a:t>
            </a:r>
            <a:r>
              <a:rPr lang="en-US" altLang="en-US" sz="3200"/>
              <a:t> the activities by </a:t>
            </a:r>
            <a:r>
              <a:rPr lang="en-US" altLang="en-US" sz="3200">
                <a:solidFill>
                  <a:srgbClr val="CC0000"/>
                </a:solidFill>
              </a:rPr>
              <a:t>ending time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/>
              <a:t>     2. </a:t>
            </a:r>
            <a:r>
              <a:rPr lang="en-US" altLang="en-US" sz="3200">
                <a:solidFill>
                  <a:srgbClr val="CC0000"/>
                </a:solidFill>
              </a:rPr>
              <a:t>pick</a:t>
            </a:r>
            <a:r>
              <a:rPr lang="en-US" altLang="en-US" sz="3200"/>
              <a:t> the activity which </a:t>
            </a:r>
            <a:r>
              <a:rPr lang="en-US" altLang="en-US" sz="3200">
                <a:solidFill>
                  <a:srgbClr val="CC0000"/>
                </a:solidFill>
              </a:rPr>
              <a:t>ends first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/>
              <a:t>     3. remove all activities conflicting with 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/>
              <a:t>     4. repeat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71C8D8EC-D861-FF8A-CB91-1204C029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70FE42-173D-4FA3-A562-9C205C0881A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43011" name="Line 4">
            <a:extLst>
              <a:ext uri="{FF2B5EF4-FFF2-40B4-BE49-F238E27FC236}">
                <a16:creationId xmlns:a16="http://schemas.microsoft.com/office/drawing/2014/main" id="{9104CF98-96E4-B258-9BDA-B514B0719A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800600"/>
            <a:ext cx="5029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2" name="Line 5">
            <a:extLst>
              <a:ext uri="{FF2B5EF4-FFF2-40B4-BE49-F238E27FC236}">
                <a16:creationId xmlns:a16="http://schemas.microsoft.com/office/drawing/2014/main" id="{31F8725E-B745-DBF5-7DBD-183BBE2F55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105400"/>
            <a:ext cx="1143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3" name="Line 6">
            <a:extLst>
              <a:ext uri="{FF2B5EF4-FFF2-40B4-BE49-F238E27FC236}">
                <a16:creationId xmlns:a16="http://schemas.microsoft.com/office/drawing/2014/main" id="{E6ECFC40-FAE0-AA53-741D-E5731FE1D0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5410200"/>
            <a:ext cx="1143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4" name="Rectangle 7">
            <a:extLst>
              <a:ext uri="{FF2B5EF4-FFF2-40B4-BE49-F238E27FC236}">
                <a16:creationId xmlns:a16="http://schemas.microsoft.com/office/drawing/2014/main" id="{F2FB305E-202D-4DFA-865C-FC9C9B9D5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The Activity Selection Problem</a:t>
            </a:r>
          </a:p>
        </p:txBody>
      </p:sp>
      <p:sp>
        <p:nvSpPr>
          <p:cNvPr id="43015" name="Text Box 8">
            <a:extLst>
              <a:ext uri="{FF2B5EF4-FFF2-40B4-BE49-F238E27FC236}">
                <a16:creationId xmlns:a16="http://schemas.microsoft.com/office/drawing/2014/main" id="{85834C8B-7F89-CE15-72C3-AF4934A44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146175"/>
            <a:ext cx="7831138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/>
              <a:t>Algorithm 3: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/>
              <a:t>     1. </a:t>
            </a:r>
            <a:r>
              <a:rPr lang="en-US" altLang="en-US" sz="3200">
                <a:solidFill>
                  <a:srgbClr val="CC0000"/>
                </a:solidFill>
              </a:rPr>
              <a:t>sort</a:t>
            </a:r>
            <a:r>
              <a:rPr lang="en-US" altLang="en-US" sz="3200"/>
              <a:t> the activities by </a:t>
            </a:r>
            <a:r>
              <a:rPr lang="en-US" altLang="en-US" sz="3200">
                <a:solidFill>
                  <a:srgbClr val="CC0000"/>
                </a:solidFill>
              </a:rPr>
              <a:t>ending time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/>
              <a:t>     2. </a:t>
            </a:r>
            <a:r>
              <a:rPr lang="en-US" altLang="en-US" sz="3200">
                <a:solidFill>
                  <a:srgbClr val="CC0000"/>
                </a:solidFill>
              </a:rPr>
              <a:t>pick</a:t>
            </a:r>
            <a:r>
              <a:rPr lang="en-US" altLang="en-US" sz="3200"/>
              <a:t> the activity which </a:t>
            </a:r>
            <a:r>
              <a:rPr lang="en-US" altLang="en-US" sz="3200">
                <a:solidFill>
                  <a:srgbClr val="CC0000"/>
                </a:solidFill>
              </a:rPr>
              <a:t>ends first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/>
              <a:t>     3. remove all activities conflicting with 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/>
              <a:t>     4. repeat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>
            <a:extLst>
              <a:ext uri="{FF2B5EF4-FFF2-40B4-BE49-F238E27FC236}">
                <a16:creationId xmlns:a16="http://schemas.microsoft.com/office/drawing/2014/main" id="{7AE6FB10-009D-E4BA-5F07-4327F226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3B9FD3-6FFD-4CD0-B84A-04EFC96373B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7021056A-C8E6-88AF-FAA9-573F6766A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01738"/>
            <a:ext cx="87328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Algorithm 3: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     1. sort the activities by ending time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     2. pick the activity “a” which ends first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     3. remove all activities conflicting with “a”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     4. repeat  </a:t>
            </a: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56207CBF-4FC1-536D-DF79-928C52624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64" y="3649662"/>
            <a:ext cx="8462962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 dirty="0">
                <a:solidFill>
                  <a:srgbClr val="FF0000"/>
                </a:solidFill>
              </a:rPr>
              <a:t>Theorem: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 dirty="0">
                <a:solidFill>
                  <a:srgbClr val="FF0000"/>
                </a:solidFill>
              </a:rPr>
              <a:t>Algorithm 3 gives an optimal solution to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 dirty="0">
                <a:solidFill>
                  <a:srgbClr val="FF0000"/>
                </a:solidFill>
              </a:rPr>
              <a:t>the activity selection problem</a:t>
            </a:r>
            <a:r>
              <a:rPr lang="en-US" altLang="en-US" sz="3200" dirty="0"/>
              <a:t>. </a:t>
            </a:r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ECDCFBBD-C8E8-1C84-5275-8AA8CA9498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The Activity Selection Problem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>
            <a:extLst>
              <a:ext uri="{FF2B5EF4-FFF2-40B4-BE49-F238E27FC236}">
                <a16:creationId xmlns:a16="http://schemas.microsoft.com/office/drawing/2014/main" id="{E14E4A0F-7E39-97F7-C974-878CA6FC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512963-E130-4895-855B-5FC10F4F32F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D2B2D3F0-361D-9F79-918D-4977E0D236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Activity Selection Algorithm</a:t>
            </a:r>
          </a:p>
        </p:txBody>
      </p:sp>
      <p:sp>
        <p:nvSpPr>
          <p:cNvPr id="801795" name="Text Box 3">
            <a:extLst>
              <a:ext uri="{FF2B5EF4-FFF2-40B4-BE49-F238E27FC236}">
                <a16:creationId xmlns:a16="http://schemas.microsoft.com/office/drawing/2014/main" id="{4637AD19-08D8-05EC-50AB-ADD379821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883" y="1092033"/>
            <a:ext cx="86264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Idea: </a:t>
            </a:r>
            <a:r>
              <a:rPr lang="en-US" altLang="en-US" sz="2400" dirty="0">
                <a:latin typeface="Times New Roman" panose="02020603050405020304" pitchFamily="18" charset="0"/>
              </a:rPr>
              <a:t>At each step, select the activity with the smallest finish time that is compatible with the activities already chosen.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Greedy-Activity-Selector(s, f)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8000"/>
                </a:solidFill>
                <a:latin typeface="Times New Roman" panose="02020603050405020304" pitchFamily="18" charset="0"/>
              </a:rPr>
              <a:t>n </a:t>
            </a:r>
            <a:r>
              <a:rPr lang="en-US" altLang="en-US" dirty="0">
                <a:solidFill>
                  <a:srgbClr val="008000"/>
                </a:solidFill>
                <a:latin typeface="Symbol" panose="05050102010706020507" pitchFamily="18" charset="2"/>
              </a:rPr>
              <a:t>&lt;-</a:t>
            </a:r>
            <a:r>
              <a:rPr lang="en-US" altLang="en-US" dirty="0">
                <a:solidFill>
                  <a:srgbClr val="008000"/>
                </a:solidFill>
                <a:latin typeface="Times New Roman" panose="02020603050405020304" pitchFamily="18" charset="0"/>
              </a:rPr>
              <a:t> length[s]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8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en-US" dirty="0">
                <a:solidFill>
                  <a:srgbClr val="008000"/>
                </a:solidFill>
                <a:latin typeface="Symbol" panose="05050102010706020507" pitchFamily="18" charset="2"/>
              </a:rPr>
              <a:t>&lt;-</a:t>
            </a:r>
            <a:r>
              <a:rPr lang="en-US" altLang="en-US" dirty="0">
                <a:solidFill>
                  <a:srgbClr val="008000"/>
                </a:solidFill>
                <a:latin typeface="Times New Roman" panose="02020603050405020304" pitchFamily="18" charset="0"/>
              </a:rPr>
              <a:t> {1}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			{Automatically select first activity}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8000"/>
                </a:solidFill>
                <a:latin typeface="Times New Roman" panose="02020603050405020304" pitchFamily="18" charset="0"/>
              </a:rPr>
              <a:t>j </a:t>
            </a:r>
            <a:r>
              <a:rPr lang="en-US" altLang="en-US" dirty="0">
                <a:solidFill>
                  <a:srgbClr val="008000"/>
                </a:solidFill>
                <a:latin typeface="Symbol" panose="05050102010706020507" pitchFamily="18" charset="2"/>
              </a:rPr>
              <a:t>&lt;-</a:t>
            </a:r>
            <a:r>
              <a:rPr lang="en-US" altLang="en-US" dirty="0">
                <a:solidFill>
                  <a:srgbClr val="008000"/>
                </a:solidFill>
                <a:latin typeface="Times New Roman" panose="02020603050405020304" pitchFamily="18" charset="0"/>
              </a:rPr>
              <a:t> 1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			{Last activity selected so far}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8000"/>
                </a:solidFill>
                <a:latin typeface="Times New Roman" panose="02020603050405020304" pitchFamily="18" charset="0"/>
              </a:rPr>
              <a:t>for </a:t>
            </a:r>
            <a:r>
              <a:rPr lang="en-US" altLang="en-US" dirty="0" err="1">
                <a:solidFill>
                  <a:srgbClr val="008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rgbClr val="008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8000"/>
                </a:solidFill>
                <a:latin typeface="Symbol" panose="05050102010706020507" pitchFamily="18" charset="2"/>
              </a:rPr>
              <a:t>&lt;-</a:t>
            </a:r>
            <a:r>
              <a:rPr lang="en-US" altLang="en-US" dirty="0">
                <a:solidFill>
                  <a:srgbClr val="008000"/>
                </a:solidFill>
                <a:latin typeface="Times New Roman" panose="02020603050405020304" pitchFamily="18" charset="0"/>
              </a:rPr>
              <a:t> 2 to n do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8000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en-US" sz="2400" dirty="0" err="1">
                <a:solidFill>
                  <a:srgbClr val="008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400" baseline="-25000" dirty="0" err="1">
                <a:solidFill>
                  <a:srgbClr val="008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rgbClr val="008000"/>
                </a:solidFill>
                <a:latin typeface="Times New Roman" panose="02020603050405020304" pitchFamily="18" charset="0"/>
              </a:rPr>
              <a:t> &gt;= f</a:t>
            </a:r>
            <a:r>
              <a:rPr lang="en-US" altLang="en-US" sz="2400" baseline="-25000" dirty="0">
                <a:solidFill>
                  <a:srgbClr val="008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en-US" sz="2400" dirty="0">
                <a:solidFill>
                  <a:srgbClr val="008000"/>
                </a:solidFill>
                <a:latin typeface="Times New Roman" panose="02020603050405020304" pitchFamily="18" charset="0"/>
              </a:rPr>
              <a:t> then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8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en-US" sz="2400" dirty="0">
                <a:solidFill>
                  <a:srgbClr val="008000"/>
                </a:solidFill>
                <a:latin typeface="Symbol" panose="05050102010706020507" pitchFamily="18" charset="2"/>
              </a:rPr>
              <a:t>&lt;-</a:t>
            </a:r>
            <a:r>
              <a:rPr lang="en-US" altLang="en-US" sz="2400" dirty="0">
                <a:solidFill>
                  <a:srgbClr val="008000"/>
                </a:solidFill>
                <a:latin typeface="Times New Roman" panose="02020603050405020304" pitchFamily="18" charset="0"/>
              </a:rPr>
              <a:t> A U {</a:t>
            </a:r>
            <a:r>
              <a:rPr lang="en-US" altLang="en-US" sz="2400" dirty="0" err="1">
                <a:solidFill>
                  <a:srgbClr val="008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rgbClr val="008000"/>
                </a:solidFill>
                <a:latin typeface="Times New Roman" panose="02020603050405020304" pitchFamily="18" charset="0"/>
              </a:rPr>
              <a:t>}</a:t>
            </a:r>
            <a:r>
              <a:rPr lang="en-US" altLang="en-US" sz="2400" dirty="0">
                <a:latin typeface="Times New Roman" panose="02020603050405020304" pitchFamily="18" charset="0"/>
              </a:rPr>
              <a:t>	{Add activity </a:t>
            </a:r>
            <a:r>
              <a:rPr lang="en-US" altLang="en-US" sz="2400" dirty="0" err="1">
                <a:latin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</a:rPr>
              <a:t> to the set}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8000"/>
                </a:solidFill>
                <a:latin typeface="Times New Roman" panose="02020603050405020304" pitchFamily="18" charset="0"/>
              </a:rPr>
              <a:t>j </a:t>
            </a:r>
            <a:r>
              <a:rPr lang="en-US" altLang="en-US" sz="2400" dirty="0">
                <a:solidFill>
                  <a:srgbClr val="008000"/>
                </a:solidFill>
                <a:latin typeface="Symbol" panose="05050102010706020507" pitchFamily="18" charset="2"/>
              </a:rPr>
              <a:t>&lt;-</a:t>
            </a:r>
            <a:r>
              <a:rPr lang="en-US" altLang="en-US" sz="2400" dirty="0">
                <a:solidFill>
                  <a:srgbClr val="008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8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</a:rPr>
              <a:t>		{record last activity added}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8000"/>
                </a:solidFill>
                <a:latin typeface="Times New Roman" panose="02020603050405020304" pitchFamily="18" charset="0"/>
              </a:rPr>
              <a:t>return A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EF89B-DD7A-472F-93B6-8D8053BE23B7}"/>
              </a:ext>
            </a:extLst>
          </p:cNvPr>
          <p:cNvSpPr txBox="1"/>
          <p:nvPr/>
        </p:nvSpPr>
        <p:spPr>
          <a:xfrm>
            <a:off x="768516" y="5701966"/>
            <a:ext cx="7581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374151"/>
                </a:solidFill>
                <a:effectLst/>
                <a:latin typeface="Söhne"/>
              </a:rPr>
              <a:t>The idea is to always select the activity with the earliest finishing time, as it will free up the most time for other activities.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B3F971B3-0266-0858-1569-D0C97362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1A61C4-BE63-4678-9F14-2EB005F16B2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14AAA02C-7783-813D-45A7-A8BFF73DC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Greedy Algorithm</a:t>
            </a:r>
          </a:p>
        </p:txBody>
      </p:sp>
      <p:sp>
        <p:nvSpPr>
          <p:cNvPr id="710659" name="Rectangle 3">
            <a:extLst>
              <a:ext uri="{FF2B5EF4-FFF2-40B4-BE49-F238E27FC236}">
                <a16:creationId xmlns:a16="http://schemas.microsoft.com/office/drawing/2014/main" id="{86F2FCC4-6D52-3532-0AA0-97B3389ED6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Algorithms for </a:t>
            </a:r>
            <a:r>
              <a:rPr lang="en-GB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optimization problems </a:t>
            </a:r>
            <a:r>
              <a:rPr lang="en-GB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typically go through a sequence of steps, with a set of choices at each step.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Greedy algorithms make the choice that looks best at the moment.  </a:t>
            </a:r>
          </a:p>
          <a:p>
            <a:pPr lvl="1" eaLnBrk="1" hangingPunct="1"/>
            <a:r>
              <a:rPr lang="en-GB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is, it makes such a decision in the hope that this will lead to a globally optimal solution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altLang="en-US" dirty="0">
                <a:solidFill>
                  <a:srgbClr val="CC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locally optimal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choice may lead to a globally optimal solution (i.e., an optimal solution to the entire problem).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>
            <a:extLst>
              <a:ext uri="{FF2B5EF4-FFF2-40B4-BE49-F238E27FC236}">
                <a16:creationId xmlns:a16="http://schemas.microsoft.com/office/drawing/2014/main" id="{60552B84-625E-7127-577A-4BF58515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3D7F5D-B584-482D-ACDF-504BCD82675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pic>
        <p:nvPicPr>
          <p:cNvPr id="48131" name="Picture 2" descr="pg371a">
            <a:extLst>
              <a:ext uri="{FF2B5EF4-FFF2-40B4-BE49-F238E27FC236}">
                <a16:creationId xmlns:a16="http://schemas.microsoft.com/office/drawing/2014/main" id="{1556D763-218D-9843-4E39-781407348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36" y="1676400"/>
            <a:ext cx="6805864" cy="1259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Rectangle 3">
            <a:extLst>
              <a:ext uri="{FF2B5EF4-FFF2-40B4-BE49-F238E27FC236}">
                <a16:creationId xmlns:a16="http://schemas.microsoft.com/office/drawing/2014/main" id="{30030861-BA02-525E-15F3-04F31B025C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600"/>
              <a:t>The Activity Selection Problem</a:t>
            </a:r>
          </a:p>
        </p:txBody>
      </p:sp>
      <p:sp>
        <p:nvSpPr>
          <p:cNvPr id="48133" name="Rectangle 4">
            <a:extLst>
              <a:ext uri="{FF2B5EF4-FFF2-40B4-BE49-F238E27FC236}">
                <a16:creationId xmlns:a16="http://schemas.microsoft.com/office/drawing/2014/main" id="{9C51B869-9411-BCA3-7CC8-248685530D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8839200" cy="685800"/>
          </a:xfrm>
        </p:spPr>
        <p:txBody>
          <a:bodyPr/>
          <a:lstStyle/>
          <a:p>
            <a:pPr eaLnBrk="1" hangingPunct="1"/>
            <a:r>
              <a:rPr lang="en-US" altLang="en-US" sz="2400"/>
              <a:t>Here are a set of start and finish times</a:t>
            </a:r>
          </a:p>
        </p:txBody>
      </p:sp>
      <p:sp>
        <p:nvSpPr>
          <p:cNvPr id="48134" name="Rectangle 5">
            <a:extLst>
              <a:ext uri="{FF2B5EF4-FFF2-40B4-BE49-F238E27FC236}">
                <a16:creationId xmlns:a16="http://schemas.microsoft.com/office/drawing/2014/main" id="{C6525CB7-EA70-904E-8B0B-85FFDA935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0"/>
            <a:ext cx="8839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What is the maximum number of activities that can be completed?</a:t>
            </a:r>
          </a:p>
          <a:p>
            <a:pPr lvl="1" eaLnBrk="1" hangingPunct="1">
              <a:buFontTx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{a</a:t>
            </a:r>
            <a:r>
              <a:rPr lang="en-US" altLang="en-US" sz="32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, a</a:t>
            </a:r>
            <a:r>
              <a:rPr lang="en-US" altLang="en-US" sz="32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9</a:t>
            </a: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, a</a:t>
            </a:r>
            <a:r>
              <a:rPr lang="en-US" altLang="en-US" sz="32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11</a:t>
            </a: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} can be completed</a:t>
            </a:r>
          </a:p>
          <a:p>
            <a:pPr lvl="1" eaLnBrk="1" hangingPunct="1">
              <a:buFontTx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But so can {a</a:t>
            </a:r>
            <a:r>
              <a:rPr lang="en-US" altLang="en-US" sz="32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, a</a:t>
            </a:r>
            <a:r>
              <a:rPr lang="en-US" altLang="en-US" sz="32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, a</a:t>
            </a:r>
            <a:r>
              <a:rPr lang="en-US" altLang="en-US" sz="32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8’ </a:t>
            </a: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32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11</a:t>
            </a: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} which is a larger set</a:t>
            </a:r>
          </a:p>
          <a:p>
            <a:pPr lvl="1" eaLnBrk="1" hangingPunct="1">
              <a:buFontTx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But it is not unique, consider {a</a:t>
            </a:r>
            <a:r>
              <a:rPr lang="en-US" altLang="en-US" sz="32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, a</a:t>
            </a:r>
            <a:r>
              <a:rPr lang="en-US" altLang="en-US" sz="32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, a</a:t>
            </a:r>
            <a:r>
              <a:rPr lang="en-US" altLang="en-US" sz="32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9’ </a:t>
            </a: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32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11</a:t>
            </a: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}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>
            <a:extLst>
              <a:ext uri="{FF2B5EF4-FFF2-40B4-BE49-F238E27FC236}">
                <a16:creationId xmlns:a16="http://schemas.microsoft.com/office/drawing/2014/main" id="{9F3F6E90-B6C9-BAE7-B0B9-C1EF1418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66F77F-AC66-45F8-B785-55653E17BCB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pic>
        <p:nvPicPr>
          <p:cNvPr id="49155" name="Picture 2" descr="pg371a">
            <a:extLst>
              <a:ext uri="{FF2B5EF4-FFF2-40B4-BE49-F238E27FC236}">
                <a16:creationId xmlns:a16="http://schemas.microsoft.com/office/drawing/2014/main" id="{CBBDDDCC-A753-7912-3D0D-974FB911F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400800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Rectangle 3">
            <a:extLst>
              <a:ext uri="{FF2B5EF4-FFF2-40B4-BE49-F238E27FC236}">
                <a16:creationId xmlns:a16="http://schemas.microsoft.com/office/drawing/2014/main" id="{E19DA0A2-9F5B-DA73-7DCA-44D96A89C7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600"/>
              <a:t>Interval Representation</a:t>
            </a:r>
          </a:p>
        </p:txBody>
      </p:sp>
      <p:sp>
        <p:nvSpPr>
          <p:cNvPr id="49157" name="Text Box 4">
            <a:extLst>
              <a:ext uri="{FF2B5EF4-FFF2-40B4-BE49-F238E27FC236}">
                <a16:creationId xmlns:a16="http://schemas.microsoft.com/office/drawing/2014/main" id="{11E70C9A-78A5-D692-DE1F-9F570F325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8025" y="4133850"/>
            <a:ext cx="3757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Added in optimal Solution</a:t>
            </a:r>
          </a:p>
        </p:txBody>
      </p:sp>
      <p:graphicFrame>
        <p:nvGraphicFramePr>
          <p:cNvPr id="49158" name="Object 5">
            <a:extLst>
              <a:ext uri="{FF2B5EF4-FFF2-40B4-BE49-F238E27FC236}">
                <a16:creationId xmlns:a16="http://schemas.microsoft.com/office/drawing/2014/main" id="{67D7981A-07BE-7692-6F6E-8C10C2F65E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49158" name="Object 5">
                        <a:extLst>
                          <a:ext uri="{FF2B5EF4-FFF2-40B4-BE49-F238E27FC236}">
                            <a16:creationId xmlns:a16="http://schemas.microsoft.com/office/drawing/2014/main" id="{67D7981A-07BE-7692-6F6E-8C10C2F65E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Line 6">
            <a:extLst>
              <a:ext uri="{FF2B5EF4-FFF2-40B4-BE49-F238E27FC236}">
                <a16:creationId xmlns:a16="http://schemas.microsoft.com/office/drawing/2014/main" id="{50DC5982-83CB-51E6-7DC6-A460B0B1ED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3" y="3629025"/>
            <a:ext cx="2438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60" name="Line 7">
            <a:extLst>
              <a:ext uri="{FF2B5EF4-FFF2-40B4-BE49-F238E27FC236}">
                <a16:creationId xmlns:a16="http://schemas.microsoft.com/office/drawing/2014/main" id="{8D2746FA-518D-3397-FF51-0D5C028242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384675"/>
            <a:ext cx="1676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61" name="Line 8">
            <a:extLst>
              <a:ext uri="{FF2B5EF4-FFF2-40B4-BE49-F238E27FC236}">
                <a16:creationId xmlns:a16="http://schemas.microsoft.com/office/drawing/2014/main" id="{F2D9DAC4-45EA-2CA0-C3CB-E914833409DB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663" y="5076825"/>
            <a:ext cx="7620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62" name="Text Box 4">
            <a:extLst>
              <a:ext uri="{FF2B5EF4-FFF2-40B4-BE49-F238E27FC236}">
                <a16:creationId xmlns:a16="http://schemas.microsoft.com/office/drawing/2014/main" id="{2DF3F156-3A97-236C-43CF-8559633ED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25" y="3360738"/>
            <a:ext cx="2779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Not Observed yet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F90D798F-2485-5E14-800F-56AF787C5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5813" y="4700588"/>
            <a:ext cx="37576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Removed from the list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>
            <a:extLst>
              <a:ext uri="{FF2B5EF4-FFF2-40B4-BE49-F238E27FC236}">
                <a16:creationId xmlns:a16="http://schemas.microsoft.com/office/drawing/2014/main" id="{371DF791-EEDC-393D-68F0-7D2779DA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CE28DC-8B6D-4E9C-BDF9-E9F1CF9B37E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graphicFrame>
        <p:nvGraphicFramePr>
          <p:cNvPr id="803842" name="Group 2">
            <a:extLst>
              <a:ext uri="{FF2B5EF4-FFF2-40B4-BE49-F238E27FC236}">
                <a16:creationId xmlns:a16="http://schemas.microsoft.com/office/drawing/2014/main" id="{6757D054-BA52-7BD8-715B-CC1D3D2DB2E6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02920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0373" name="Line 196">
            <a:extLst>
              <a:ext uri="{FF2B5EF4-FFF2-40B4-BE49-F238E27FC236}">
                <a16:creationId xmlns:a16="http://schemas.microsoft.com/office/drawing/2014/main" id="{45D1CD31-1ACC-7AC1-54C1-B189BA86E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0374" name="Line 197">
            <a:extLst>
              <a:ext uri="{FF2B5EF4-FFF2-40B4-BE49-F238E27FC236}">
                <a16:creationId xmlns:a16="http://schemas.microsoft.com/office/drawing/2014/main" id="{B5398755-CD48-D976-D392-9E61F781FB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0375" name="Line 198">
            <a:extLst>
              <a:ext uri="{FF2B5EF4-FFF2-40B4-BE49-F238E27FC236}">
                <a16:creationId xmlns:a16="http://schemas.microsoft.com/office/drawing/2014/main" id="{9F8D8D83-34AF-C851-CBA1-F0B1C958754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0376" name="Line 199">
            <a:extLst>
              <a:ext uri="{FF2B5EF4-FFF2-40B4-BE49-F238E27FC236}">
                <a16:creationId xmlns:a16="http://schemas.microsoft.com/office/drawing/2014/main" id="{035996F8-E689-0926-50A2-EB73BD155D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0377" name="Line 200">
            <a:extLst>
              <a:ext uri="{FF2B5EF4-FFF2-40B4-BE49-F238E27FC236}">
                <a16:creationId xmlns:a16="http://schemas.microsoft.com/office/drawing/2014/main" id="{4B53E404-1348-0751-5FA3-E34C788DBD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0378" name="Line 201">
            <a:extLst>
              <a:ext uri="{FF2B5EF4-FFF2-40B4-BE49-F238E27FC236}">
                <a16:creationId xmlns:a16="http://schemas.microsoft.com/office/drawing/2014/main" id="{01B3DDB3-7C42-EA26-3F5B-A4615B305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0379" name="Line 202">
            <a:extLst>
              <a:ext uri="{FF2B5EF4-FFF2-40B4-BE49-F238E27FC236}">
                <a16:creationId xmlns:a16="http://schemas.microsoft.com/office/drawing/2014/main" id="{FE661C36-3855-85A8-C484-EF93654E77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0380" name="Line 203">
            <a:extLst>
              <a:ext uri="{FF2B5EF4-FFF2-40B4-BE49-F238E27FC236}">
                <a16:creationId xmlns:a16="http://schemas.microsoft.com/office/drawing/2014/main" id="{3C13E3A2-4683-1957-8DF7-3D5CB5D260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0381" name="Line 204">
            <a:extLst>
              <a:ext uri="{FF2B5EF4-FFF2-40B4-BE49-F238E27FC236}">
                <a16:creationId xmlns:a16="http://schemas.microsoft.com/office/drawing/2014/main" id="{34FD8908-4F8A-EA6B-82B7-4B86D8BF2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0382" name="Line 205">
            <a:extLst>
              <a:ext uri="{FF2B5EF4-FFF2-40B4-BE49-F238E27FC236}">
                <a16:creationId xmlns:a16="http://schemas.microsoft.com/office/drawing/2014/main" id="{48338582-A0E1-F469-9EC2-0E5D30DAC9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0383" name="Line 206">
            <a:extLst>
              <a:ext uri="{FF2B5EF4-FFF2-40B4-BE49-F238E27FC236}">
                <a16:creationId xmlns:a16="http://schemas.microsoft.com/office/drawing/2014/main" id="{F968AEB4-7543-9EB9-EDA4-7CCECFD5DB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0384" name="Text Box 207">
            <a:extLst>
              <a:ext uri="{FF2B5EF4-FFF2-40B4-BE49-F238E27FC236}">
                <a16:creationId xmlns:a16="http://schemas.microsoft.com/office/drawing/2014/main" id="{C9D6DA78-531E-BAFB-751A-022521C07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172200"/>
            <a:ext cx="826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0     1    2     3     4     5     6     7    8     9    10   11   12   13   14   15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>
            <a:extLst>
              <a:ext uri="{FF2B5EF4-FFF2-40B4-BE49-F238E27FC236}">
                <a16:creationId xmlns:a16="http://schemas.microsoft.com/office/drawing/2014/main" id="{AA58702E-6486-84D3-0C6B-1566EC79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94889A-954B-45E0-8D5E-76B97FBA9DD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graphicFrame>
        <p:nvGraphicFramePr>
          <p:cNvPr id="805072" name="Group 208">
            <a:extLst>
              <a:ext uri="{FF2B5EF4-FFF2-40B4-BE49-F238E27FC236}">
                <a16:creationId xmlns:a16="http://schemas.microsoft.com/office/drawing/2014/main" id="{72B65C73-7F64-FAAB-1217-D38C9829D94A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02920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1397" name="Line 196">
            <a:extLst>
              <a:ext uri="{FF2B5EF4-FFF2-40B4-BE49-F238E27FC236}">
                <a16:creationId xmlns:a16="http://schemas.microsoft.com/office/drawing/2014/main" id="{488F0EB6-D6A8-1515-8963-DCE3A198E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398" name="Line 197">
            <a:extLst>
              <a:ext uri="{FF2B5EF4-FFF2-40B4-BE49-F238E27FC236}">
                <a16:creationId xmlns:a16="http://schemas.microsoft.com/office/drawing/2014/main" id="{C596627D-A2FB-ACAB-AF12-E6BDAF84C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399" name="Line 198">
            <a:extLst>
              <a:ext uri="{FF2B5EF4-FFF2-40B4-BE49-F238E27FC236}">
                <a16:creationId xmlns:a16="http://schemas.microsoft.com/office/drawing/2014/main" id="{E21C756D-46EE-E0F6-C663-24288D094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400" name="Line 199">
            <a:extLst>
              <a:ext uri="{FF2B5EF4-FFF2-40B4-BE49-F238E27FC236}">
                <a16:creationId xmlns:a16="http://schemas.microsoft.com/office/drawing/2014/main" id="{EB4E8BC1-9F43-9EFE-6A87-77242309E0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401" name="Line 200">
            <a:extLst>
              <a:ext uri="{FF2B5EF4-FFF2-40B4-BE49-F238E27FC236}">
                <a16:creationId xmlns:a16="http://schemas.microsoft.com/office/drawing/2014/main" id="{115FEBFD-E0BA-E192-64C8-A8E9CFDF73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402" name="Line 201">
            <a:extLst>
              <a:ext uri="{FF2B5EF4-FFF2-40B4-BE49-F238E27FC236}">
                <a16:creationId xmlns:a16="http://schemas.microsoft.com/office/drawing/2014/main" id="{1B15E4FB-9FF8-64E5-1415-608A010C8D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403" name="Line 202">
            <a:extLst>
              <a:ext uri="{FF2B5EF4-FFF2-40B4-BE49-F238E27FC236}">
                <a16:creationId xmlns:a16="http://schemas.microsoft.com/office/drawing/2014/main" id="{58838C47-AF8D-AA76-CDA1-25CA1732E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404" name="Line 203">
            <a:extLst>
              <a:ext uri="{FF2B5EF4-FFF2-40B4-BE49-F238E27FC236}">
                <a16:creationId xmlns:a16="http://schemas.microsoft.com/office/drawing/2014/main" id="{B631C6AB-98AB-11C2-9BCD-A5482BC74E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405" name="Line 204">
            <a:extLst>
              <a:ext uri="{FF2B5EF4-FFF2-40B4-BE49-F238E27FC236}">
                <a16:creationId xmlns:a16="http://schemas.microsoft.com/office/drawing/2014/main" id="{9032EACE-85BC-4EB0-83F5-6C86A5F6D5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406" name="Line 205">
            <a:extLst>
              <a:ext uri="{FF2B5EF4-FFF2-40B4-BE49-F238E27FC236}">
                <a16:creationId xmlns:a16="http://schemas.microsoft.com/office/drawing/2014/main" id="{2F91DB5E-7C35-B6F3-C786-6417D1E9CC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407" name="Line 206">
            <a:extLst>
              <a:ext uri="{FF2B5EF4-FFF2-40B4-BE49-F238E27FC236}">
                <a16:creationId xmlns:a16="http://schemas.microsoft.com/office/drawing/2014/main" id="{3232C1CC-A59A-81B4-2A36-2C9F6D0760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408" name="Text Box 207">
            <a:extLst>
              <a:ext uri="{FF2B5EF4-FFF2-40B4-BE49-F238E27FC236}">
                <a16:creationId xmlns:a16="http://schemas.microsoft.com/office/drawing/2014/main" id="{C8E66DB8-D475-DD31-A6BE-8395601D4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172200"/>
            <a:ext cx="826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0     1    2     3     4     5     6     7    8     9    10   11   12   13   14   15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>
            <a:extLst>
              <a:ext uri="{FF2B5EF4-FFF2-40B4-BE49-F238E27FC236}">
                <a16:creationId xmlns:a16="http://schemas.microsoft.com/office/drawing/2014/main" id="{8430D740-0019-6FCD-0BD6-871807E15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9605C7-88FE-4BFD-B662-18F4BE45C83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graphicFrame>
        <p:nvGraphicFramePr>
          <p:cNvPr id="806096" name="Group 208">
            <a:extLst>
              <a:ext uri="{FF2B5EF4-FFF2-40B4-BE49-F238E27FC236}">
                <a16:creationId xmlns:a16="http://schemas.microsoft.com/office/drawing/2014/main" id="{6C51EEDA-9E38-0C10-763D-671CCE5F7CD7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02920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2421" name="Line 196">
            <a:extLst>
              <a:ext uri="{FF2B5EF4-FFF2-40B4-BE49-F238E27FC236}">
                <a16:creationId xmlns:a16="http://schemas.microsoft.com/office/drawing/2014/main" id="{01E8EE27-B7E0-CA82-9B83-3A6D2111CB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422" name="Line 197">
            <a:extLst>
              <a:ext uri="{FF2B5EF4-FFF2-40B4-BE49-F238E27FC236}">
                <a16:creationId xmlns:a16="http://schemas.microsoft.com/office/drawing/2014/main" id="{120F0765-97D8-6DA9-4FCD-BB3B5D5364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423" name="Line 198">
            <a:extLst>
              <a:ext uri="{FF2B5EF4-FFF2-40B4-BE49-F238E27FC236}">
                <a16:creationId xmlns:a16="http://schemas.microsoft.com/office/drawing/2014/main" id="{E405CEFC-BAFE-6C12-3EC3-F31C4859F6A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424" name="Line 199">
            <a:extLst>
              <a:ext uri="{FF2B5EF4-FFF2-40B4-BE49-F238E27FC236}">
                <a16:creationId xmlns:a16="http://schemas.microsoft.com/office/drawing/2014/main" id="{DCAD9C06-A8CC-A0AA-BDC4-6A2B4579AC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425" name="Line 200">
            <a:extLst>
              <a:ext uri="{FF2B5EF4-FFF2-40B4-BE49-F238E27FC236}">
                <a16:creationId xmlns:a16="http://schemas.microsoft.com/office/drawing/2014/main" id="{E27EFA5C-DA0E-74CC-1B75-CEA2748629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426" name="Line 201">
            <a:extLst>
              <a:ext uri="{FF2B5EF4-FFF2-40B4-BE49-F238E27FC236}">
                <a16:creationId xmlns:a16="http://schemas.microsoft.com/office/drawing/2014/main" id="{D4E5E42C-BD5E-78AE-2B3D-A1507B910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427" name="Line 202">
            <a:extLst>
              <a:ext uri="{FF2B5EF4-FFF2-40B4-BE49-F238E27FC236}">
                <a16:creationId xmlns:a16="http://schemas.microsoft.com/office/drawing/2014/main" id="{8F37F82E-B000-1110-8A15-EA4001889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428" name="Line 203">
            <a:extLst>
              <a:ext uri="{FF2B5EF4-FFF2-40B4-BE49-F238E27FC236}">
                <a16:creationId xmlns:a16="http://schemas.microsoft.com/office/drawing/2014/main" id="{C93E481A-3E0B-2DDD-6588-A7076C4B9E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429" name="Line 204">
            <a:extLst>
              <a:ext uri="{FF2B5EF4-FFF2-40B4-BE49-F238E27FC236}">
                <a16:creationId xmlns:a16="http://schemas.microsoft.com/office/drawing/2014/main" id="{9FBB6D4F-9F67-ABDD-0C81-CF64520A7F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430" name="Line 205">
            <a:extLst>
              <a:ext uri="{FF2B5EF4-FFF2-40B4-BE49-F238E27FC236}">
                <a16:creationId xmlns:a16="http://schemas.microsoft.com/office/drawing/2014/main" id="{63A62A79-545B-D64A-1640-92F67F94FA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431" name="Line 206">
            <a:extLst>
              <a:ext uri="{FF2B5EF4-FFF2-40B4-BE49-F238E27FC236}">
                <a16:creationId xmlns:a16="http://schemas.microsoft.com/office/drawing/2014/main" id="{F73EAA09-C786-C946-FD40-D0357E1C4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432" name="Text Box 207">
            <a:extLst>
              <a:ext uri="{FF2B5EF4-FFF2-40B4-BE49-F238E27FC236}">
                <a16:creationId xmlns:a16="http://schemas.microsoft.com/office/drawing/2014/main" id="{F727E0C4-34D5-1FFB-B49F-9B7175301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172200"/>
            <a:ext cx="826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0     1    2     3     4     5     6     7    8     9    10   11   12   13   14   15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>
            <a:extLst>
              <a:ext uri="{FF2B5EF4-FFF2-40B4-BE49-F238E27FC236}">
                <a16:creationId xmlns:a16="http://schemas.microsoft.com/office/drawing/2014/main" id="{212D0A3A-ED1B-543A-68AE-BEC4CBBA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449B3D-3842-4A18-AE43-C41D752A84A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graphicFrame>
        <p:nvGraphicFramePr>
          <p:cNvPr id="807120" name="Group 208">
            <a:extLst>
              <a:ext uri="{FF2B5EF4-FFF2-40B4-BE49-F238E27FC236}">
                <a16:creationId xmlns:a16="http://schemas.microsoft.com/office/drawing/2014/main" id="{8D9CE474-37FF-1098-A566-8E5620A59FC7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02920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3445" name="Line 196">
            <a:extLst>
              <a:ext uri="{FF2B5EF4-FFF2-40B4-BE49-F238E27FC236}">
                <a16:creationId xmlns:a16="http://schemas.microsoft.com/office/drawing/2014/main" id="{3F43C3C8-DD73-2D27-044C-F2980914E7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446" name="Line 197">
            <a:extLst>
              <a:ext uri="{FF2B5EF4-FFF2-40B4-BE49-F238E27FC236}">
                <a16:creationId xmlns:a16="http://schemas.microsoft.com/office/drawing/2014/main" id="{625071A0-0B79-2D01-CC89-635D18FD9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447" name="Line 198">
            <a:extLst>
              <a:ext uri="{FF2B5EF4-FFF2-40B4-BE49-F238E27FC236}">
                <a16:creationId xmlns:a16="http://schemas.microsoft.com/office/drawing/2014/main" id="{5DD95968-D7B1-1DE6-6193-006F119C59E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448" name="Line 199">
            <a:extLst>
              <a:ext uri="{FF2B5EF4-FFF2-40B4-BE49-F238E27FC236}">
                <a16:creationId xmlns:a16="http://schemas.microsoft.com/office/drawing/2014/main" id="{6E668C10-85D7-4BFE-78A5-462DACE629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449" name="Line 200">
            <a:extLst>
              <a:ext uri="{FF2B5EF4-FFF2-40B4-BE49-F238E27FC236}">
                <a16:creationId xmlns:a16="http://schemas.microsoft.com/office/drawing/2014/main" id="{ACC61D86-BF11-0C72-9FBE-04A5FE28EB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450" name="Line 201">
            <a:extLst>
              <a:ext uri="{FF2B5EF4-FFF2-40B4-BE49-F238E27FC236}">
                <a16:creationId xmlns:a16="http://schemas.microsoft.com/office/drawing/2014/main" id="{EEC3F168-99BF-4578-9478-1C91F238FD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451" name="Line 202">
            <a:extLst>
              <a:ext uri="{FF2B5EF4-FFF2-40B4-BE49-F238E27FC236}">
                <a16:creationId xmlns:a16="http://schemas.microsoft.com/office/drawing/2014/main" id="{831F014C-16A4-29C4-D035-40853267C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452" name="Line 203">
            <a:extLst>
              <a:ext uri="{FF2B5EF4-FFF2-40B4-BE49-F238E27FC236}">
                <a16:creationId xmlns:a16="http://schemas.microsoft.com/office/drawing/2014/main" id="{2D81369C-A763-ABDE-A29D-2EC0CD8B77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453" name="Line 204">
            <a:extLst>
              <a:ext uri="{FF2B5EF4-FFF2-40B4-BE49-F238E27FC236}">
                <a16:creationId xmlns:a16="http://schemas.microsoft.com/office/drawing/2014/main" id="{68C42D79-EACB-A14F-250F-CCEEE3D1BA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454" name="Line 205">
            <a:extLst>
              <a:ext uri="{FF2B5EF4-FFF2-40B4-BE49-F238E27FC236}">
                <a16:creationId xmlns:a16="http://schemas.microsoft.com/office/drawing/2014/main" id="{24893F3D-A47E-2514-6619-AD0FB0E0CC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455" name="Line 206">
            <a:extLst>
              <a:ext uri="{FF2B5EF4-FFF2-40B4-BE49-F238E27FC236}">
                <a16:creationId xmlns:a16="http://schemas.microsoft.com/office/drawing/2014/main" id="{EDA3FE79-4269-F2F7-1C1C-C638C6A4FB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456" name="Text Box 207">
            <a:extLst>
              <a:ext uri="{FF2B5EF4-FFF2-40B4-BE49-F238E27FC236}">
                <a16:creationId xmlns:a16="http://schemas.microsoft.com/office/drawing/2014/main" id="{658437AE-5FC9-685B-C51F-5A7A51AC6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172200"/>
            <a:ext cx="826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0     1    2     3     4     5     6     7    8     9    10   11   12   13   14   15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>
            <a:extLst>
              <a:ext uri="{FF2B5EF4-FFF2-40B4-BE49-F238E27FC236}">
                <a16:creationId xmlns:a16="http://schemas.microsoft.com/office/drawing/2014/main" id="{31A169CE-6A72-2331-7408-AC8B491C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4AC5E6-BB94-4A9E-97B1-D45244F7DAA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graphicFrame>
        <p:nvGraphicFramePr>
          <p:cNvPr id="808144" name="Group 208">
            <a:extLst>
              <a:ext uri="{FF2B5EF4-FFF2-40B4-BE49-F238E27FC236}">
                <a16:creationId xmlns:a16="http://schemas.microsoft.com/office/drawing/2014/main" id="{AFAA6BA2-0E74-F2F2-10A8-9FB4676B83ED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02920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4469" name="Line 196">
            <a:extLst>
              <a:ext uri="{FF2B5EF4-FFF2-40B4-BE49-F238E27FC236}">
                <a16:creationId xmlns:a16="http://schemas.microsoft.com/office/drawing/2014/main" id="{E61DB41A-BB43-E446-12E5-4DE2BFF31A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470" name="Line 197">
            <a:extLst>
              <a:ext uri="{FF2B5EF4-FFF2-40B4-BE49-F238E27FC236}">
                <a16:creationId xmlns:a16="http://schemas.microsoft.com/office/drawing/2014/main" id="{271D01DF-7C80-68F1-7920-CF83EBCC27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471" name="Line 198">
            <a:extLst>
              <a:ext uri="{FF2B5EF4-FFF2-40B4-BE49-F238E27FC236}">
                <a16:creationId xmlns:a16="http://schemas.microsoft.com/office/drawing/2014/main" id="{A8115160-E56A-829D-F28A-D355964DFE5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472" name="Line 199">
            <a:extLst>
              <a:ext uri="{FF2B5EF4-FFF2-40B4-BE49-F238E27FC236}">
                <a16:creationId xmlns:a16="http://schemas.microsoft.com/office/drawing/2014/main" id="{87AFC5E2-6C38-4D05-589F-31DE4E47BA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473" name="Line 200">
            <a:extLst>
              <a:ext uri="{FF2B5EF4-FFF2-40B4-BE49-F238E27FC236}">
                <a16:creationId xmlns:a16="http://schemas.microsoft.com/office/drawing/2014/main" id="{6FD5DD80-AC64-17A1-B88D-6745A7CEEC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474" name="Line 201">
            <a:extLst>
              <a:ext uri="{FF2B5EF4-FFF2-40B4-BE49-F238E27FC236}">
                <a16:creationId xmlns:a16="http://schemas.microsoft.com/office/drawing/2014/main" id="{C2DF70EC-BBE7-FDD6-695D-E5161FA60B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475" name="Line 202">
            <a:extLst>
              <a:ext uri="{FF2B5EF4-FFF2-40B4-BE49-F238E27FC236}">
                <a16:creationId xmlns:a16="http://schemas.microsoft.com/office/drawing/2014/main" id="{CE4B94E3-D357-4C6B-5189-56C0A2863F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476" name="Line 203">
            <a:extLst>
              <a:ext uri="{FF2B5EF4-FFF2-40B4-BE49-F238E27FC236}">
                <a16:creationId xmlns:a16="http://schemas.microsoft.com/office/drawing/2014/main" id="{3D42CE59-A0FA-FC1B-09A5-5C482FEAB0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477" name="Line 204">
            <a:extLst>
              <a:ext uri="{FF2B5EF4-FFF2-40B4-BE49-F238E27FC236}">
                <a16:creationId xmlns:a16="http://schemas.microsoft.com/office/drawing/2014/main" id="{A2FD58DF-27CC-F3E9-80E1-1A2D6707D7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478" name="Line 205">
            <a:extLst>
              <a:ext uri="{FF2B5EF4-FFF2-40B4-BE49-F238E27FC236}">
                <a16:creationId xmlns:a16="http://schemas.microsoft.com/office/drawing/2014/main" id="{8FB02697-1935-5782-986C-F6402FF41D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479" name="Line 206">
            <a:extLst>
              <a:ext uri="{FF2B5EF4-FFF2-40B4-BE49-F238E27FC236}">
                <a16:creationId xmlns:a16="http://schemas.microsoft.com/office/drawing/2014/main" id="{3FE76418-AD62-87E4-EB8E-03CE4A904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480" name="Text Box 207">
            <a:extLst>
              <a:ext uri="{FF2B5EF4-FFF2-40B4-BE49-F238E27FC236}">
                <a16:creationId xmlns:a16="http://schemas.microsoft.com/office/drawing/2014/main" id="{35305F30-C954-2B37-BB45-4A100D70E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172200"/>
            <a:ext cx="826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0     1    2     3     4     5     6     7    8     9    10   11   12   13   14   15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>
            <a:extLst>
              <a:ext uri="{FF2B5EF4-FFF2-40B4-BE49-F238E27FC236}">
                <a16:creationId xmlns:a16="http://schemas.microsoft.com/office/drawing/2014/main" id="{22CBD0C9-EF75-ADE0-71EF-213B1B69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DD5658-44A2-46E3-A672-83B015903F3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graphicFrame>
        <p:nvGraphicFramePr>
          <p:cNvPr id="809169" name="Group 209">
            <a:extLst>
              <a:ext uri="{FF2B5EF4-FFF2-40B4-BE49-F238E27FC236}">
                <a16:creationId xmlns:a16="http://schemas.microsoft.com/office/drawing/2014/main" id="{C13D4473-5314-B2E9-8E37-E7AE77D10408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02920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5493" name="Line 196">
            <a:extLst>
              <a:ext uri="{FF2B5EF4-FFF2-40B4-BE49-F238E27FC236}">
                <a16:creationId xmlns:a16="http://schemas.microsoft.com/office/drawing/2014/main" id="{4D107DDF-54DC-F2E3-9522-EB85F2DC4B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494" name="Line 197">
            <a:extLst>
              <a:ext uri="{FF2B5EF4-FFF2-40B4-BE49-F238E27FC236}">
                <a16:creationId xmlns:a16="http://schemas.microsoft.com/office/drawing/2014/main" id="{EB722E08-854F-1D77-F09B-D34FA1B19D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495" name="Line 198">
            <a:extLst>
              <a:ext uri="{FF2B5EF4-FFF2-40B4-BE49-F238E27FC236}">
                <a16:creationId xmlns:a16="http://schemas.microsoft.com/office/drawing/2014/main" id="{50510D44-4207-9EC1-0BF4-087FBDD3B97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496" name="Line 199">
            <a:extLst>
              <a:ext uri="{FF2B5EF4-FFF2-40B4-BE49-F238E27FC236}">
                <a16:creationId xmlns:a16="http://schemas.microsoft.com/office/drawing/2014/main" id="{D8DF0350-5D25-CE35-656F-4B228BBF01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497" name="Line 200">
            <a:extLst>
              <a:ext uri="{FF2B5EF4-FFF2-40B4-BE49-F238E27FC236}">
                <a16:creationId xmlns:a16="http://schemas.microsoft.com/office/drawing/2014/main" id="{C0E11737-1115-1573-C82D-EC22349539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498" name="Line 201">
            <a:extLst>
              <a:ext uri="{FF2B5EF4-FFF2-40B4-BE49-F238E27FC236}">
                <a16:creationId xmlns:a16="http://schemas.microsoft.com/office/drawing/2014/main" id="{555ABEBD-2477-E8C5-B625-A08F026D79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499" name="Line 202">
            <a:extLst>
              <a:ext uri="{FF2B5EF4-FFF2-40B4-BE49-F238E27FC236}">
                <a16:creationId xmlns:a16="http://schemas.microsoft.com/office/drawing/2014/main" id="{3F8A6881-9CA7-4137-4B3D-A0C1B4380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500" name="Line 203">
            <a:extLst>
              <a:ext uri="{FF2B5EF4-FFF2-40B4-BE49-F238E27FC236}">
                <a16:creationId xmlns:a16="http://schemas.microsoft.com/office/drawing/2014/main" id="{F8AB26F8-6A63-ABBD-5616-9E0F5902D8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501" name="Line 204">
            <a:extLst>
              <a:ext uri="{FF2B5EF4-FFF2-40B4-BE49-F238E27FC236}">
                <a16:creationId xmlns:a16="http://schemas.microsoft.com/office/drawing/2014/main" id="{1177F359-CF08-C5A3-5FC5-33E70E0981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502" name="Line 205">
            <a:extLst>
              <a:ext uri="{FF2B5EF4-FFF2-40B4-BE49-F238E27FC236}">
                <a16:creationId xmlns:a16="http://schemas.microsoft.com/office/drawing/2014/main" id="{EF7CBFEB-85E9-B977-1B0D-B3A8A32BBD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503" name="Line 206">
            <a:extLst>
              <a:ext uri="{FF2B5EF4-FFF2-40B4-BE49-F238E27FC236}">
                <a16:creationId xmlns:a16="http://schemas.microsoft.com/office/drawing/2014/main" id="{32EDF1DB-8B82-F53C-F604-8CE11E6DA9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504" name="Text Box 207">
            <a:extLst>
              <a:ext uri="{FF2B5EF4-FFF2-40B4-BE49-F238E27FC236}">
                <a16:creationId xmlns:a16="http://schemas.microsoft.com/office/drawing/2014/main" id="{33F2A660-9569-20B2-FEB2-8815BDC7C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172200"/>
            <a:ext cx="826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0     1    2     3     4     5     6     7    8     9    10   11   12   13   14   15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0198" name="Group 214">
            <a:extLst>
              <a:ext uri="{FF2B5EF4-FFF2-40B4-BE49-F238E27FC236}">
                <a16:creationId xmlns:a16="http://schemas.microsoft.com/office/drawing/2014/main" id="{8805296D-AC43-5899-635B-3753489EC9C1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838200" y="115888"/>
          <a:ext cx="7772400" cy="594360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6548" name="Slide Number Placeholder 5">
            <a:extLst>
              <a:ext uri="{FF2B5EF4-FFF2-40B4-BE49-F238E27FC236}">
                <a16:creationId xmlns:a16="http://schemas.microsoft.com/office/drawing/2014/main" id="{32133C4A-3E81-E8A5-C80E-35731ACFB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595BE7-FD13-4AAE-90C5-828992E70DB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56549" name="Line 196">
            <a:extLst>
              <a:ext uri="{FF2B5EF4-FFF2-40B4-BE49-F238E27FC236}">
                <a16:creationId xmlns:a16="http://schemas.microsoft.com/office/drawing/2014/main" id="{47ECC63B-832C-D671-073A-A04BA0314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550" name="Line 197">
            <a:extLst>
              <a:ext uri="{FF2B5EF4-FFF2-40B4-BE49-F238E27FC236}">
                <a16:creationId xmlns:a16="http://schemas.microsoft.com/office/drawing/2014/main" id="{D0652BA3-B44A-BE3B-2409-9B3C16B4AC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551" name="Line 198">
            <a:extLst>
              <a:ext uri="{FF2B5EF4-FFF2-40B4-BE49-F238E27FC236}">
                <a16:creationId xmlns:a16="http://schemas.microsoft.com/office/drawing/2014/main" id="{78F1E8C3-A2AE-3E72-7677-8DD11E2448E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552" name="Line 199">
            <a:extLst>
              <a:ext uri="{FF2B5EF4-FFF2-40B4-BE49-F238E27FC236}">
                <a16:creationId xmlns:a16="http://schemas.microsoft.com/office/drawing/2014/main" id="{E0256C9B-FFC1-3845-5FB5-ABFEB5121C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553" name="Line 200">
            <a:extLst>
              <a:ext uri="{FF2B5EF4-FFF2-40B4-BE49-F238E27FC236}">
                <a16:creationId xmlns:a16="http://schemas.microsoft.com/office/drawing/2014/main" id="{B404DF36-7AF1-C148-E510-D82120A045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554" name="Line 201">
            <a:extLst>
              <a:ext uri="{FF2B5EF4-FFF2-40B4-BE49-F238E27FC236}">
                <a16:creationId xmlns:a16="http://schemas.microsoft.com/office/drawing/2014/main" id="{2F1FF1BD-EE0F-17D3-6B41-3DD7F8B93D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555" name="Line 202">
            <a:extLst>
              <a:ext uri="{FF2B5EF4-FFF2-40B4-BE49-F238E27FC236}">
                <a16:creationId xmlns:a16="http://schemas.microsoft.com/office/drawing/2014/main" id="{848D0E92-C2E1-18F2-9C7C-DA8C41AC79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556" name="Line 203">
            <a:extLst>
              <a:ext uri="{FF2B5EF4-FFF2-40B4-BE49-F238E27FC236}">
                <a16:creationId xmlns:a16="http://schemas.microsoft.com/office/drawing/2014/main" id="{5219DD66-13E4-3A52-33BF-F415F7ADF4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557" name="Line 204">
            <a:extLst>
              <a:ext uri="{FF2B5EF4-FFF2-40B4-BE49-F238E27FC236}">
                <a16:creationId xmlns:a16="http://schemas.microsoft.com/office/drawing/2014/main" id="{B3E1C513-0731-4F77-B302-FCDC99F864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558" name="Line 205">
            <a:extLst>
              <a:ext uri="{FF2B5EF4-FFF2-40B4-BE49-F238E27FC236}">
                <a16:creationId xmlns:a16="http://schemas.microsoft.com/office/drawing/2014/main" id="{1C42CCA3-F5FF-1623-9F11-C7F93DAC13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559" name="Line 206">
            <a:extLst>
              <a:ext uri="{FF2B5EF4-FFF2-40B4-BE49-F238E27FC236}">
                <a16:creationId xmlns:a16="http://schemas.microsoft.com/office/drawing/2014/main" id="{8ADDDB8E-6400-6276-CC08-DABECBC4E0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560" name="Text Box 207">
            <a:extLst>
              <a:ext uri="{FF2B5EF4-FFF2-40B4-BE49-F238E27FC236}">
                <a16:creationId xmlns:a16="http://schemas.microsoft.com/office/drawing/2014/main" id="{1811BEB0-821C-27F6-123F-EA1174F71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172200"/>
            <a:ext cx="826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0     1    2     3     4     5     6     7    8     9    10   11   12   13   14   15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>
            <a:extLst>
              <a:ext uri="{FF2B5EF4-FFF2-40B4-BE49-F238E27FC236}">
                <a16:creationId xmlns:a16="http://schemas.microsoft.com/office/drawing/2014/main" id="{B8AD9FC3-D827-8712-EC85-276555B9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D50569-02DC-4F82-A498-F72E467FE49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D0C66BFD-3504-C6CC-20AA-E5C835C4E7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600" b="1"/>
              <a:t>Why this Algorithm is Optimal?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D72FB91E-B569-E562-7D75-8D3981541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19200"/>
            <a:ext cx="8839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will show that this algorithm uses the following properties</a:t>
            </a:r>
          </a:p>
          <a:p>
            <a:pPr lvl="1" eaLnBrk="1" hangingPunct="1">
              <a:buFontTx/>
              <a:buChar char="•"/>
            </a:pPr>
            <a:r>
              <a:rPr lang="en-US" altLang="en-US" sz="3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problem has the optimal substructure property</a:t>
            </a:r>
          </a:p>
          <a:p>
            <a:pPr lvl="1" eaLnBrk="1" hangingPunct="1">
              <a:buFontTx/>
              <a:buChar char="•"/>
            </a:pPr>
            <a:r>
              <a:rPr lang="en-US" altLang="en-US" sz="3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algorithm satisfies the greedy-choice property</a:t>
            </a:r>
          </a:p>
          <a:p>
            <a:pPr eaLnBrk="1" hangingPunct="1"/>
            <a:r>
              <a:rPr lang="en-US" alt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Thus, it is Optimal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>
            <a:extLst>
              <a:ext uri="{FF2B5EF4-FFF2-40B4-BE49-F238E27FC236}">
                <a16:creationId xmlns:a16="http://schemas.microsoft.com/office/drawing/2014/main" id="{F06E53CC-44AF-B974-65F4-6FC4E895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B2CAA7-BB87-42A1-BC6E-930D11757D0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59831EF3-15BB-AAA8-C3C0-1E14864A31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When can we use Greedy algorithms?</a:t>
            </a:r>
          </a:p>
        </p:txBody>
      </p:sp>
      <p:sp>
        <p:nvSpPr>
          <p:cNvPr id="708611" name="Text Box 3">
            <a:extLst>
              <a:ext uri="{FF2B5EF4-FFF2-40B4-BE49-F238E27FC236}">
                <a16:creationId xmlns:a16="http://schemas.microsoft.com/office/drawing/2014/main" id="{5B42214E-BF1D-998E-0C57-A58ACCD6A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641475"/>
            <a:ext cx="832167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use a greedy algorithm when the following are true: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 typeface="Times" panose="02020603050405020304" pitchFamily="18" charset="0"/>
              <a:buAutoNum type="arabicParenR"/>
            </a:pPr>
            <a:r>
              <a:rPr lang="en-US" alt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greedy choice property: </a:t>
            </a: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A(greedy) choice.</a:t>
            </a:r>
          </a:p>
          <a:p>
            <a:pPr>
              <a:spcBef>
                <a:spcPct val="0"/>
              </a:spcBef>
              <a:buFont typeface="Times" panose="02020603050405020304" pitchFamily="18" charset="0"/>
              <a:buAutoNum type="arabicParenR"/>
            </a:pPr>
            <a:endParaRPr lang="en-US" alt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 typeface="Times" panose="02020603050405020304" pitchFamily="18" charset="0"/>
              <a:buAutoNum type="arabicParenR"/>
            </a:pPr>
            <a:r>
              <a:rPr lang="en-US" alt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optimal substructure property:</a:t>
            </a: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The optimal solution contains within </a:t>
            </a:r>
            <a:r>
              <a:rPr lang="en-US" altLang="en-US" sz="2400" dirty="0">
                <a:solidFill>
                  <a:srgbClr val="CC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its optimal solutions to subproblems</a:t>
            </a: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1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>
            <a:extLst>
              <a:ext uri="{FF2B5EF4-FFF2-40B4-BE49-F238E27FC236}">
                <a16:creationId xmlns:a16="http://schemas.microsoft.com/office/drawing/2014/main" id="{F753A00F-F7E9-6FE4-733F-4E07DB4A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11462A-049B-4735-B29E-D7B26E77C36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1304D754-F195-2CE7-DF17-D7D6D4B360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dirty="0"/>
              <a:t>Optimal Substructure Property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2FF5F272-EDD3-610D-E9AA-C3059AFF9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006976"/>
            <a:ext cx="8817142" cy="5552574"/>
          </a:xfrm>
        </p:spPr>
        <p:txBody>
          <a:bodyPr/>
          <a:lstStyle/>
          <a:p>
            <a:pPr eaLnBrk="1" hangingPunct="1"/>
            <a:r>
              <a:rPr lang="en-GB" altLang="en-US" sz="2400" b="1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 Case: </a:t>
            </a:r>
            <a:r>
              <a:rPr lang="en-GB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smallest subproblem of size 1 (only one activity), the optimal solution is trivially the activity itself.</a:t>
            </a:r>
          </a:p>
          <a:p>
            <a:pPr eaLnBrk="1" hangingPunct="1"/>
            <a:endParaRPr lang="en-GB" alt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GB" altLang="en-US" sz="2400" b="1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Inductive Hypothesis: </a:t>
            </a:r>
            <a:r>
              <a:rPr lang="en-GB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Assume that we have already proven that the optimal solution can be constructed for any subset of activities with size </a:t>
            </a:r>
            <a:r>
              <a:rPr lang="en-GB" altLang="en-US" sz="2400" b="1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GB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where </a:t>
            </a:r>
            <a:r>
              <a:rPr lang="en-GB" altLang="en-US" sz="2400" b="1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≤ k ≤ n - 1</a:t>
            </a:r>
            <a:r>
              <a:rPr lang="en-GB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eaLnBrk="1" hangingPunct="1"/>
            <a:endParaRPr lang="en-GB" alt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>
            <a:extLst>
              <a:ext uri="{FF2B5EF4-FFF2-40B4-BE49-F238E27FC236}">
                <a16:creationId xmlns:a16="http://schemas.microsoft.com/office/drawing/2014/main" id="{F753A00F-F7E9-6FE4-733F-4E07DB4A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11462A-049B-4735-B29E-D7B26E77C36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1304D754-F195-2CE7-DF17-D7D6D4B360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dirty="0"/>
              <a:t>Optimal Substructure Property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2FF5F272-EDD3-610D-E9AA-C3059AFF9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006976"/>
            <a:ext cx="8817142" cy="555257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GB" altLang="en-US" sz="2400" b="1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Inductive Step: </a:t>
            </a:r>
            <a:r>
              <a:rPr lang="en-GB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we want to prove that the optimal solution can be constructed for a subset of activities with size k + 1.</a:t>
            </a:r>
          </a:p>
          <a:p>
            <a:pPr marL="0" indent="0" eaLnBrk="1" hangingPunct="1">
              <a:buNone/>
            </a:pPr>
            <a:r>
              <a:rPr lang="en-GB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Let's consider the set of activities </a:t>
            </a:r>
            <a:r>
              <a:rPr lang="en-GB" altLang="en-US" sz="2400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{A</a:t>
            </a:r>
            <a:r>
              <a:rPr lang="en-GB" altLang="en-US" sz="2400" baseline="-25000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GB" altLang="en-US" sz="2400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GB" altLang="en-US" sz="2400" baseline="-25000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GB" altLang="en-US" sz="2400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..., A</a:t>
            </a:r>
            <a:r>
              <a:rPr lang="en-GB" altLang="en-US" sz="2400" baseline="-25000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k+1</a:t>
            </a:r>
            <a:r>
              <a:rPr lang="en-GB" altLang="en-US" sz="2400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}. </a:t>
            </a:r>
            <a:r>
              <a:rPr lang="en-GB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Since the activities are sorted by finishing times, </a:t>
            </a:r>
          </a:p>
          <a:p>
            <a:pPr marL="0" indent="0" eaLnBrk="1" hangingPunct="1">
              <a:buNone/>
            </a:pPr>
            <a:r>
              <a:rPr lang="en-GB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last activity in this set, A</a:t>
            </a:r>
            <a:r>
              <a:rPr lang="en-GB" altLang="en-US" sz="2400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k+1</a:t>
            </a:r>
            <a:r>
              <a:rPr lang="en-GB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will have the maximum finish time among all activities.</a:t>
            </a:r>
            <a:endParaRPr lang="en-US" alt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r>
              <a:rPr lang="en-GB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two cases:</a:t>
            </a:r>
          </a:p>
          <a:p>
            <a:pPr marL="0" indent="0" eaLnBrk="1" hangingPunct="1">
              <a:buNone/>
            </a:pPr>
            <a:r>
              <a:rPr lang="en-GB" alt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case:  Activity A</a:t>
            </a:r>
            <a:r>
              <a:rPr lang="en-GB" altLang="en-US" sz="2400" b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k+1</a:t>
            </a:r>
            <a:r>
              <a:rPr lang="en-GB" alt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included in the optimal solution.</a:t>
            </a:r>
          </a:p>
          <a:p>
            <a:pPr eaLnBrk="1" hangingPunct="1"/>
            <a:r>
              <a:rPr lang="en-GB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case, we need to find an optimal solution for the remaining activities </a:t>
            </a:r>
            <a:r>
              <a:rPr lang="en-GB" altLang="en-US" sz="2200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{A</a:t>
            </a:r>
            <a:r>
              <a:rPr lang="en-GB" altLang="en-US" sz="2200" baseline="-25000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GB" altLang="en-US" sz="2200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GB" altLang="en-US" sz="2200" baseline="-25000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GB" altLang="en-US" sz="2200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..., A</a:t>
            </a:r>
            <a:r>
              <a:rPr lang="en-GB" altLang="en-US" sz="2200" baseline="-25000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GB" altLang="en-US" sz="2200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 </a:t>
            </a:r>
            <a:r>
              <a:rPr lang="en-GB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are non-overlapping with </a:t>
            </a:r>
            <a:r>
              <a:rPr lang="en-GB" altLang="en-US" sz="2200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altLang="en-US" sz="2200" baseline="-25000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k+1</a:t>
            </a:r>
            <a:r>
              <a:rPr lang="en-GB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eaLnBrk="1" hangingPunct="1"/>
            <a:r>
              <a:rPr lang="en-GB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our inductive hypothesis, we know that an optimal solution can be constructed for these k activities. </a:t>
            </a:r>
          </a:p>
          <a:p>
            <a:pPr eaLnBrk="1" hangingPunct="1"/>
            <a:r>
              <a:rPr lang="en-GB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Combining A</a:t>
            </a:r>
            <a:r>
              <a:rPr lang="en-GB" altLang="en-US" sz="2200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k+1</a:t>
            </a:r>
            <a:r>
              <a:rPr lang="en-GB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this optimal solution gives us an optimal solution for the entire set </a:t>
            </a:r>
            <a:r>
              <a:rPr lang="en-GB" altLang="en-US" sz="2000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{A</a:t>
            </a:r>
            <a:r>
              <a:rPr lang="en-GB" altLang="en-US" sz="2000" baseline="-25000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GB" altLang="en-US" sz="2000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GB" altLang="en-US" sz="2000" baseline="-25000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GB" altLang="en-US" sz="2000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..., A</a:t>
            </a:r>
            <a:r>
              <a:rPr lang="en-GB" altLang="en-US" sz="2000" baseline="-25000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k+1</a:t>
            </a:r>
            <a:r>
              <a:rPr lang="en-GB" altLang="en-US" sz="2000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}. </a:t>
            </a:r>
            <a:endParaRPr lang="en-GB" alt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endParaRPr lang="en-GB" alt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73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>
            <a:extLst>
              <a:ext uri="{FF2B5EF4-FFF2-40B4-BE49-F238E27FC236}">
                <a16:creationId xmlns:a16="http://schemas.microsoft.com/office/drawing/2014/main" id="{F753A00F-F7E9-6FE4-733F-4E07DB4A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11462A-049B-4735-B29E-D7B26E77C36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1304D754-F195-2CE7-DF17-D7D6D4B360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dirty="0"/>
              <a:t>Optimal Substructure Property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2FF5F272-EDD3-610D-E9AA-C3059AFF9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006976"/>
            <a:ext cx="8817142" cy="555257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GB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case:  Activity A</a:t>
            </a:r>
            <a:r>
              <a:rPr lang="en-GB" altLang="en-US" sz="1800" b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k+1</a:t>
            </a:r>
            <a:r>
              <a:rPr lang="en-GB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included in the optimal solution.</a:t>
            </a:r>
          </a:p>
          <a:p>
            <a:pPr eaLnBrk="1" hangingPunct="1"/>
            <a:r>
              <a:rPr lang="en-GB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case, we need to find an optimal solution for the remaining activities </a:t>
            </a:r>
            <a:r>
              <a:rPr lang="en-GB" altLang="en-US" sz="1800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{A</a:t>
            </a:r>
            <a:r>
              <a:rPr lang="en-GB" altLang="en-US" sz="1800" baseline="-25000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GB" altLang="en-US" sz="1800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GB" altLang="en-US" sz="1800" baseline="-25000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GB" altLang="en-US" sz="1800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..., A</a:t>
            </a:r>
            <a:r>
              <a:rPr lang="en-GB" altLang="en-US" sz="1800" baseline="-25000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GB" altLang="en-US" sz="1800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 </a:t>
            </a:r>
            <a:r>
              <a:rPr lang="en-GB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are non-overlapping with </a:t>
            </a:r>
            <a:r>
              <a:rPr lang="en-GB" altLang="en-US" sz="1800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altLang="en-US" sz="1800" baseline="-25000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k+1</a:t>
            </a:r>
            <a:r>
              <a:rPr lang="en-GB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eaLnBrk="1" hangingPunct="1"/>
            <a:r>
              <a:rPr lang="en-GB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our inductive hypothesis, we know that an optimal solution can be constructed for these k activities. </a:t>
            </a:r>
          </a:p>
          <a:p>
            <a:pPr eaLnBrk="1" hangingPunct="1"/>
            <a:r>
              <a:rPr lang="en-GB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Combining A</a:t>
            </a:r>
            <a:r>
              <a:rPr lang="en-GB" altLang="en-US" sz="1800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k+1</a:t>
            </a:r>
            <a:r>
              <a:rPr lang="en-GB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this optimal solution gives us an optimal solution for the entire set </a:t>
            </a:r>
            <a:r>
              <a:rPr lang="en-GB" altLang="en-US" sz="1800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{A</a:t>
            </a:r>
            <a:r>
              <a:rPr lang="en-GB" altLang="en-US" sz="1800" baseline="-25000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GB" altLang="en-US" sz="1800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GB" altLang="en-US" sz="1800" baseline="-25000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GB" altLang="en-US" sz="1800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..., A</a:t>
            </a:r>
            <a:r>
              <a:rPr lang="en-GB" altLang="en-US" sz="1800" baseline="-25000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k+1</a:t>
            </a:r>
            <a:r>
              <a:rPr lang="en-GB" altLang="en-US" sz="1800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GB" alt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en-GB" alt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r>
              <a:rPr lang="en-GB" altLang="en-US" sz="2200" b="1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 Case: Activity A</a:t>
            </a:r>
            <a:r>
              <a:rPr lang="en-GB" altLang="en-US" sz="2400" b="1" baseline="-25000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k+1</a:t>
            </a:r>
            <a:r>
              <a:rPr lang="en-GB" altLang="en-US" sz="2200" b="1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not included in the optimal solution</a:t>
            </a:r>
            <a:r>
              <a:rPr lang="en-GB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eaLnBrk="1" hangingPunct="1"/>
            <a:r>
              <a:rPr lang="en-GB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case, we simply need to find an optimal solution for the activities {A</a:t>
            </a:r>
            <a:r>
              <a:rPr lang="en-GB" altLang="en-US" sz="2200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GB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GB" altLang="en-US" sz="2200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GB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..., A</a:t>
            </a:r>
            <a:r>
              <a:rPr lang="en-GB" altLang="en-US" sz="2400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GB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}, which we have already assumed possible by our inductive hypothesis.</a:t>
            </a:r>
          </a:p>
          <a:p>
            <a:pPr eaLnBrk="1" hangingPunct="1"/>
            <a:endParaRPr lang="en-GB" alt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r>
              <a:rPr lang="en-GB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Since we've covered both cases, we can conclude that the optimal solution for the set </a:t>
            </a:r>
            <a:r>
              <a:rPr lang="en-GB" altLang="en-US" sz="2400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{A</a:t>
            </a:r>
            <a:r>
              <a:rPr lang="en-GB" altLang="en-US" sz="2400" baseline="-25000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GB" altLang="en-US" sz="2400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GB" altLang="en-US" sz="2400" baseline="-25000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GB" altLang="en-US" sz="2400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..., A</a:t>
            </a:r>
            <a:r>
              <a:rPr lang="en-GB" altLang="en-US" sz="2400" baseline="-25000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k+1</a:t>
            </a:r>
            <a:r>
              <a:rPr lang="en-GB" altLang="en-US" sz="2400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GB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be constructed from the optimal solutions of the smaller subproblems {A</a:t>
            </a:r>
            <a:r>
              <a:rPr lang="en-GB" altLang="en-US" sz="2200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GB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GB" altLang="en-US" sz="2200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GB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..., A</a:t>
            </a:r>
            <a:r>
              <a:rPr lang="en-GB" altLang="en-US" sz="2400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GB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}, </a:t>
            </a:r>
          </a:p>
          <a:p>
            <a:pPr marL="0" indent="0" eaLnBrk="1" hangingPunct="1">
              <a:buNone/>
            </a:pPr>
            <a:endParaRPr lang="en-GB" alt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08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>
            <a:extLst>
              <a:ext uri="{FF2B5EF4-FFF2-40B4-BE49-F238E27FC236}">
                <a16:creationId xmlns:a16="http://schemas.microsoft.com/office/drawing/2014/main" id="{F753A00F-F7E9-6FE4-733F-4E07DB4A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11462A-049B-4735-B29E-D7B26E77C36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1304D754-F195-2CE7-DF17-D7D6D4B360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/>
              <a:t>Greedy-Choice Property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2FF5F272-EDD3-610D-E9AA-C3059AFF9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8991600" cy="4800600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ea typeface="新細明體" pitchFamily="18" charset="-120"/>
              </a:rPr>
              <a:t>Show there is an optimal solution that begins with a greedy choice (with activity 1, which as the earliest finish time)</a:t>
            </a:r>
          </a:p>
          <a:p>
            <a:pPr eaLnBrk="1" hangingPunct="1"/>
            <a:r>
              <a:rPr lang="en-US" altLang="zh-TW" sz="2400" dirty="0">
                <a:ea typeface="新細明體" pitchFamily="18" charset="-120"/>
              </a:rPr>
              <a:t>Suppose A </a:t>
            </a:r>
            <a:r>
              <a:rPr lang="en-US" altLang="zh-TW" sz="2400" dirty="0">
                <a:ea typeface="新細明體" pitchFamily="18" charset="-120"/>
                <a:sym typeface="Symbol" panose="05050102010706020507" pitchFamily="18" charset="2"/>
              </a:rPr>
              <a:t> S in an optimal solution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  <a:sym typeface="Symbol" panose="05050102010706020507" pitchFamily="18" charset="2"/>
              </a:rPr>
              <a:t>Order the activities in A by finish time. The first activity in A is k</a:t>
            </a:r>
          </a:p>
          <a:p>
            <a:pPr lvl="2" eaLnBrk="1" hangingPunct="1"/>
            <a:r>
              <a:rPr lang="en-US" altLang="zh-TW" sz="1800" dirty="0">
                <a:ea typeface="新細明體" pitchFamily="18" charset="-120"/>
                <a:sym typeface="Symbol" panose="05050102010706020507" pitchFamily="18" charset="2"/>
              </a:rPr>
              <a:t>If k = 1, the schedule A begins with a greedy choice</a:t>
            </a:r>
          </a:p>
          <a:p>
            <a:pPr lvl="2" eaLnBrk="1" hangingPunct="1"/>
            <a:r>
              <a:rPr lang="en-US" altLang="zh-TW" sz="1800" dirty="0">
                <a:ea typeface="新細明體" pitchFamily="18" charset="-120"/>
                <a:sym typeface="Symbol" panose="05050102010706020507" pitchFamily="18" charset="2"/>
              </a:rPr>
              <a:t>If k  1, show that there is an optimal solution B to S that begins with the greedy choice, activity 1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  <a:sym typeface="Symbol" panose="05050102010706020507" pitchFamily="18" charset="2"/>
              </a:rPr>
              <a:t>Let B = A </a:t>
            </a:r>
            <a:r>
              <a:rPr lang="en-US" altLang="zh-TW" sz="2000" dirty="0">
                <a:latin typeface="Times New Roman" panose="02020603050405020304" pitchFamily="18" charset="0"/>
                <a:ea typeface="新細明體" pitchFamily="18" charset="-120"/>
                <a:sym typeface="Symbol" panose="05050102010706020507" pitchFamily="18" charset="2"/>
              </a:rPr>
              <a:t>–</a:t>
            </a:r>
            <a:r>
              <a:rPr lang="en-US" altLang="zh-TW" sz="2000" dirty="0">
                <a:ea typeface="新細明體" pitchFamily="18" charset="-120"/>
                <a:sym typeface="Symbol" panose="05050102010706020507" pitchFamily="18" charset="2"/>
              </a:rPr>
              <a:t> {k}  {1}</a:t>
            </a:r>
          </a:p>
          <a:p>
            <a:pPr lvl="2" eaLnBrk="1" hangingPunct="1"/>
            <a:r>
              <a:rPr lang="en-US" altLang="zh-TW" sz="1800" i="1" dirty="0">
                <a:ea typeface="新細明體" pitchFamily="18" charset="-120"/>
              </a:rPr>
              <a:t>f</a:t>
            </a:r>
            <a:r>
              <a:rPr lang="en-US" altLang="zh-TW" sz="1800" i="1" baseline="-25000" dirty="0">
                <a:ea typeface="新細明體" pitchFamily="18" charset="-120"/>
              </a:rPr>
              <a:t>1 </a:t>
            </a:r>
            <a:r>
              <a:rPr lang="en-US" altLang="zh-TW" sz="1800" i="1" dirty="0">
                <a:ea typeface="新細明體" pitchFamily="18" charset="-120"/>
                <a:sym typeface="Symbol" panose="05050102010706020507" pitchFamily="18" charset="2"/>
              </a:rPr>
              <a:t> </a:t>
            </a:r>
            <a:r>
              <a:rPr lang="en-US" altLang="zh-TW" sz="1800" i="1" dirty="0" err="1">
                <a:ea typeface="新細明體" pitchFamily="18" charset="-120"/>
              </a:rPr>
              <a:t>f</a:t>
            </a:r>
            <a:r>
              <a:rPr lang="en-US" altLang="zh-TW" sz="1800" i="1" baseline="-25000" dirty="0" err="1">
                <a:ea typeface="新細明體" pitchFamily="18" charset="-120"/>
              </a:rPr>
              <a:t>k</a:t>
            </a:r>
            <a:r>
              <a:rPr lang="en-US" altLang="zh-TW" sz="1800" dirty="0">
                <a:ea typeface="新細明體" pitchFamily="18" charset="-120"/>
              </a:rPr>
              <a:t>  </a:t>
            </a:r>
            <a:r>
              <a:rPr lang="en-US" altLang="zh-TW" sz="1800" dirty="0">
                <a:ea typeface="新細明體" pitchFamily="18" charset="-120"/>
                <a:sym typeface="Wingdings" panose="05000000000000000000" pitchFamily="2" charset="2"/>
              </a:rPr>
              <a:t>   activities in B are disjoint (compatible)</a:t>
            </a:r>
          </a:p>
          <a:p>
            <a:pPr lvl="2" eaLnBrk="1" hangingPunct="1"/>
            <a:r>
              <a:rPr lang="en-US" altLang="zh-TW" sz="1800" dirty="0">
                <a:ea typeface="新細明體" pitchFamily="18" charset="-120"/>
                <a:sym typeface="Wingdings" panose="05000000000000000000" pitchFamily="2" charset="2"/>
              </a:rPr>
              <a:t>B has the same number of activities as A</a:t>
            </a:r>
          </a:p>
          <a:p>
            <a:pPr lvl="2" eaLnBrk="1" hangingPunct="1"/>
            <a:r>
              <a:rPr lang="en-US" altLang="zh-TW" sz="1800" dirty="0">
                <a:solidFill>
                  <a:schemeClr val="accent2"/>
                </a:solidFill>
                <a:ea typeface="新細明體" pitchFamily="18" charset="-120"/>
                <a:sym typeface="Wingdings" panose="05000000000000000000" pitchFamily="2" charset="2"/>
              </a:rPr>
              <a:t>Thus, B is optimal</a:t>
            </a:r>
            <a:endParaRPr lang="en-US" altLang="zh-TW" sz="1800" dirty="0">
              <a:ea typeface="新細明體" pitchFamily="18" charset="-120"/>
            </a:endParaRPr>
          </a:p>
          <a:p>
            <a:pPr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310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2992631D-EC2D-0BD2-70B5-6EA38CBC34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Greedy Algorithm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02C70BCA-F349-A0FE-4A43-F4356C814B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0838" y="1214438"/>
            <a:ext cx="8229600" cy="5507037"/>
          </a:xfrm>
        </p:spPr>
        <p:txBody>
          <a:bodyPr/>
          <a:lstStyle/>
          <a:p>
            <a:r>
              <a:rPr lang="en-US" altLang="en-US" dirty="0"/>
              <a:t>Fractional Knapsack </a:t>
            </a:r>
          </a:p>
          <a:p>
            <a:r>
              <a:rPr lang="en-US" altLang="en-US" dirty="0"/>
              <a:t>Huffman Coding</a:t>
            </a:r>
          </a:p>
          <a:p>
            <a:r>
              <a:rPr lang="en-US" altLang="en-US" dirty="0"/>
              <a:t>Minimum Spanning Tree – Prims and Kruskal’s </a:t>
            </a:r>
          </a:p>
          <a:p>
            <a:r>
              <a:rPr lang="en-US" altLang="en-US" dirty="0"/>
              <a:t>Activity Selection Problem</a:t>
            </a:r>
          </a:p>
          <a:p>
            <a:r>
              <a:rPr lang="en-US" altLang="en-US" dirty="0"/>
              <a:t>Dijkstra’s Shortest Path Algorithm</a:t>
            </a:r>
          </a:p>
          <a:p>
            <a:r>
              <a:rPr lang="en-US" altLang="en-US" dirty="0"/>
              <a:t>Network Routing </a:t>
            </a:r>
          </a:p>
          <a:p>
            <a:r>
              <a:rPr lang="en-US" altLang="en-US" dirty="0"/>
              <a:t>Job sequencing with deadlines </a:t>
            </a:r>
          </a:p>
          <a:p>
            <a:r>
              <a:rPr lang="en-US" altLang="en-US" dirty="0"/>
              <a:t>Coin change problems</a:t>
            </a:r>
          </a:p>
          <a:p>
            <a:r>
              <a:rPr lang="en-GB" altLang="en-US" sz="2400" dirty="0"/>
              <a:t>Graph </a:t>
            </a:r>
            <a:r>
              <a:rPr lang="en-GB" altLang="en-US" sz="2400" dirty="0" err="1"/>
              <a:t>Coloring</a:t>
            </a:r>
            <a:r>
              <a:rPr lang="en-GB" altLang="en-US" sz="2400" dirty="0"/>
              <a:t>: Greedy algorithms can be used to </a:t>
            </a:r>
            <a:r>
              <a:rPr lang="en-GB" altLang="en-US" sz="2400" dirty="0" err="1"/>
              <a:t>color</a:t>
            </a:r>
            <a:r>
              <a:rPr lang="en-GB" altLang="en-US" sz="2400" dirty="0"/>
              <a:t> a graph (though not necessarily optimally) by assigning the next available </a:t>
            </a:r>
            <a:r>
              <a:rPr lang="en-GB" altLang="en-US" sz="2400" dirty="0" err="1"/>
              <a:t>color</a:t>
            </a:r>
            <a:r>
              <a:rPr lang="en-GB" altLang="en-US" sz="2400" dirty="0"/>
              <a:t> to a vertex.</a:t>
            </a:r>
            <a:endParaRPr lang="en-US" altLang="en-US" sz="2400" dirty="0"/>
          </a:p>
          <a:p>
            <a:endParaRPr lang="en-US" altLang="en-US" dirty="0"/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34CB89BD-C0F4-A53C-2BEC-AC7BD5C9C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83C88D-39B6-421F-BB12-4BB728D84FB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EF0EADC5-1071-74F1-028B-C2D97073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CCB763-6017-44B1-9DEA-D62819D51EC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6E97B72-825E-BD22-8F7B-EC0D946CC3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Designing Greedy Algorithms</a:t>
            </a:r>
          </a:p>
        </p:txBody>
      </p:sp>
      <p:sp>
        <p:nvSpPr>
          <p:cNvPr id="679939" name="Rectangle 3">
            <a:extLst>
              <a:ext uri="{FF2B5EF4-FFF2-40B4-BE49-F238E27FC236}">
                <a16:creationId xmlns:a16="http://schemas.microsoft.com/office/drawing/2014/main" id="{635152AE-39E5-AE59-3273-EF6F96D713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4313" y="1200150"/>
            <a:ext cx="8793162" cy="5348288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/>
              <a:t>Cast the optimization problem as one for which:</a:t>
            </a:r>
          </a:p>
          <a:p>
            <a:pPr marL="914400" lvl="1" indent="-457200" eaLnBrk="1" hangingPunct="1">
              <a:lnSpc>
                <a:spcPct val="120000"/>
              </a:lnSpc>
              <a:buFontTx/>
              <a:buChar char="•"/>
            </a:pPr>
            <a:r>
              <a:rPr lang="en-US" altLang="en-US"/>
              <a:t>we make a choice and are left with only one subproblem to solve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 startAt="2"/>
            </a:pPr>
            <a:r>
              <a:rPr lang="en-US" altLang="en-US"/>
              <a:t>Prove the </a:t>
            </a:r>
            <a:r>
              <a:rPr lang="en-US" altLang="en-US">
                <a:solidFill>
                  <a:srgbClr val="CC0000"/>
                </a:solidFill>
              </a:rPr>
              <a:t>GREEDY CHOICE</a:t>
            </a:r>
          </a:p>
          <a:p>
            <a:pPr marL="914400" lvl="1" indent="-457200" eaLnBrk="1" hangingPunct="1">
              <a:lnSpc>
                <a:spcPct val="120000"/>
              </a:lnSpc>
              <a:buFontTx/>
              <a:buChar char="•"/>
            </a:pPr>
            <a:r>
              <a:rPr lang="en-US" altLang="en-US"/>
              <a:t>that there is always an optimal solution to the original problem that makes the greedy choice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 startAt="2"/>
            </a:pPr>
            <a:r>
              <a:rPr lang="en-US" altLang="en-US"/>
              <a:t>Prove the </a:t>
            </a:r>
            <a:r>
              <a:rPr lang="en-US" altLang="en-US">
                <a:solidFill>
                  <a:srgbClr val="CC0000"/>
                </a:solidFill>
              </a:rPr>
              <a:t>OPTIMAL SUBSTRUCTURE</a:t>
            </a:r>
            <a:r>
              <a:rPr lang="en-US" altLang="en-US"/>
              <a:t>:</a:t>
            </a:r>
          </a:p>
          <a:p>
            <a:pPr marL="914400" lvl="1" indent="-457200" eaLnBrk="1" hangingPunct="1">
              <a:lnSpc>
                <a:spcPct val="120000"/>
              </a:lnSpc>
              <a:buFontTx/>
              <a:buChar char="•"/>
            </a:pPr>
            <a:r>
              <a:rPr lang="en-US" altLang="en-US"/>
              <a:t>the greedy choice + an optimal solution to the resulting subproblem leads to an optimal solution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5F7E3228-5751-BC6F-8BFC-0D57C903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E2521E-2650-43FA-96DC-090DFE45F9F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80A9882B-920F-703E-2B5C-5C8C7552ED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Example: Making Change</a:t>
            </a:r>
          </a:p>
        </p:txBody>
      </p:sp>
      <p:sp>
        <p:nvSpPr>
          <p:cNvPr id="718851" name="Rectangle 3">
            <a:extLst>
              <a:ext uri="{FF2B5EF4-FFF2-40B4-BE49-F238E27FC236}">
                <a16:creationId xmlns:a16="http://schemas.microsoft.com/office/drawing/2014/main" id="{82E36076-236C-47DC-277C-9E2346AC5B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Instance: amount (in cents) to return to customer</a:t>
            </a:r>
          </a:p>
          <a:p>
            <a:pPr eaLnBrk="1" hangingPunct="1"/>
            <a:r>
              <a:rPr lang="en-US" altLang="en-US"/>
              <a:t>Problem: do this using fewest number of coins</a:t>
            </a:r>
          </a:p>
          <a:p>
            <a:pPr eaLnBrk="1" hangingPunct="1"/>
            <a:r>
              <a:rPr lang="en-US" altLang="en-US"/>
              <a:t>Example:</a:t>
            </a:r>
          </a:p>
          <a:p>
            <a:pPr lvl="1" eaLnBrk="1" hangingPunct="1"/>
            <a:r>
              <a:rPr lang="en-US" altLang="en-US"/>
              <a:t>Assume that we have an unlimited number of coins of various denominations:</a:t>
            </a:r>
          </a:p>
          <a:p>
            <a:pPr lvl="3" eaLnBrk="1" hangingPunct="1"/>
            <a:r>
              <a:rPr lang="en-US" altLang="en-US" sz="1800">
                <a:solidFill>
                  <a:srgbClr val="CC0000"/>
                </a:solidFill>
              </a:rPr>
              <a:t>1c (pennies), 5c (nickels), 10c (dimes), 25c (quarters), 1$ (loonies)</a:t>
            </a:r>
          </a:p>
          <a:p>
            <a:pPr lvl="1" eaLnBrk="1" hangingPunct="1"/>
            <a:r>
              <a:rPr lang="en-US" altLang="en-US"/>
              <a:t>Objective: Pay out a given sum $5.64 with the smallest number of coins possible.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4C43F463-625F-3C6A-4A1B-2061957F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5B2B26-49BF-4EA0-885B-A6311673ED9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B4D87ED9-5CF8-32C3-BBB8-61ED374E27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57213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The Coin Changing Problem</a:t>
            </a:r>
            <a:endParaRPr lang="en-CA" altLang="en-US">
              <a:solidFill>
                <a:schemeClr val="tx1"/>
              </a:solidFill>
            </a:endParaRPr>
          </a:p>
        </p:txBody>
      </p:sp>
      <p:sp>
        <p:nvSpPr>
          <p:cNvPr id="719875" name="Rectangle 3">
            <a:extLst>
              <a:ext uri="{FF2B5EF4-FFF2-40B4-BE49-F238E27FC236}">
                <a16:creationId xmlns:a16="http://schemas.microsoft.com/office/drawing/2014/main" id="{C3A43E47-4887-34B7-77CB-A706553D01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91600" cy="5327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Assume that we have an unlimited number of coins of various </a:t>
            </a:r>
            <a:r>
              <a:rPr lang="en-US" altLang="en-US" sz="2400" i="1"/>
              <a:t>values</a:t>
            </a:r>
            <a:r>
              <a:rPr lang="en-US" altLang="en-US" sz="240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>
                <a:solidFill>
                  <a:srgbClr val="CC0000"/>
                </a:solidFill>
              </a:rPr>
              <a:t>1c (pennies), 5c (nickels), 10c (dimes), 25c (quarters), 1$ (loonies)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Objective: Pay out a given sum </a:t>
            </a:r>
            <a:r>
              <a:rPr lang="en-US" altLang="en-US" sz="2400" i="1">
                <a:latin typeface="Times New Roman" panose="02020603050405020304" pitchFamily="18" charset="0"/>
              </a:rPr>
              <a:t>S</a:t>
            </a:r>
            <a:r>
              <a:rPr lang="en-US" altLang="en-US" sz="2400"/>
              <a:t> with the smallest number of coins possible.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 u="sng"/>
              <a:t>The greedy coin changing algorithm</a:t>
            </a:r>
            <a:r>
              <a:rPr lang="en-US" altLang="en-US" sz="240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This is a </a:t>
            </a:r>
            <a:r>
              <a:rPr lang="en-US" altLang="en-US" sz="1800">
                <a:sym typeface="Symbol" panose="05050102010706020507" pitchFamily="18" charset="2"/>
              </a:rPr>
              <a:t></a:t>
            </a:r>
            <a:r>
              <a:rPr lang="en-US" altLang="en-US" sz="1800"/>
              <a:t>(</a:t>
            </a:r>
            <a:r>
              <a:rPr lang="en-US" altLang="en-US" sz="1800" i="1">
                <a:latin typeface="Times New Roman" panose="02020603050405020304" pitchFamily="18" charset="0"/>
              </a:rPr>
              <a:t>m</a:t>
            </a:r>
            <a:r>
              <a:rPr lang="en-US" altLang="en-US" sz="1800"/>
              <a:t>) algorithm where </a:t>
            </a:r>
            <a:r>
              <a:rPr lang="en-US" altLang="en-US" sz="1800" i="1">
                <a:latin typeface="Times New Roman" panose="02020603050405020304" pitchFamily="18" charset="0"/>
              </a:rPr>
              <a:t>m</a:t>
            </a:r>
            <a:r>
              <a:rPr lang="en-US" altLang="en-US" sz="1800"/>
              <a:t> = number of </a:t>
            </a:r>
            <a:r>
              <a:rPr lang="en-US" altLang="en-US" sz="1800" i="1"/>
              <a:t>values</a:t>
            </a:r>
            <a:r>
              <a:rPr lang="en-US" altLang="en-US" sz="1800"/>
              <a:t>.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8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while S &gt; 0 do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c := value of the largest coin no larger than S;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num := S / c;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pay out num coins of value c;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S := S - num*c;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DDEC7750-4481-9F1D-30CD-AAB5B780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EBD26F-2965-45A1-AFCB-35E370BC613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C433A976-D025-DB27-353D-B84A6701E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Example: Making Change</a:t>
            </a:r>
          </a:p>
        </p:txBody>
      </p:sp>
      <p:sp>
        <p:nvSpPr>
          <p:cNvPr id="720899" name="Rectangle 3">
            <a:extLst>
              <a:ext uri="{FF2B5EF4-FFF2-40B4-BE49-F238E27FC236}">
                <a16:creationId xmlns:a16="http://schemas.microsoft.com/office/drawing/2014/main" id="{2BE5F223-626D-8629-8D95-A591A697C9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68413"/>
            <a:ext cx="8610600" cy="5284787"/>
          </a:xfrm>
        </p:spPr>
        <p:txBody>
          <a:bodyPr/>
          <a:lstStyle/>
          <a:p>
            <a:pPr eaLnBrk="1" hangingPunct="1"/>
            <a:r>
              <a:rPr lang="en-US" altLang="en-US"/>
              <a:t>E.g.: </a:t>
            </a:r>
          </a:p>
          <a:p>
            <a:pPr eaLnBrk="1" hangingPunct="1">
              <a:buFontTx/>
              <a:buNone/>
            </a:pPr>
            <a:r>
              <a:rPr lang="en-US" altLang="en-US"/>
              <a:t>	$5.64 = 	  $2 +$2 + $1 + </a:t>
            </a:r>
            <a:br>
              <a:rPr lang="en-US" altLang="en-US"/>
            </a:br>
            <a:r>
              <a:rPr lang="en-US" altLang="en-US"/>
              <a:t>              .25 + .25 + .10 + </a:t>
            </a:r>
            <a:br>
              <a:rPr lang="en-US" altLang="en-US"/>
            </a:br>
            <a:r>
              <a:rPr lang="en-US" altLang="en-US"/>
              <a:t>              .01 + .01 + .01 +.01</a:t>
            </a:r>
            <a:br>
              <a:rPr lang="en-US" altLang="en-US"/>
            </a:br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899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B7C96078-D54A-8C2E-FF23-7D2B04B8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5089D6-1C13-4FF8-BA2D-6474D5BB5BB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E346F472-5973-DC29-EC90-DDF11FBEFE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Making Change – A big problem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9E67B7E4-2776-2259-445D-FFCC72CE0A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Example 2:</a:t>
            </a:r>
            <a:r>
              <a:rPr lang="en-US" altLang="en-US"/>
              <a:t> Coins are valued $.30, $.20, $.05, $.01</a:t>
            </a:r>
          </a:p>
          <a:p>
            <a:pPr lvl="1" eaLnBrk="1" hangingPunct="1"/>
            <a:r>
              <a:rPr lang="en-US" altLang="en-US"/>
              <a:t>Does not have greedy-choice property, since $.40 is best made with two $.20’s, but the greedy solution will pick three coins (which ones?)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4F50C670-AD86-F43B-D494-14B3BAE6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F2A841-E073-4A0B-AC70-14DE0C1BF8A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C460408D-23BB-8F5B-175E-18D187ADD2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5925" y="0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en-US" sz="2800"/>
              <a:t>An Activity Selection Problem</a:t>
            </a:r>
            <a:br>
              <a:rPr lang="en-US" altLang="en-US" sz="2800"/>
            </a:br>
            <a:r>
              <a:rPr lang="en-US" altLang="en-US" sz="2800"/>
              <a:t>(Conference Scheduling Problem)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1C3922B8-C1AB-D9B3-A7C1-4EC8E692D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665288"/>
            <a:ext cx="8564562" cy="4625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Input: A set of activities S = {</a:t>
            </a:r>
            <a:r>
              <a:rPr lang="en-US" altLang="en-US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b="1" i="1" baseline="-250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en-US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,…, </a:t>
            </a:r>
            <a:r>
              <a:rPr lang="en-US" altLang="en-US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b="1" i="1" baseline="-250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en-US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</a:t>
            </a:r>
            <a:r>
              <a:rPr lang="en-GB" altLang="en-US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GB" altLang="en-US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proposed activities that wish to use a resource, such as a lecture hall, which can serve only one activity at a time.</a:t>
            </a:r>
            <a:endParaRPr lang="en-US" altLang="en-US" dirty="0">
              <a:solidFill>
                <a:schemeClr val="accent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activity has start time and a finish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3200" i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=(</a:t>
            </a:r>
            <a:r>
              <a:rPr lang="en-US" altLang="en-US" sz="32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en-US" sz="3200" i="1" baseline="-25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3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en-US" sz="3200" i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activities are compatible if and only if their interval does not overlap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Output: a maximum-size subset of mutually compatible activities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3D97CC45-2956-4A1A-1692-B41D2DA4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E0B08F-7533-460C-A7E3-184F0435690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77062D44-C52F-D88D-F1BB-FDD458BD92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610600" cy="685800"/>
          </a:xfrm>
        </p:spPr>
        <p:txBody>
          <a:bodyPr/>
          <a:lstStyle/>
          <a:p>
            <a:pPr eaLnBrk="1" hangingPunct="1"/>
            <a:r>
              <a:rPr lang="en-US" altLang="en-US"/>
              <a:t>The Fractional Knapsack Problem</a:t>
            </a:r>
          </a:p>
        </p:txBody>
      </p:sp>
      <p:sp>
        <p:nvSpPr>
          <p:cNvPr id="712707" name="Rectangle 3">
            <a:extLst>
              <a:ext uri="{FF2B5EF4-FFF2-40B4-BE49-F238E27FC236}">
                <a16:creationId xmlns:a16="http://schemas.microsoft.com/office/drawing/2014/main" id="{2A34F311-729D-F816-F466-55381EB15B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>
                <a:solidFill>
                  <a:schemeClr val="tx2"/>
                </a:solidFill>
              </a:rPr>
              <a:t>Given:</a:t>
            </a:r>
            <a:r>
              <a:rPr lang="en-US" altLang="en-US" sz="2000"/>
              <a:t> A set S of</a:t>
            </a:r>
            <a:r>
              <a:rPr lang="en-US" altLang="en-US" sz="2000">
                <a:solidFill>
                  <a:srgbClr val="CC0000"/>
                </a:solidFill>
              </a:rPr>
              <a:t> n</a:t>
            </a:r>
            <a:r>
              <a:rPr lang="en-US" altLang="en-US" sz="2000"/>
              <a:t> items, with each </a:t>
            </a:r>
            <a:r>
              <a:rPr lang="en-US" altLang="en-US" sz="2000">
                <a:solidFill>
                  <a:srgbClr val="CC0000"/>
                </a:solidFill>
              </a:rPr>
              <a:t>item i</a:t>
            </a:r>
            <a:r>
              <a:rPr lang="en-US" altLang="en-US" sz="2000"/>
              <a:t> having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b</a:t>
            </a:r>
            <a:r>
              <a:rPr lang="en-US" altLang="en-US" sz="1800" baseline="-25000"/>
              <a:t>i</a:t>
            </a:r>
            <a:r>
              <a:rPr lang="en-US" altLang="en-US" sz="1800"/>
              <a:t> - a positive benefit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w</a:t>
            </a:r>
            <a:r>
              <a:rPr lang="en-US" altLang="en-US" sz="1800" baseline="-25000"/>
              <a:t>i</a:t>
            </a:r>
            <a:r>
              <a:rPr lang="en-US" altLang="en-US" sz="1800"/>
              <a:t> - a positive weight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>
                <a:solidFill>
                  <a:schemeClr val="tx2"/>
                </a:solidFill>
              </a:rPr>
              <a:t>Goal:</a:t>
            </a:r>
            <a:r>
              <a:rPr lang="en-US" altLang="en-US" sz="2000"/>
              <a:t> Choose items with maximum total benefit but with weight at most W.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If we are allowed to take fractional amounts, then this is the </a:t>
            </a:r>
            <a:r>
              <a:rPr lang="en-US" altLang="en-US" sz="2000" b="1">
                <a:solidFill>
                  <a:schemeClr val="tx2"/>
                </a:solidFill>
              </a:rPr>
              <a:t>fractional knapsack problem</a:t>
            </a:r>
            <a:r>
              <a:rPr lang="en-US" altLang="en-US" sz="200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In this case, we let x</a:t>
            </a:r>
            <a:r>
              <a:rPr lang="en-US" altLang="en-US" sz="1800" baseline="-25000"/>
              <a:t>i </a:t>
            </a:r>
            <a:r>
              <a:rPr lang="en-US" altLang="en-US" sz="1800"/>
              <a:t>denote the amount we take of item i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Objective: maximize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/>
          </a:p>
          <a:p>
            <a:pPr lvl="1" eaLnBrk="1" hangingPunct="1">
              <a:lnSpc>
                <a:spcPct val="90000"/>
              </a:lnSpc>
            </a:pPr>
            <a:endParaRPr lang="en-US" altLang="en-US" sz="180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Constraint:</a:t>
            </a:r>
            <a:endParaRPr lang="en-US" altLang="en-US" sz="1800" b="1">
              <a:solidFill>
                <a:schemeClr val="tx2"/>
              </a:solidFill>
            </a:endParaRPr>
          </a:p>
        </p:txBody>
      </p:sp>
      <p:graphicFrame>
        <p:nvGraphicFramePr>
          <p:cNvPr id="712708" name="Object 4">
            <a:extLst>
              <a:ext uri="{FF2B5EF4-FFF2-40B4-BE49-F238E27FC236}">
                <a16:creationId xmlns:a16="http://schemas.microsoft.com/office/drawing/2014/main" id="{D69ED171-8CA4-FC6F-44C8-65CA7AF0BB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4267200"/>
          <a:ext cx="195103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87058" imgH="342751" progId="Equation.3">
                  <p:embed/>
                </p:oleObj>
              </mc:Choice>
              <mc:Fallback>
                <p:oleObj name="Equation" r:id="rId3" imgW="787058" imgH="342751" progId="Equation.3">
                  <p:embed/>
                  <p:pic>
                    <p:nvPicPr>
                      <p:cNvPr id="712708" name="Object 4">
                        <a:extLst>
                          <a:ext uri="{FF2B5EF4-FFF2-40B4-BE49-F238E27FC236}">
                            <a16:creationId xmlns:a16="http://schemas.microsoft.com/office/drawing/2014/main" id="{D69ED171-8CA4-FC6F-44C8-65CA7AF0BB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267200"/>
                        <a:ext cx="1951038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2709" name="Object 5">
            <a:extLst>
              <a:ext uri="{FF2B5EF4-FFF2-40B4-BE49-F238E27FC236}">
                <a16:creationId xmlns:a16="http://schemas.microsoft.com/office/drawing/2014/main" id="{4E76E13C-8202-F18C-86AB-1E766BC57C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181600"/>
          <a:ext cx="333533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46200" imgH="342900" progId="Equation.3">
                  <p:embed/>
                </p:oleObj>
              </mc:Choice>
              <mc:Fallback>
                <p:oleObj name="Equation" r:id="rId5" imgW="1346200" imgH="342900" progId="Equation.3">
                  <p:embed/>
                  <p:pic>
                    <p:nvPicPr>
                      <p:cNvPr id="712709" name="Object 5">
                        <a:extLst>
                          <a:ext uri="{FF2B5EF4-FFF2-40B4-BE49-F238E27FC236}">
                            <a16:creationId xmlns:a16="http://schemas.microsoft.com/office/drawing/2014/main" id="{4E76E13C-8202-F18C-86AB-1E766BC57C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181600"/>
                        <a:ext cx="3335338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F2DE3F13-388E-FA4D-352D-0A857791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9EE47-B8C9-4612-A510-C087A656714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4428CDE-3FD6-52FA-6CFF-3A1FB12BEB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3713" y="204788"/>
            <a:ext cx="8077200" cy="549275"/>
          </a:xfrm>
        </p:spPr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C134429E-1744-651D-4AFE-2FA4DA7A2B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190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Given: A set S of n items, with each item i having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b</a:t>
            </a:r>
            <a:r>
              <a:rPr lang="en-US" altLang="en-US" sz="1800" baseline="-25000"/>
              <a:t>i</a:t>
            </a:r>
            <a:r>
              <a:rPr lang="en-US" altLang="en-US" sz="1800"/>
              <a:t> - a positive benefit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w</a:t>
            </a:r>
            <a:r>
              <a:rPr lang="en-US" altLang="en-US" sz="1800" baseline="-25000"/>
              <a:t>i</a:t>
            </a:r>
            <a:r>
              <a:rPr lang="en-US" altLang="en-US" sz="1800"/>
              <a:t> - a positive weight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Goal: Choose items with maximum total benefit but with total weight at most W.</a:t>
            </a:r>
          </a:p>
        </p:txBody>
      </p:sp>
      <p:pic>
        <p:nvPicPr>
          <p:cNvPr id="15365" name="Picture 4" descr="HH01008_">
            <a:extLst>
              <a:ext uri="{FF2B5EF4-FFF2-40B4-BE49-F238E27FC236}">
                <a16:creationId xmlns:a16="http://schemas.microsoft.com/office/drawing/2014/main" id="{7EEADB2B-CDD3-0B32-BE0E-37B7BC036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50" y="3913188"/>
            <a:ext cx="495300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5" descr="HH01008_">
            <a:extLst>
              <a:ext uri="{FF2B5EF4-FFF2-40B4-BE49-F238E27FC236}">
                <a16:creationId xmlns:a16="http://schemas.microsoft.com/office/drawing/2014/main" id="{27E2D035-F461-982E-8014-941D3CC5C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8" y="3532188"/>
            <a:ext cx="708025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6" descr="HH01008_">
            <a:extLst>
              <a:ext uri="{FF2B5EF4-FFF2-40B4-BE49-F238E27FC236}">
                <a16:creationId xmlns:a16="http://schemas.microsoft.com/office/drawing/2014/main" id="{BAAEC427-16CE-CBEA-58F4-B0941356A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288" y="4217988"/>
            <a:ext cx="3254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7" descr="HH01008_">
            <a:extLst>
              <a:ext uri="{FF2B5EF4-FFF2-40B4-BE49-F238E27FC236}">
                <a16:creationId xmlns:a16="http://schemas.microsoft.com/office/drawing/2014/main" id="{AEA09D5F-BA6A-9729-A7AE-E4B8495B9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913" y="3733800"/>
            <a:ext cx="5953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8" descr="HH01008_">
            <a:extLst>
              <a:ext uri="{FF2B5EF4-FFF2-40B4-BE49-F238E27FC236}">
                <a16:creationId xmlns:a16="http://schemas.microsoft.com/office/drawing/2014/main" id="{44774B2B-28C2-6506-0632-C89538462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763" y="4267200"/>
            <a:ext cx="28257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0" name="Text Box 9">
            <a:extLst>
              <a:ext uri="{FF2B5EF4-FFF2-40B4-BE49-F238E27FC236}">
                <a16:creationId xmlns:a16="http://schemas.microsoft.com/office/drawing/2014/main" id="{D518CCAD-F168-606E-F49C-325843206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800600"/>
            <a:ext cx="1236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Weight:</a:t>
            </a:r>
          </a:p>
        </p:txBody>
      </p:sp>
      <p:sp>
        <p:nvSpPr>
          <p:cNvPr id="15371" name="Text Box 10">
            <a:extLst>
              <a:ext uri="{FF2B5EF4-FFF2-40B4-BE49-F238E27FC236}">
                <a16:creationId xmlns:a16="http://schemas.microsoft.com/office/drawing/2014/main" id="{EBD70E86-4AF9-7AC1-B0B6-6E6386815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5181600"/>
            <a:ext cx="1230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Benefit:</a:t>
            </a:r>
          </a:p>
        </p:txBody>
      </p:sp>
      <p:sp>
        <p:nvSpPr>
          <p:cNvPr id="15372" name="Text Box 11">
            <a:extLst>
              <a:ext uri="{FF2B5EF4-FFF2-40B4-BE49-F238E27FC236}">
                <a16:creationId xmlns:a16="http://schemas.microsoft.com/office/drawing/2014/main" id="{49A677F0-38CC-BF7D-9FAF-E9597CCCA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5475" y="4419600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5373" name="Text Box 12">
            <a:extLst>
              <a:ext uri="{FF2B5EF4-FFF2-40B4-BE49-F238E27FC236}">
                <a16:creationId xmlns:a16="http://schemas.microsoft.com/office/drawing/2014/main" id="{6265D3AE-2C41-175E-6EF7-A0CD04ADB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425" y="4419600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5374" name="Text Box 13">
            <a:extLst>
              <a:ext uri="{FF2B5EF4-FFF2-40B4-BE49-F238E27FC236}">
                <a16:creationId xmlns:a16="http://schemas.microsoft.com/office/drawing/2014/main" id="{FB834EC2-EBDC-F251-E923-306CAD641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8988" y="4419600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5375" name="Text Box 14">
            <a:extLst>
              <a:ext uri="{FF2B5EF4-FFF2-40B4-BE49-F238E27FC236}">
                <a16:creationId xmlns:a16="http://schemas.microsoft.com/office/drawing/2014/main" id="{CD13989F-52F7-06A0-B5D6-9D6813C98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4419600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15376" name="Text Box 15">
            <a:extLst>
              <a:ext uri="{FF2B5EF4-FFF2-40B4-BE49-F238E27FC236}">
                <a16:creationId xmlns:a16="http://schemas.microsoft.com/office/drawing/2014/main" id="{8A189DB6-1BEE-AC53-35DE-22FE76996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825" y="4419600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15377" name="Text Box 16">
            <a:extLst>
              <a:ext uri="{FF2B5EF4-FFF2-40B4-BE49-F238E27FC236}">
                <a16:creationId xmlns:a16="http://schemas.microsoft.com/office/drawing/2014/main" id="{377A7CD9-4CF0-B840-2336-AF27EDE10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963" y="4876800"/>
            <a:ext cx="62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4 ml</a:t>
            </a:r>
          </a:p>
        </p:txBody>
      </p:sp>
      <p:sp>
        <p:nvSpPr>
          <p:cNvPr id="15378" name="Text Box 17">
            <a:extLst>
              <a:ext uri="{FF2B5EF4-FFF2-40B4-BE49-F238E27FC236}">
                <a16:creationId xmlns:a16="http://schemas.microsoft.com/office/drawing/2014/main" id="{56175A94-B5CC-8FC3-E9EE-F89099DD3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913" y="4876800"/>
            <a:ext cx="62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8 ml</a:t>
            </a:r>
          </a:p>
        </p:txBody>
      </p:sp>
      <p:sp>
        <p:nvSpPr>
          <p:cNvPr id="15379" name="Text Box 18">
            <a:extLst>
              <a:ext uri="{FF2B5EF4-FFF2-40B4-BE49-F238E27FC236}">
                <a16:creationId xmlns:a16="http://schemas.microsoft.com/office/drawing/2014/main" id="{CBFC36A7-66AD-4935-5A00-4D3FFCB36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475" y="4876800"/>
            <a:ext cx="62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2 ml</a:t>
            </a:r>
          </a:p>
        </p:txBody>
      </p:sp>
      <p:sp>
        <p:nvSpPr>
          <p:cNvPr id="15380" name="Text Box 19">
            <a:extLst>
              <a:ext uri="{FF2B5EF4-FFF2-40B4-BE49-F238E27FC236}">
                <a16:creationId xmlns:a16="http://schemas.microsoft.com/office/drawing/2014/main" id="{800968D6-DE7C-2A91-F868-38D71093F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25" y="4876800"/>
            <a:ext cx="62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6 ml</a:t>
            </a:r>
          </a:p>
        </p:txBody>
      </p:sp>
      <p:sp>
        <p:nvSpPr>
          <p:cNvPr id="15381" name="Text Box 20">
            <a:extLst>
              <a:ext uri="{FF2B5EF4-FFF2-40B4-BE49-F238E27FC236}">
                <a16:creationId xmlns:a16="http://schemas.microsoft.com/office/drawing/2014/main" id="{DC4B5840-9755-8BBF-8EE9-C3D891417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2313" y="4876800"/>
            <a:ext cx="62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1 ml</a:t>
            </a:r>
          </a:p>
        </p:txBody>
      </p:sp>
      <p:sp>
        <p:nvSpPr>
          <p:cNvPr id="15382" name="Text Box 21">
            <a:extLst>
              <a:ext uri="{FF2B5EF4-FFF2-40B4-BE49-F238E27FC236}">
                <a16:creationId xmlns:a16="http://schemas.microsoft.com/office/drawing/2014/main" id="{30980084-1DC4-5075-B0DD-B8776934A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5300" y="5257800"/>
            <a:ext cx="560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$12</a:t>
            </a:r>
          </a:p>
        </p:txBody>
      </p:sp>
      <p:sp>
        <p:nvSpPr>
          <p:cNvPr id="15383" name="Text Box 22">
            <a:extLst>
              <a:ext uri="{FF2B5EF4-FFF2-40B4-BE49-F238E27FC236}">
                <a16:creationId xmlns:a16="http://schemas.microsoft.com/office/drawing/2014/main" id="{ACA137C5-2852-A700-B600-556C2ED39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663" y="5257800"/>
            <a:ext cx="560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$32</a:t>
            </a:r>
          </a:p>
        </p:txBody>
      </p:sp>
      <p:sp>
        <p:nvSpPr>
          <p:cNvPr id="15384" name="Text Box 23">
            <a:extLst>
              <a:ext uri="{FF2B5EF4-FFF2-40B4-BE49-F238E27FC236}">
                <a16:creationId xmlns:a16="http://schemas.microsoft.com/office/drawing/2014/main" id="{0ADD4F26-EBD0-CC01-BAD4-B4B0E2503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8813" y="5257800"/>
            <a:ext cx="560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$40</a:t>
            </a:r>
          </a:p>
        </p:txBody>
      </p:sp>
      <p:sp>
        <p:nvSpPr>
          <p:cNvPr id="15385" name="Text Box 24">
            <a:extLst>
              <a:ext uri="{FF2B5EF4-FFF2-40B4-BE49-F238E27FC236}">
                <a16:creationId xmlns:a16="http://schemas.microsoft.com/office/drawing/2014/main" id="{C83B6BB5-47C8-6FF7-754C-817B760C4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0963" y="5257800"/>
            <a:ext cx="560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$30</a:t>
            </a:r>
          </a:p>
        </p:txBody>
      </p:sp>
      <p:sp>
        <p:nvSpPr>
          <p:cNvPr id="15386" name="Text Box 25">
            <a:extLst>
              <a:ext uri="{FF2B5EF4-FFF2-40B4-BE49-F238E27FC236}">
                <a16:creationId xmlns:a16="http://schemas.microsoft.com/office/drawing/2014/main" id="{1218ADE1-5CF7-8A2B-55A8-FE820F7E7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4063" y="5257800"/>
            <a:ext cx="560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$50</a:t>
            </a:r>
          </a:p>
        </p:txBody>
      </p:sp>
      <p:sp>
        <p:nvSpPr>
          <p:cNvPr id="15387" name="Text Box 26">
            <a:extLst>
              <a:ext uri="{FF2B5EF4-FFF2-40B4-BE49-F238E27FC236}">
                <a16:creationId xmlns:a16="http://schemas.microsoft.com/office/drawing/2014/main" id="{36691BD3-DF54-6E06-CCB5-52BA76011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4114800"/>
            <a:ext cx="106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Items:</a:t>
            </a:r>
          </a:p>
        </p:txBody>
      </p:sp>
      <p:sp>
        <p:nvSpPr>
          <p:cNvPr id="713755" name="Text Box 27">
            <a:extLst>
              <a:ext uri="{FF2B5EF4-FFF2-40B4-BE49-F238E27FC236}">
                <a16:creationId xmlns:a16="http://schemas.microsoft.com/office/drawing/2014/main" id="{F2C36531-89E5-299D-F09C-687D1647E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3" y="5562600"/>
            <a:ext cx="103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Value:</a:t>
            </a:r>
          </a:p>
        </p:txBody>
      </p:sp>
      <p:sp>
        <p:nvSpPr>
          <p:cNvPr id="713756" name="Text Box 28">
            <a:extLst>
              <a:ext uri="{FF2B5EF4-FFF2-40B4-BE49-F238E27FC236}">
                <a16:creationId xmlns:a16="http://schemas.microsoft.com/office/drawing/2014/main" id="{FF5513F9-69D4-2769-C734-A3208013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56388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713757" name="Text Box 29">
            <a:extLst>
              <a:ext uri="{FF2B5EF4-FFF2-40B4-BE49-F238E27FC236}">
                <a16:creationId xmlns:a16="http://schemas.microsoft.com/office/drawing/2014/main" id="{8B0B55D3-BB51-BF10-C01C-3B93DD5E6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5867400"/>
            <a:ext cx="1201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($ per ml)</a:t>
            </a:r>
          </a:p>
        </p:txBody>
      </p:sp>
      <p:sp>
        <p:nvSpPr>
          <p:cNvPr id="713758" name="Text Box 30">
            <a:extLst>
              <a:ext uri="{FF2B5EF4-FFF2-40B4-BE49-F238E27FC236}">
                <a16:creationId xmlns:a16="http://schemas.microsoft.com/office/drawing/2014/main" id="{0A55498B-5436-6214-1D38-E8D52C8C1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56388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13759" name="Text Box 31">
            <a:extLst>
              <a:ext uri="{FF2B5EF4-FFF2-40B4-BE49-F238E27FC236}">
                <a16:creationId xmlns:a16="http://schemas.microsoft.com/office/drawing/2014/main" id="{FD3D0FDF-59AE-CCDB-9213-5517BE34D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725" y="563880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20</a:t>
            </a:r>
          </a:p>
        </p:txBody>
      </p:sp>
      <p:sp>
        <p:nvSpPr>
          <p:cNvPr id="713760" name="Text Box 32">
            <a:extLst>
              <a:ext uri="{FF2B5EF4-FFF2-40B4-BE49-F238E27FC236}">
                <a16:creationId xmlns:a16="http://schemas.microsoft.com/office/drawing/2014/main" id="{6C8C93B3-D7AF-09FA-155F-4E93D258F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75" y="56388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713761" name="Text Box 33">
            <a:extLst>
              <a:ext uri="{FF2B5EF4-FFF2-40B4-BE49-F238E27FC236}">
                <a16:creationId xmlns:a16="http://schemas.microsoft.com/office/drawing/2014/main" id="{041FBA6E-2DA1-EC36-EB56-1ED3F1BE7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7563" y="563880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50</a:t>
            </a:r>
          </a:p>
        </p:txBody>
      </p:sp>
      <p:grpSp>
        <p:nvGrpSpPr>
          <p:cNvPr id="15395" name="Group 34">
            <a:extLst>
              <a:ext uri="{FF2B5EF4-FFF2-40B4-BE49-F238E27FC236}">
                <a16:creationId xmlns:a16="http://schemas.microsoft.com/office/drawing/2014/main" id="{B3D1ACB1-6821-EAF7-D660-90079B0B5779}"/>
              </a:ext>
            </a:extLst>
          </p:cNvPr>
          <p:cNvGrpSpPr>
            <a:grpSpLocks/>
          </p:cNvGrpSpPr>
          <p:nvPr/>
        </p:nvGrpSpPr>
        <p:grpSpPr bwMode="auto">
          <a:xfrm>
            <a:off x="5732463" y="2978150"/>
            <a:ext cx="1247775" cy="2722563"/>
            <a:chOff x="4180" y="2068"/>
            <a:chExt cx="786" cy="1715"/>
          </a:xfrm>
        </p:grpSpPr>
        <p:sp>
          <p:nvSpPr>
            <p:cNvPr id="15399" name="Freeform 35">
              <a:extLst>
                <a:ext uri="{FF2B5EF4-FFF2-40B4-BE49-F238E27FC236}">
                  <a16:creationId xmlns:a16="http://schemas.microsoft.com/office/drawing/2014/main" id="{E6562A2F-F160-5FCB-8F58-02A78C44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" y="2068"/>
              <a:ext cx="594" cy="320"/>
            </a:xfrm>
            <a:custGeom>
              <a:avLst/>
              <a:gdLst>
                <a:gd name="T0" fmla="*/ 578 w 594"/>
                <a:gd name="T1" fmla="*/ 231 h 320"/>
                <a:gd name="T2" fmla="*/ 584 w 594"/>
                <a:gd name="T3" fmla="*/ 147 h 320"/>
                <a:gd name="T4" fmla="*/ 594 w 594"/>
                <a:gd name="T5" fmla="*/ 103 h 320"/>
                <a:gd name="T6" fmla="*/ 590 w 594"/>
                <a:gd name="T7" fmla="*/ 75 h 320"/>
                <a:gd name="T8" fmla="*/ 571 w 594"/>
                <a:gd name="T9" fmla="*/ 52 h 320"/>
                <a:gd name="T10" fmla="*/ 540 w 594"/>
                <a:gd name="T11" fmla="*/ 33 h 320"/>
                <a:gd name="T12" fmla="*/ 498 w 594"/>
                <a:gd name="T13" fmla="*/ 18 h 320"/>
                <a:gd name="T14" fmla="*/ 446 w 594"/>
                <a:gd name="T15" fmla="*/ 8 h 320"/>
                <a:gd name="T16" fmla="*/ 391 w 594"/>
                <a:gd name="T17" fmla="*/ 2 h 320"/>
                <a:gd name="T18" fmla="*/ 329 w 594"/>
                <a:gd name="T19" fmla="*/ 0 h 320"/>
                <a:gd name="T20" fmla="*/ 265 w 594"/>
                <a:gd name="T21" fmla="*/ 2 h 320"/>
                <a:gd name="T22" fmla="*/ 203 w 594"/>
                <a:gd name="T23" fmla="*/ 5 h 320"/>
                <a:gd name="T24" fmla="*/ 148 w 594"/>
                <a:gd name="T25" fmla="*/ 11 h 320"/>
                <a:gd name="T26" fmla="*/ 96 w 594"/>
                <a:gd name="T27" fmla="*/ 21 h 320"/>
                <a:gd name="T28" fmla="*/ 54 w 594"/>
                <a:gd name="T29" fmla="*/ 34 h 320"/>
                <a:gd name="T30" fmla="*/ 23 w 594"/>
                <a:gd name="T31" fmla="*/ 53 h 320"/>
                <a:gd name="T32" fmla="*/ 4 w 594"/>
                <a:gd name="T33" fmla="*/ 75 h 320"/>
                <a:gd name="T34" fmla="*/ 0 w 594"/>
                <a:gd name="T35" fmla="*/ 103 h 320"/>
                <a:gd name="T36" fmla="*/ 10 w 594"/>
                <a:gd name="T37" fmla="*/ 147 h 320"/>
                <a:gd name="T38" fmla="*/ 16 w 594"/>
                <a:gd name="T39" fmla="*/ 231 h 320"/>
                <a:gd name="T40" fmla="*/ 22 w 594"/>
                <a:gd name="T41" fmla="*/ 279 h 320"/>
                <a:gd name="T42" fmla="*/ 39 w 594"/>
                <a:gd name="T43" fmla="*/ 288 h 320"/>
                <a:gd name="T44" fmla="*/ 95 w 594"/>
                <a:gd name="T45" fmla="*/ 303 h 320"/>
                <a:gd name="T46" fmla="*/ 172 w 594"/>
                <a:gd name="T47" fmla="*/ 313 h 320"/>
                <a:gd name="T48" fmla="*/ 244 w 594"/>
                <a:gd name="T49" fmla="*/ 319 h 320"/>
                <a:gd name="T50" fmla="*/ 310 w 594"/>
                <a:gd name="T51" fmla="*/ 320 h 320"/>
                <a:gd name="T52" fmla="*/ 367 w 594"/>
                <a:gd name="T53" fmla="*/ 317 h 320"/>
                <a:gd name="T54" fmla="*/ 416 w 594"/>
                <a:gd name="T55" fmla="*/ 311 h 320"/>
                <a:gd name="T56" fmla="*/ 457 w 594"/>
                <a:gd name="T57" fmla="*/ 306 h 320"/>
                <a:gd name="T58" fmla="*/ 489 w 594"/>
                <a:gd name="T59" fmla="*/ 298 h 320"/>
                <a:gd name="T60" fmla="*/ 511 w 594"/>
                <a:gd name="T61" fmla="*/ 292 h 320"/>
                <a:gd name="T62" fmla="*/ 530 w 594"/>
                <a:gd name="T63" fmla="*/ 288 h 320"/>
                <a:gd name="T64" fmla="*/ 550 w 594"/>
                <a:gd name="T65" fmla="*/ 284 h 320"/>
                <a:gd name="T66" fmla="*/ 569 w 594"/>
                <a:gd name="T67" fmla="*/ 276 h 3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94"/>
                <a:gd name="T103" fmla="*/ 0 h 320"/>
                <a:gd name="T104" fmla="*/ 594 w 594"/>
                <a:gd name="T105" fmla="*/ 320 h 3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94" h="320">
                  <a:moveTo>
                    <a:pt x="578" y="272"/>
                  </a:moveTo>
                  <a:lnTo>
                    <a:pt x="578" y="231"/>
                  </a:lnTo>
                  <a:lnTo>
                    <a:pt x="580" y="187"/>
                  </a:lnTo>
                  <a:lnTo>
                    <a:pt x="584" y="147"/>
                  </a:lnTo>
                  <a:lnTo>
                    <a:pt x="590" y="119"/>
                  </a:lnTo>
                  <a:lnTo>
                    <a:pt x="594" y="103"/>
                  </a:lnTo>
                  <a:lnTo>
                    <a:pt x="594" y="88"/>
                  </a:lnTo>
                  <a:lnTo>
                    <a:pt x="590" y="75"/>
                  </a:lnTo>
                  <a:lnTo>
                    <a:pt x="583" y="62"/>
                  </a:lnTo>
                  <a:lnTo>
                    <a:pt x="571" y="52"/>
                  </a:lnTo>
                  <a:lnTo>
                    <a:pt x="556" y="41"/>
                  </a:lnTo>
                  <a:lnTo>
                    <a:pt x="540" y="33"/>
                  </a:lnTo>
                  <a:lnTo>
                    <a:pt x="520" y="24"/>
                  </a:lnTo>
                  <a:lnTo>
                    <a:pt x="498" y="18"/>
                  </a:lnTo>
                  <a:lnTo>
                    <a:pt x="473" y="12"/>
                  </a:lnTo>
                  <a:lnTo>
                    <a:pt x="446" y="8"/>
                  </a:lnTo>
                  <a:lnTo>
                    <a:pt x="419" y="5"/>
                  </a:lnTo>
                  <a:lnTo>
                    <a:pt x="391" y="2"/>
                  </a:lnTo>
                  <a:lnTo>
                    <a:pt x="360" y="0"/>
                  </a:lnTo>
                  <a:lnTo>
                    <a:pt x="329" y="0"/>
                  </a:lnTo>
                  <a:lnTo>
                    <a:pt x="297" y="0"/>
                  </a:lnTo>
                  <a:lnTo>
                    <a:pt x="265" y="2"/>
                  </a:lnTo>
                  <a:lnTo>
                    <a:pt x="234" y="3"/>
                  </a:lnTo>
                  <a:lnTo>
                    <a:pt x="203" y="5"/>
                  </a:lnTo>
                  <a:lnTo>
                    <a:pt x="175" y="8"/>
                  </a:lnTo>
                  <a:lnTo>
                    <a:pt x="148" y="11"/>
                  </a:lnTo>
                  <a:lnTo>
                    <a:pt x="121" y="15"/>
                  </a:lnTo>
                  <a:lnTo>
                    <a:pt x="96" y="21"/>
                  </a:lnTo>
                  <a:lnTo>
                    <a:pt x="74" y="27"/>
                  </a:lnTo>
                  <a:lnTo>
                    <a:pt x="54" y="34"/>
                  </a:lnTo>
                  <a:lnTo>
                    <a:pt x="38" y="43"/>
                  </a:lnTo>
                  <a:lnTo>
                    <a:pt x="23" y="53"/>
                  </a:lnTo>
                  <a:lnTo>
                    <a:pt x="11" y="63"/>
                  </a:lnTo>
                  <a:lnTo>
                    <a:pt x="4" y="75"/>
                  </a:lnTo>
                  <a:lnTo>
                    <a:pt x="0" y="88"/>
                  </a:lnTo>
                  <a:lnTo>
                    <a:pt x="0" y="103"/>
                  </a:lnTo>
                  <a:lnTo>
                    <a:pt x="4" y="119"/>
                  </a:lnTo>
                  <a:lnTo>
                    <a:pt x="10" y="147"/>
                  </a:lnTo>
                  <a:lnTo>
                    <a:pt x="14" y="187"/>
                  </a:lnTo>
                  <a:lnTo>
                    <a:pt x="16" y="231"/>
                  </a:lnTo>
                  <a:lnTo>
                    <a:pt x="14" y="272"/>
                  </a:lnTo>
                  <a:lnTo>
                    <a:pt x="22" y="279"/>
                  </a:lnTo>
                  <a:lnTo>
                    <a:pt x="29" y="284"/>
                  </a:lnTo>
                  <a:lnTo>
                    <a:pt x="39" y="288"/>
                  </a:lnTo>
                  <a:lnTo>
                    <a:pt x="52" y="294"/>
                  </a:lnTo>
                  <a:lnTo>
                    <a:pt x="95" y="303"/>
                  </a:lnTo>
                  <a:lnTo>
                    <a:pt x="134" y="308"/>
                  </a:lnTo>
                  <a:lnTo>
                    <a:pt x="172" y="313"/>
                  </a:lnTo>
                  <a:lnTo>
                    <a:pt x="209" y="317"/>
                  </a:lnTo>
                  <a:lnTo>
                    <a:pt x="244" y="319"/>
                  </a:lnTo>
                  <a:lnTo>
                    <a:pt x="278" y="320"/>
                  </a:lnTo>
                  <a:lnTo>
                    <a:pt x="310" y="320"/>
                  </a:lnTo>
                  <a:lnTo>
                    <a:pt x="339" y="319"/>
                  </a:lnTo>
                  <a:lnTo>
                    <a:pt x="367" y="317"/>
                  </a:lnTo>
                  <a:lnTo>
                    <a:pt x="392" y="314"/>
                  </a:lnTo>
                  <a:lnTo>
                    <a:pt x="416" y="311"/>
                  </a:lnTo>
                  <a:lnTo>
                    <a:pt x="438" y="308"/>
                  </a:lnTo>
                  <a:lnTo>
                    <a:pt x="457" y="306"/>
                  </a:lnTo>
                  <a:lnTo>
                    <a:pt x="473" y="301"/>
                  </a:lnTo>
                  <a:lnTo>
                    <a:pt x="489" y="298"/>
                  </a:lnTo>
                  <a:lnTo>
                    <a:pt x="501" y="294"/>
                  </a:lnTo>
                  <a:lnTo>
                    <a:pt x="511" y="292"/>
                  </a:lnTo>
                  <a:lnTo>
                    <a:pt x="520" y="291"/>
                  </a:lnTo>
                  <a:lnTo>
                    <a:pt x="530" y="288"/>
                  </a:lnTo>
                  <a:lnTo>
                    <a:pt x="540" y="286"/>
                  </a:lnTo>
                  <a:lnTo>
                    <a:pt x="550" y="284"/>
                  </a:lnTo>
                  <a:lnTo>
                    <a:pt x="559" y="279"/>
                  </a:lnTo>
                  <a:lnTo>
                    <a:pt x="569" y="276"/>
                  </a:lnTo>
                  <a:lnTo>
                    <a:pt x="578" y="272"/>
                  </a:lnTo>
                  <a:close/>
                </a:path>
              </a:pathLst>
            </a:custGeom>
            <a:solidFill>
              <a:srgbClr val="A37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400" name="Freeform 36">
              <a:extLst>
                <a:ext uri="{FF2B5EF4-FFF2-40B4-BE49-F238E27FC236}">
                  <a16:creationId xmlns:a16="http://schemas.microsoft.com/office/drawing/2014/main" id="{A7FA8F18-553D-0CA5-49B4-95573190C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0" y="2340"/>
              <a:ext cx="786" cy="1147"/>
            </a:xfrm>
            <a:custGeom>
              <a:avLst/>
              <a:gdLst>
                <a:gd name="T0" fmla="*/ 665 w 786"/>
                <a:gd name="T1" fmla="*/ 4 h 1147"/>
                <a:gd name="T2" fmla="*/ 646 w 786"/>
                <a:gd name="T3" fmla="*/ 12 h 1147"/>
                <a:gd name="T4" fmla="*/ 626 w 786"/>
                <a:gd name="T5" fmla="*/ 16 h 1147"/>
                <a:gd name="T6" fmla="*/ 607 w 786"/>
                <a:gd name="T7" fmla="*/ 20 h 1147"/>
                <a:gd name="T8" fmla="*/ 585 w 786"/>
                <a:gd name="T9" fmla="*/ 26 h 1147"/>
                <a:gd name="T10" fmla="*/ 553 w 786"/>
                <a:gd name="T11" fmla="*/ 34 h 1147"/>
                <a:gd name="T12" fmla="*/ 512 w 786"/>
                <a:gd name="T13" fmla="*/ 39 h 1147"/>
                <a:gd name="T14" fmla="*/ 463 w 786"/>
                <a:gd name="T15" fmla="*/ 45 h 1147"/>
                <a:gd name="T16" fmla="*/ 406 w 786"/>
                <a:gd name="T17" fmla="*/ 48 h 1147"/>
                <a:gd name="T18" fmla="*/ 340 w 786"/>
                <a:gd name="T19" fmla="*/ 47 h 1147"/>
                <a:gd name="T20" fmla="*/ 268 w 786"/>
                <a:gd name="T21" fmla="*/ 41 h 1147"/>
                <a:gd name="T22" fmla="*/ 191 w 786"/>
                <a:gd name="T23" fmla="*/ 31 h 1147"/>
                <a:gd name="T24" fmla="*/ 135 w 786"/>
                <a:gd name="T25" fmla="*/ 16 h 1147"/>
                <a:gd name="T26" fmla="*/ 118 w 786"/>
                <a:gd name="T27" fmla="*/ 7 h 1147"/>
                <a:gd name="T28" fmla="*/ 82 w 786"/>
                <a:gd name="T29" fmla="*/ 13 h 1147"/>
                <a:gd name="T30" fmla="*/ 41 w 786"/>
                <a:gd name="T31" fmla="*/ 44 h 1147"/>
                <a:gd name="T32" fmla="*/ 17 w 786"/>
                <a:gd name="T33" fmla="*/ 78 h 1147"/>
                <a:gd name="T34" fmla="*/ 5 w 786"/>
                <a:gd name="T35" fmla="*/ 107 h 1147"/>
                <a:gd name="T36" fmla="*/ 2 w 786"/>
                <a:gd name="T37" fmla="*/ 295 h 1147"/>
                <a:gd name="T38" fmla="*/ 0 w 786"/>
                <a:gd name="T39" fmla="*/ 796 h 1147"/>
                <a:gd name="T40" fmla="*/ 6 w 786"/>
                <a:gd name="T41" fmla="*/ 980 h 1147"/>
                <a:gd name="T42" fmla="*/ 22 w 786"/>
                <a:gd name="T43" fmla="*/ 1012 h 1147"/>
                <a:gd name="T44" fmla="*/ 52 w 786"/>
                <a:gd name="T45" fmla="*/ 1044 h 1147"/>
                <a:gd name="T46" fmla="*/ 94 w 786"/>
                <a:gd name="T47" fmla="*/ 1074 h 1147"/>
                <a:gd name="T48" fmla="*/ 147 w 786"/>
                <a:gd name="T49" fmla="*/ 1100 h 1147"/>
                <a:gd name="T50" fmla="*/ 208 w 786"/>
                <a:gd name="T51" fmla="*/ 1122 h 1147"/>
                <a:gd name="T52" fmla="*/ 277 w 786"/>
                <a:gd name="T53" fmla="*/ 1138 h 1147"/>
                <a:gd name="T54" fmla="*/ 353 w 786"/>
                <a:gd name="T55" fmla="*/ 1146 h 1147"/>
                <a:gd name="T56" fmla="*/ 433 w 786"/>
                <a:gd name="T57" fmla="*/ 1146 h 1147"/>
                <a:gd name="T58" fmla="*/ 507 w 786"/>
                <a:gd name="T59" fmla="*/ 1138 h 1147"/>
                <a:gd name="T60" fmla="*/ 576 w 786"/>
                <a:gd name="T61" fmla="*/ 1122 h 1147"/>
                <a:gd name="T62" fmla="*/ 638 w 786"/>
                <a:gd name="T63" fmla="*/ 1100 h 1147"/>
                <a:gd name="T64" fmla="*/ 690 w 786"/>
                <a:gd name="T65" fmla="*/ 1074 h 1147"/>
                <a:gd name="T66" fmla="*/ 733 w 786"/>
                <a:gd name="T67" fmla="*/ 1044 h 1147"/>
                <a:gd name="T68" fmla="*/ 764 w 786"/>
                <a:gd name="T69" fmla="*/ 1012 h 1147"/>
                <a:gd name="T70" fmla="*/ 780 w 786"/>
                <a:gd name="T71" fmla="*/ 980 h 1147"/>
                <a:gd name="T72" fmla="*/ 786 w 786"/>
                <a:gd name="T73" fmla="*/ 796 h 1147"/>
                <a:gd name="T74" fmla="*/ 784 w 786"/>
                <a:gd name="T75" fmla="*/ 295 h 1147"/>
                <a:gd name="T76" fmla="*/ 781 w 786"/>
                <a:gd name="T77" fmla="*/ 107 h 1147"/>
                <a:gd name="T78" fmla="*/ 769 w 786"/>
                <a:gd name="T79" fmla="*/ 78 h 1147"/>
                <a:gd name="T80" fmla="*/ 745 w 786"/>
                <a:gd name="T81" fmla="*/ 44 h 1147"/>
                <a:gd name="T82" fmla="*/ 702 w 786"/>
                <a:gd name="T83" fmla="*/ 13 h 114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86"/>
                <a:gd name="T127" fmla="*/ 0 h 1147"/>
                <a:gd name="T128" fmla="*/ 786 w 786"/>
                <a:gd name="T129" fmla="*/ 1147 h 114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86" h="1147">
                  <a:moveTo>
                    <a:pt x="674" y="0"/>
                  </a:moveTo>
                  <a:lnTo>
                    <a:pt x="665" y="4"/>
                  </a:lnTo>
                  <a:lnTo>
                    <a:pt x="655" y="7"/>
                  </a:lnTo>
                  <a:lnTo>
                    <a:pt x="646" y="12"/>
                  </a:lnTo>
                  <a:lnTo>
                    <a:pt x="636" y="14"/>
                  </a:lnTo>
                  <a:lnTo>
                    <a:pt x="626" y="16"/>
                  </a:lnTo>
                  <a:lnTo>
                    <a:pt x="616" y="19"/>
                  </a:lnTo>
                  <a:lnTo>
                    <a:pt x="607" y="20"/>
                  </a:lnTo>
                  <a:lnTo>
                    <a:pt x="597" y="22"/>
                  </a:lnTo>
                  <a:lnTo>
                    <a:pt x="585" y="26"/>
                  </a:lnTo>
                  <a:lnTo>
                    <a:pt x="569" y="29"/>
                  </a:lnTo>
                  <a:lnTo>
                    <a:pt x="553" y="34"/>
                  </a:lnTo>
                  <a:lnTo>
                    <a:pt x="534" y="36"/>
                  </a:lnTo>
                  <a:lnTo>
                    <a:pt x="512" y="39"/>
                  </a:lnTo>
                  <a:lnTo>
                    <a:pt x="488" y="42"/>
                  </a:lnTo>
                  <a:lnTo>
                    <a:pt x="463" y="45"/>
                  </a:lnTo>
                  <a:lnTo>
                    <a:pt x="435" y="47"/>
                  </a:lnTo>
                  <a:lnTo>
                    <a:pt x="406" y="48"/>
                  </a:lnTo>
                  <a:lnTo>
                    <a:pt x="374" y="48"/>
                  </a:lnTo>
                  <a:lnTo>
                    <a:pt x="340" y="47"/>
                  </a:lnTo>
                  <a:lnTo>
                    <a:pt x="305" y="45"/>
                  </a:lnTo>
                  <a:lnTo>
                    <a:pt x="268" y="41"/>
                  </a:lnTo>
                  <a:lnTo>
                    <a:pt x="230" y="36"/>
                  </a:lnTo>
                  <a:lnTo>
                    <a:pt x="191" y="31"/>
                  </a:lnTo>
                  <a:lnTo>
                    <a:pt x="148" y="22"/>
                  </a:lnTo>
                  <a:lnTo>
                    <a:pt x="135" y="16"/>
                  </a:lnTo>
                  <a:lnTo>
                    <a:pt x="125" y="12"/>
                  </a:lnTo>
                  <a:lnTo>
                    <a:pt x="118" y="7"/>
                  </a:lnTo>
                  <a:lnTo>
                    <a:pt x="110" y="0"/>
                  </a:lnTo>
                  <a:lnTo>
                    <a:pt x="82" y="13"/>
                  </a:lnTo>
                  <a:lnTo>
                    <a:pt x="60" y="28"/>
                  </a:lnTo>
                  <a:lnTo>
                    <a:pt x="41" y="44"/>
                  </a:lnTo>
                  <a:lnTo>
                    <a:pt x="27" y="61"/>
                  </a:lnTo>
                  <a:lnTo>
                    <a:pt x="17" y="78"/>
                  </a:lnTo>
                  <a:lnTo>
                    <a:pt x="9" y="94"/>
                  </a:lnTo>
                  <a:lnTo>
                    <a:pt x="5" y="107"/>
                  </a:lnTo>
                  <a:lnTo>
                    <a:pt x="3" y="119"/>
                  </a:lnTo>
                  <a:lnTo>
                    <a:pt x="2" y="295"/>
                  </a:lnTo>
                  <a:lnTo>
                    <a:pt x="0" y="547"/>
                  </a:lnTo>
                  <a:lnTo>
                    <a:pt x="0" y="796"/>
                  </a:lnTo>
                  <a:lnTo>
                    <a:pt x="3" y="964"/>
                  </a:lnTo>
                  <a:lnTo>
                    <a:pt x="6" y="980"/>
                  </a:lnTo>
                  <a:lnTo>
                    <a:pt x="12" y="996"/>
                  </a:lnTo>
                  <a:lnTo>
                    <a:pt x="22" y="1012"/>
                  </a:lnTo>
                  <a:lnTo>
                    <a:pt x="36" y="1028"/>
                  </a:lnTo>
                  <a:lnTo>
                    <a:pt x="52" y="1044"/>
                  </a:lnTo>
                  <a:lnTo>
                    <a:pt x="72" y="1059"/>
                  </a:lnTo>
                  <a:lnTo>
                    <a:pt x="94" y="1074"/>
                  </a:lnTo>
                  <a:lnTo>
                    <a:pt x="119" y="1088"/>
                  </a:lnTo>
                  <a:lnTo>
                    <a:pt x="147" y="1100"/>
                  </a:lnTo>
                  <a:lnTo>
                    <a:pt x="176" y="1112"/>
                  </a:lnTo>
                  <a:lnTo>
                    <a:pt x="208" y="1122"/>
                  </a:lnTo>
                  <a:lnTo>
                    <a:pt x="242" y="1131"/>
                  </a:lnTo>
                  <a:lnTo>
                    <a:pt x="277" y="1138"/>
                  </a:lnTo>
                  <a:lnTo>
                    <a:pt x="314" y="1143"/>
                  </a:lnTo>
                  <a:lnTo>
                    <a:pt x="353" y="1146"/>
                  </a:lnTo>
                  <a:lnTo>
                    <a:pt x="393" y="1147"/>
                  </a:lnTo>
                  <a:lnTo>
                    <a:pt x="433" y="1146"/>
                  </a:lnTo>
                  <a:lnTo>
                    <a:pt x="471" y="1143"/>
                  </a:lnTo>
                  <a:lnTo>
                    <a:pt x="507" y="1138"/>
                  </a:lnTo>
                  <a:lnTo>
                    <a:pt x="542" y="1131"/>
                  </a:lnTo>
                  <a:lnTo>
                    <a:pt x="576" y="1122"/>
                  </a:lnTo>
                  <a:lnTo>
                    <a:pt x="608" y="1112"/>
                  </a:lnTo>
                  <a:lnTo>
                    <a:pt x="638" y="1100"/>
                  </a:lnTo>
                  <a:lnTo>
                    <a:pt x="665" y="1088"/>
                  </a:lnTo>
                  <a:lnTo>
                    <a:pt x="690" y="1074"/>
                  </a:lnTo>
                  <a:lnTo>
                    <a:pt x="712" y="1059"/>
                  </a:lnTo>
                  <a:lnTo>
                    <a:pt x="733" y="1044"/>
                  </a:lnTo>
                  <a:lnTo>
                    <a:pt x="749" y="1028"/>
                  </a:lnTo>
                  <a:lnTo>
                    <a:pt x="764" y="1012"/>
                  </a:lnTo>
                  <a:lnTo>
                    <a:pt x="774" y="996"/>
                  </a:lnTo>
                  <a:lnTo>
                    <a:pt x="780" y="980"/>
                  </a:lnTo>
                  <a:lnTo>
                    <a:pt x="783" y="964"/>
                  </a:lnTo>
                  <a:lnTo>
                    <a:pt x="786" y="796"/>
                  </a:lnTo>
                  <a:lnTo>
                    <a:pt x="786" y="547"/>
                  </a:lnTo>
                  <a:lnTo>
                    <a:pt x="784" y="295"/>
                  </a:lnTo>
                  <a:lnTo>
                    <a:pt x="783" y="119"/>
                  </a:lnTo>
                  <a:lnTo>
                    <a:pt x="781" y="107"/>
                  </a:lnTo>
                  <a:lnTo>
                    <a:pt x="777" y="94"/>
                  </a:lnTo>
                  <a:lnTo>
                    <a:pt x="769" y="78"/>
                  </a:lnTo>
                  <a:lnTo>
                    <a:pt x="759" y="61"/>
                  </a:lnTo>
                  <a:lnTo>
                    <a:pt x="745" y="44"/>
                  </a:lnTo>
                  <a:lnTo>
                    <a:pt x="726" y="28"/>
                  </a:lnTo>
                  <a:lnTo>
                    <a:pt x="702" y="1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609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401" name="Freeform 37">
              <a:extLst>
                <a:ext uri="{FF2B5EF4-FFF2-40B4-BE49-F238E27FC236}">
                  <a16:creationId xmlns:a16="http://schemas.microsoft.com/office/drawing/2014/main" id="{A93A5765-82DF-70EC-F065-589405047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" y="2195"/>
              <a:ext cx="482" cy="164"/>
            </a:xfrm>
            <a:custGeom>
              <a:avLst/>
              <a:gdLst>
                <a:gd name="T0" fmla="*/ 447 w 482"/>
                <a:gd name="T1" fmla="*/ 149 h 164"/>
                <a:gd name="T2" fmla="*/ 370 w 482"/>
                <a:gd name="T3" fmla="*/ 159 h 164"/>
                <a:gd name="T4" fmla="*/ 274 w 482"/>
                <a:gd name="T5" fmla="*/ 164 h 164"/>
                <a:gd name="T6" fmla="*/ 168 w 482"/>
                <a:gd name="T7" fmla="*/ 161 h 164"/>
                <a:gd name="T8" fmla="*/ 66 w 482"/>
                <a:gd name="T9" fmla="*/ 145 h 164"/>
                <a:gd name="T10" fmla="*/ 7 w 482"/>
                <a:gd name="T11" fmla="*/ 104 h 164"/>
                <a:gd name="T12" fmla="*/ 0 w 482"/>
                <a:gd name="T13" fmla="*/ 0 h 164"/>
                <a:gd name="T14" fmla="*/ 48 w 482"/>
                <a:gd name="T15" fmla="*/ 10 h 164"/>
                <a:gd name="T16" fmla="*/ 115 w 482"/>
                <a:gd name="T17" fmla="*/ 23 h 164"/>
                <a:gd name="T18" fmla="*/ 203 w 482"/>
                <a:gd name="T19" fmla="*/ 32 h 164"/>
                <a:gd name="T20" fmla="*/ 307 w 482"/>
                <a:gd name="T21" fmla="*/ 32 h 164"/>
                <a:gd name="T22" fmla="*/ 427 w 482"/>
                <a:gd name="T23" fmla="*/ 16 h 164"/>
                <a:gd name="T24" fmla="*/ 445 w 482"/>
                <a:gd name="T25" fmla="*/ 16 h 164"/>
                <a:gd name="T26" fmla="*/ 388 w 482"/>
                <a:gd name="T27" fmla="*/ 29 h 164"/>
                <a:gd name="T28" fmla="*/ 312 w 482"/>
                <a:gd name="T29" fmla="*/ 39 h 164"/>
                <a:gd name="T30" fmla="*/ 221 w 482"/>
                <a:gd name="T31" fmla="*/ 48 h 164"/>
                <a:gd name="T32" fmla="*/ 123 w 482"/>
                <a:gd name="T33" fmla="*/ 49 h 164"/>
                <a:gd name="T34" fmla="*/ 74 w 482"/>
                <a:gd name="T35" fmla="*/ 51 h 164"/>
                <a:gd name="T36" fmla="*/ 143 w 482"/>
                <a:gd name="T37" fmla="*/ 61 h 164"/>
                <a:gd name="T38" fmla="*/ 225 w 482"/>
                <a:gd name="T39" fmla="*/ 67 h 164"/>
                <a:gd name="T40" fmla="*/ 313 w 482"/>
                <a:gd name="T41" fmla="*/ 66 h 164"/>
                <a:gd name="T42" fmla="*/ 398 w 482"/>
                <a:gd name="T43" fmla="*/ 58 h 164"/>
                <a:gd name="T44" fmla="*/ 474 w 482"/>
                <a:gd name="T45" fmla="*/ 45 h 164"/>
                <a:gd name="T46" fmla="*/ 429 w 482"/>
                <a:gd name="T47" fmla="*/ 61 h 164"/>
                <a:gd name="T48" fmla="*/ 353 w 482"/>
                <a:gd name="T49" fmla="*/ 76 h 164"/>
                <a:gd name="T50" fmla="*/ 262 w 482"/>
                <a:gd name="T51" fmla="*/ 86 h 164"/>
                <a:gd name="T52" fmla="*/ 170 w 482"/>
                <a:gd name="T53" fmla="*/ 89 h 164"/>
                <a:gd name="T54" fmla="*/ 89 w 482"/>
                <a:gd name="T55" fmla="*/ 85 h 164"/>
                <a:gd name="T56" fmla="*/ 108 w 482"/>
                <a:gd name="T57" fmla="*/ 92 h 164"/>
                <a:gd name="T58" fmla="*/ 175 w 482"/>
                <a:gd name="T59" fmla="*/ 104 h 164"/>
                <a:gd name="T60" fmla="*/ 253 w 482"/>
                <a:gd name="T61" fmla="*/ 108 h 164"/>
                <a:gd name="T62" fmla="*/ 334 w 482"/>
                <a:gd name="T63" fmla="*/ 108 h 164"/>
                <a:gd name="T64" fmla="*/ 417 w 482"/>
                <a:gd name="T65" fmla="*/ 101 h 164"/>
                <a:gd name="T66" fmla="*/ 458 w 482"/>
                <a:gd name="T67" fmla="*/ 96 h 164"/>
                <a:gd name="T68" fmla="*/ 410 w 482"/>
                <a:gd name="T69" fmla="*/ 110 h 164"/>
                <a:gd name="T70" fmla="*/ 345 w 482"/>
                <a:gd name="T71" fmla="*/ 121 h 164"/>
                <a:gd name="T72" fmla="*/ 271 w 482"/>
                <a:gd name="T73" fmla="*/ 130 h 164"/>
                <a:gd name="T74" fmla="*/ 183 w 482"/>
                <a:gd name="T75" fmla="*/ 130 h 164"/>
                <a:gd name="T76" fmla="*/ 86 w 482"/>
                <a:gd name="T77" fmla="*/ 118 h 164"/>
                <a:gd name="T78" fmla="*/ 126 w 482"/>
                <a:gd name="T79" fmla="*/ 127 h 164"/>
                <a:gd name="T80" fmla="*/ 187 w 482"/>
                <a:gd name="T81" fmla="*/ 137 h 164"/>
                <a:gd name="T82" fmla="*/ 265 w 482"/>
                <a:gd name="T83" fmla="*/ 146 h 164"/>
                <a:gd name="T84" fmla="*/ 354 w 482"/>
                <a:gd name="T85" fmla="*/ 148 h 164"/>
                <a:gd name="T86" fmla="*/ 449 w 482"/>
                <a:gd name="T87" fmla="*/ 143 h 16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82"/>
                <a:gd name="T133" fmla="*/ 0 h 164"/>
                <a:gd name="T134" fmla="*/ 482 w 482"/>
                <a:gd name="T135" fmla="*/ 164 h 16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82" h="164">
                  <a:moveTo>
                    <a:pt x="482" y="139"/>
                  </a:moveTo>
                  <a:lnTo>
                    <a:pt x="467" y="145"/>
                  </a:lnTo>
                  <a:lnTo>
                    <a:pt x="447" y="149"/>
                  </a:lnTo>
                  <a:lnTo>
                    <a:pt x="425" y="154"/>
                  </a:lnTo>
                  <a:lnTo>
                    <a:pt x="398" y="157"/>
                  </a:lnTo>
                  <a:lnTo>
                    <a:pt x="370" y="159"/>
                  </a:lnTo>
                  <a:lnTo>
                    <a:pt x="340" y="162"/>
                  </a:lnTo>
                  <a:lnTo>
                    <a:pt x="307" y="164"/>
                  </a:lnTo>
                  <a:lnTo>
                    <a:pt x="274" y="164"/>
                  </a:lnTo>
                  <a:lnTo>
                    <a:pt x="238" y="164"/>
                  </a:lnTo>
                  <a:lnTo>
                    <a:pt x="203" y="162"/>
                  </a:lnTo>
                  <a:lnTo>
                    <a:pt x="168" y="161"/>
                  </a:lnTo>
                  <a:lnTo>
                    <a:pt x="133" y="157"/>
                  </a:lnTo>
                  <a:lnTo>
                    <a:pt x="99" y="152"/>
                  </a:lnTo>
                  <a:lnTo>
                    <a:pt x="66" y="145"/>
                  </a:lnTo>
                  <a:lnTo>
                    <a:pt x="33" y="137"/>
                  </a:lnTo>
                  <a:lnTo>
                    <a:pt x="4" y="129"/>
                  </a:lnTo>
                  <a:lnTo>
                    <a:pt x="7" y="104"/>
                  </a:lnTo>
                  <a:lnTo>
                    <a:pt x="7" y="73"/>
                  </a:lnTo>
                  <a:lnTo>
                    <a:pt x="4" y="38"/>
                  </a:lnTo>
                  <a:lnTo>
                    <a:pt x="0" y="0"/>
                  </a:lnTo>
                  <a:lnTo>
                    <a:pt x="13" y="2"/>
                  </a:lnTo>
                  <a:lnTo>
                    <a:pt x="29" y="7"/>
                  </a:lnTo>
                  <a:lnTo>
                    <a:pt x="48" y="10"/>
                  </a:lnTo>
                  <a:lnTo>
                    <a:pt x="69" y="14"/>
                  </a:lnTo>
                  <a:lnTo>
                    <a:pt x="91" y="19"/>
                  </a:lnTo>
                  <a:lnTo>
                    <a:pt x="115" y="23"/>
                  </a:lnTo>
                  <a:lnTo>
                    <a:pt x="143" y="26"/>
                  </a:lnTo>
                  <a:lnTo>
                    <a:pt x="173" y="29"/>
                  </a:lnTo>
                  <a:lnTo>
                    <a:pt x="203" y="32"/>
                  </a:lnTo>
                  <a:lnTo>
                    <a:pt x="236" y="33"/>
                  </a:lnTo>
                  <a:lnTo>
                    <a:pt x="271" y="33"/>
                  </a:lnTo>
                  <a:lnTo>
                    <a:pt x="307" y="32"/>
                  </a:lnTo>
                  <a:lnTo>
                    <a:pt x="345" y="29"/>
                  </a:lnTo>
                  <a:lnTo>
                    <a:pt x="385" y="23"/>
                  </a:lnTo>
                  <a:lnTo>
                    <a:pt x="427" y="16"/>
                  </a:lnTo>
                  <a:lnTo>
                    <a:pt x="470" y="7"/>
                  </a:lnTo>
                  <a:lnTo>
                    <a:pt x="460" y="11"/>
                  </a:lnTo>
                  <a:lnTo>
                    <a:pt x="445" y="16"/>
                  </a:lnTo>
                  <a:lnTo>
                    <a:pt x="429" y="20"/>
                  </a:lnTo>
                  <a:lnTo>
                    <a:pt x="410" y="25"/>
                  </a:lnTo>
                  <a:lnTo>
                    <a:pt x="388" y="29"/>
                  </a:lnTo>
                  <a:lnTo>
                    <a:pt x="364" y="33"/>
                  </a:lnTo>
                  <a:lnTo>
                    <a:pt x="338" y="36"/>
                  </a:lnTo>
                  <a:lnTo>
                    <a:pt x="312" y="39"/>
                  </a:lnTo>
                  <a:lnTo>
                    <a:pt x="282" y="44"/>
                  </a:lnTo>
                  <a:lnTo>
                    <a:pt x="252" y="45"/>
                  </a:lnTo>
                  <a:lnTo>
                    <a:pt x="221" y="48"/>
                  </a:lnTo>
                  <a:lnTo>
                    <a:pt x="189" y="49"/>
                  </a:lnTo>
                  <a:lnTo>
                    <a:pt x="156" y="49"/>
                  </a:lnTo>
                  <a:lnTo>
                    <a:pt x="123" y="49"/>
                  </a:lnTo>
                  <a:lnTo>
                    <a:pt x="91" y="48"/>
                  </a:lnTo>
                  <a:lnTo>
                    <a:pt x="57" y="47"/>
                  </a:lnTo>
                  <a:lnTo>
                    <a:pt x="74" y="51"/>
                  </a:lnTo>
                  <a:lnTo>
                    <a:pt x="95" y="55"/>
                  </a:lnTo>
                  <a:lnTo>
                    <a:pt x="118" y="58"/>
                  </a:lnTo>
                  <a:lnTo>
                    <a:pt x="143" y="61"/>
                  </a:lnTo>
                  <a:lnTo>
                    <a:pt x="170" y="64"/>
                  </a:lnTo>
                  <a:lnTo>
                    <a:pt x="196" y="66"/>
                  </a:lnTo>
                  <a:lnTo>
                    <a:pt x="225" y="67"/>
                  </a:lnTo>
                  <a:lnTo>
                    <a:pt x="255" y="67"/>
                  </a:lnTo>
                  <a:lnTo>
                    <a:pt x="284" y="67"/>
                  </a:lnTo>
                  <a:lnTo>
                    <a:pt x="313" y="66"/>
                  </a:lnTo>
                  <a:lnTo>
                    <a:pt x="343" y="64"/>
                  </a:lnTo>
                  <a:lnTo>
                    <a:pt x="370" y="61"/>
                  </a:lnTo>
                  <a:lnTo>
                    <a:pt x="398" y="58"/>
                  </a:lnTo>
                  <a:lnTo>
                    <a:pt x="426" y="55"/>
                  </a:lnTo>
                  <a:lnTo>
                    <a:pt x="451" y="51"/>
                  </a:lnTo>
                  <a:lnTo>
                    <a:pt x="474" y="45"/>
                  </a:lnTo>
                  <a:lnTo>
                    <a:pt x="464" y="51"/>
                  </a:lnTo>
                  <a:lnTo>
                    <a:pt x="448" y="55"/>
                  </a:lnTo>
                  <a:lnTo>
                    <a:pt x="429" y="61"/>
                  </a:lnTo>
                  <a:lnTo>
                    <a:pt x="407" y="66"/>
                  </a:lnTo>
                  <a:lnTo>
                    <a:pt x="381" y="71"/>
                  </a:lnTo>
                  <a:lnTo>
                    <a:pt x="353" y="76"/>
                  </a:lnTo>
                  <a:lnTo>
                    <a:pt x="323" y="79"/>
                  </a:lnTo>
                  <a:lnTo>
                    <a:pt x="294" y="83"/>
                  </a:lnTo>
                  <a:lnTo>
                    <a:pt x="262" y="86"/>
                  </a:lnTo>
                  <a:lnTo>
                    <a:pt x="231" y="88"/>
                  </a:lnTo>
                  <a:lnTo>
                    <a:pt x="199" y="89"/>
                  </a:lnTo>
                  <a:lnTo>
                    <a:pt x="170" y="89"/>
                  </a:lnTo>
                  <a:lnTo>
                    <a:pt x="140" y="89"/>
                  </a:lnTo>
                  <a:lnTo>
                    <a:pt x="114" y="88"/>
                  </a:lnTo>
                  <a:lnTo>
                    <a:pt x="89" y="85"/>
                  </a:lnTo>
                  <a:lnTo>
                    <a:pt x="69" y="82"/>
                  </a:lnTo>
                  <a:lnTo>
                    <a:pt x="88" y="88"/>
                  </a:lnTo>
                  <a:lnTo>
                    <a:pt x="108" y="92"/>
                  </a:lnTo>
                  <a:lnTo>
                    <a:pt x="129" y="96"/>
                  </a:lnTo>
                  <a:lnTo>
                    <a:pt x="152" y="99"/>
                  </a:lnTo>
                  <a:lnTo>
                    <a:pt x="175" y="104"/>
                  </a:lnTo>
                  <a:lnTo>
                    <a:pt x="200" y="105"/>
                  </a:lnTo>
                  <a:lnTo>
                    <a:pt x="227" y="108"/>
                  </a:lnTo>
                  <a:lnTo>
                    <a:pt x="253" y="108"/>
                  </a:lnTo>
                  <a:lnTo>
                    <a:pt x="280" y="110"/>
                  </a:lnTo>
                  <a:lnTo>
                    <a:pt x="306" y="110"/>
                  </a:lnTo>
                  <a:lnTo>
                    <a:pt x="334" y="108"/>
                  </a:lnTo>
                  <a:lnTo>
                    <a:pt x="362" y="107"/>
                  </a:lnTo>
                  <a:lnTo>
                    <a:pt x="389" y="104"/>
                  </a:lnTo>
                  <a:lnTo>
                    <a:pt x="417" y="101"/>
                  </a:lnTo>
                  <a:lnTo>
                    <a:pt x="444" y="96"/>
                  </a:lnTo>
                  <a:lnTo>
                    <a:pt x="471" y="92"/>
                  </a:lnTo>
                  <a:lnTo>
                    <a:pt x="458" y="96"/>
                  </a:lnTo>
                  <a:lnTo>
                    <a:pt x="444" y="99"/>
                  </a:lnTo>
                  <a:lnTo>
                    <a:pt x="427" y="105"/>
                  </a:lnTo>
                  <a:lnTo>
                    <a:pt x="410" y="110"/>
                  </a:lnTo>
                  <a:lnTo>
                    <a:pt x="389" y="114"/>
                  </a:lnTo>
                  <a:lnTo>
                    <a:pt x="369" y="118"/>
                  </a:lnTo>
                  <a:lnTo>
                    <a:pt x="345" y="121"/>
                  </a:lnTo>
                  <a:lnTo>
                    <a:pt x="322" y="126"/>
                  </a:lnTo>
                  <a:lnTo>
                    <a:pt x="297" y="129"/>
                  </a:lnTo>
                  <a:lnTo>
                    <a:pt x="271" y="130"/>
                  </a:lnTo>
                  <a:lnTo>
                    <a:pt x="243" y="132"/>
                  </a:lnTo>
                  <a:lnTo>
                    <a:pt x="214" y="132"/>
                  </a:lnTo>
                  <a:lnTo>
                    <a:pt x="183" y="130"/>
                  </a:lnTo>
                  <a:lnTo>
                    <a:pt x="152" y="129"/>
                  </a:lnTo>
                  <a:lnTo>
                    <a:pt x="120" y="124"/>
                  </a:lnTo>
                  <a:lnTo>
                    <a:pt x="86" y="118"/>
                  </a:lnTo>
                  <a:lnTo>
                    <a:pt x="96" y="121"/>
                  </a:lnTo>
                  <a:lnTo>
                    <a:pt x="110" y="124"/>
                  </a:lnTo>
                  <a:lnTo>
                    <a:pt x="126" y="127"/>
                  </a:lnTo>
                  <a:lnTo>
                    <a:pt x="143" y="132"/>
                  </a:lnTo>
                  <a:lnTo>
                    <a:pt x="164" y="135"/>
                  </a:lnTo>
                  <a:lnTo>
                    <a:pt x="187" y="137"/>
                  </a:lnTo>
                  <a:lnTo>
                    <a:pt x="212" y="140"/>
                  </a:lnTo>
                  <a:lnTo>
                    <a:pt x="238" y="143"/>
                  </a:lnTo>
                  <a:lnTo>
                    <a:pt x="265" y="146"/>
                  </a:lnTo>
                  <a:lnTo>
                    <a:pt x="294" y="148"/>
                  </a:lnTo>
                  <a:lnTo>
                    <a:pt x="323" y="148"/>
                  </a:lnTo>
                  <a:lnTo>
                    <a:pt x="354" y="148"/>
                  </a:lnTo>
                  <a:lnTo>
                    <a:pt x="386" y="148"/>
                  </a:lnTo>
                  <a:lnTo>
                    <a:pt x="417" y="146"/>
                  </a:lnTo>
                  <a:lnTo>
                    <a:pt x="449" y="143"/>
                  </a:lnTo>
                  <a:lnTo>
                    <a:pt x="482" y="139"/>
                  </a:lnTo>
                  <a:close/>
                </a:path>
              </a:pathLst>
            </a:custGeom>
            <a:solidFill>
              <a:srgbClr val="CCB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402" name="Freeform 38">
              <a:extLst>
                <a:ext uri="{FF2B5EF4-FFF2-40B4-BE49-F238E27FC236}">
                  <a16:creationId xmlns:a16="http://schemas.microsoft.com/office/drawing/2014/main" id="{E2371E1A-71A3-AA06-7B68-4E38C65CE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1" y="2098"/>
              <a:ext cx="487" cy="101"/>
            </a:xfrm>
            <a:custGeom>
              <a:avLst/>
              <a:gdLst>
                <a:gd name="T0" fmla="*/ 0 w 487"/>
                <a:gd name="T1" fmla="*/ 53 h 101"/>
                <a:gd name="T2" fmla="*/ 5 w 487"/>
                <a:gd name="T3" fmla="*/ 42 h 101"/>
                <a:gd name="T4" fmla="*/ 19 w 487"/>
                <a:gd name="T5" fmla="*/ 32 h 101"/>
                <a:gd name="T6" fmla="*/ 43 w 487"/>
                <a:gd name="T7" fmla="*/ 23 h 101"/>
                <a:gd name="T8" fmla="*/ 74 w 487"/>
                <a:gd name="T9" fmla="*/ 16 h 101"/>
                <a:gd name="T10" fmla="*/ 110 w 487"/>
                <a:gd name="T11" fmla="*/ 10 h 101"/>
                <a:gd name="T12" fmla="*/ 153 w 487"/>
                <a:gd name="T13" fmla="*/ 6 h 101"/>
                <a:gd name="T14" fmla="*/ 197 w 487"/>
                <a:gd name="T15" fmla="*/ 1 h 101"/>
                <a:gd name="T16" fmla="*/ 242 w 487"/>
                <a:gd name="T17" fmla="*/ 0 h 101"/>
                <a:gd name="T18" fmla="*/ 289 w 487"/>
                <a:gd name="T19" fmla="*/ 0 h 101"/>
                <a:gd name="T20" fmla="*/ 333 w 487"/>
                <a:gd name="T21" fmla="*/ 1 h 101"/>
                <a:gd name="T22" fmla="*/ 374 w 487"/>
                <a:gd name="T23" fmla="*/ 4 h 101"/>
                <a:gd name="T24" fmla="*/ 412 w 487"/>
                <a:gd name="T25" fmla="*/ 9 h 101"/>
                <a:gd name="T26" fmla="*/ 443 w 487"/>
                <a:gd name="T27" fmla="*/ 16 h 101"/>
                <a:gd name="T28" fmla="*/ 466 w 487"/>
                <a:gd name="T29" fmla="*/ 25 h 101"/>
                <a:gd name="T30" fmla="*/ 482 w 487"/>
                <a:gd name="T31" fmla="*/ 35 h 101"/>
                <a:gd name="T32" fmla="*/ 487 w 487"/>
                <a:gd name="T33" fmla="*/ 48 h 101"/>
                <a:gd name="T34" fmla="*/ 481 w 487"/>
                <a:gd name="T35" fmla="*/ 61 h 101"/>
                <a:gd name="T36" fmla="*/ 465 w 487"/>
                <a:gd name="T37" fmla="*/ 72 h 101"/>
                <a:gd name="T38" fmla="*/ 441 w 487"/>
                <a:gd name="T39" fmla="*/ 82 h 101"/>
                <a:gd name="T40" fmla="*/ 410 w 487"/>
                <a:gd name="T41" fmla="*/ 89 h 101"/>
                <a:gd name="T42" fmla="*/ 374 w 487"/>
                <a:gd name="T43" fmla="*/ 95 h 101"/>
                <a:gd name="T44" fmla="*/ 334 w 487"/>
                <a:gd name="T45" fmla="*/ 98 h 101"/>
                <a:gd name="T46" fmla="*/ 290 w 487"/>
                <a:gd name="T47" fmla="*/ 101 h 101"/>
                <a:gd name="T48" fmla="*/ 246 w 487"/>
                <a:gd name="T49" fmla="*/ 101 h 101"/>
                <a:gd name="T50" fmla="*/ 201 w 487"/>
                <a:gd name="T51" fmla="*/ 101 h 101"/>
                <a:gd name="T52" fmla="*/ 157 w 487"/>
                <a:gd name="T53" fmla="*/ 98 h 101"/>
                <a:gd name="T54" fmla="*/ 116 w 487"/>
                <a:gd name="T55" fmla="*/ 94 h 101"/>
                <a:gd name="T56" fmla="*/ 79 w 487"/>
                <a:gd name="T57" fmla="*/ 88 h 101"/>
                <a:gd name="T58" fmla="*/ 49 w 487"/>
                <a:gd name="T59" fmla="*/ 82 h 101"/>
                <a:gd name="T60" fmla="*/ 24 w 487"/>
                <a:gd name="T61" fmla="*/ 73 h 101"/>
                <a:gd name="T62" fmla="*/ 8 w 487"/>
                <a:gd name="T63" fmla="*/ 63 h 101"/>
                <a:gd name="T64" fmla="*/ 0 w 487"/>
                <a:gd name="T65" fmla="*/ 53 h 1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87"/>
                <a:gd name="T100" fmla="*/ 0 h 101"/>
                <a:gd name="T101" fmla="*/ 487 w 487"/>
                <a:gd name="T102" fmla="*/ 101 h 1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87" h="101">
                  <a:moveTo>
                    <a:pt x="0" y="53"/>
                  </a:moveTo>
                  <a:lnTo>
                    <a:pt x="5" y="42"/>
                  </a:lnTo>
                  <a:lnTo>
                    <a:pt x="19" y="32"/>
                  </a:lnTo>
                  <a:lnTo>
                    <a:pt x="43" y="23"/>
                  </a:lnTo>
                  <a:lnTo>
                    <a:pt x="74" y="16"/>
                  </a:lnTo>
                  <a:lnTo>
                    <a:pt x="110" y="10"/>
                  </a:lnTo>
                  <a:lnTo>
                    <a:pt x="153" y="6"/>
                  </a:lnTo>
                  <a:lnTo>
                    <a:pt x="197" y="1"/>
                  </a:lnTo>
                  <a:lnTo>
                    <a:pt x="242" y="0"/>
                  </a:lnTo>
                  <a:lnTo>
                    <a:pt x="289" y="0"/>
                  </a:lnTo>
                  <a:lnTo>
                    <a:pt x="333" y="1"/>
                  </a:lnTo>
                  <a:lnTo>
                    <a:pt x="374" y="4"/>
                  </a:lnTo>
                  <a:lnTo>
                    <a:pt x="412" y="9"/>
                  </a:lnTo>
                  <a:lnTo>
                    <a:pt x="443" y="16"/>
                  </a:lnTo>
                  <a:lnTo>
                    <a:pt x="466" y="25"/>
                  </a:lnTo>
                  <a:lnTo>
                    <a:pt x="482" y="35"/>
                  </a:lnTo>
                  <a:lnTo>
                    <a:pt x="487" y="48"/>
                  </a:lnTo>
                  <a:lnTo>
                    <a:pt x="481" y="61"/>
                  </a:lnTo>
                  <a:lnTo>
                    <a:pt x="465" y="72"/>
                  </a:lnTo>
                  <a:lnTo>
                    <a:pt x="441" y="82"/>
                  </a:lnTo>
                  <a:lnTo>
                    <a:pt x="410" y="89"/>
                  </a:lnTo>
                  <a:lnTo>
                    <a:pt x="374" y="95"/>
                  </a:lnTo>
                  <a:lnTo>
                    <a:pt x="334" y="98"/>
                  </a:lnTo>
                  <a:lnTo>
                    <a:pt x="290" y="101"/>
                  </a:lnTo>
                  <a:lnTo>
                    <a:pt x="246" y="101"/>
                  </a:lnTo>
                  <a:lnTo>
                    <a:pt x="201" y="101"/>
                  </a:lnTo>
                  <a:lnTo>
                    <a:pt x="157" y="98"/>
                  </a:lnTo>
                  <a:lnTo>
                    <a:pt x="116" y="94"/>
                  </a:lnTo>
                  <a:lnTo>
                    <a:pt x="79" y="88"/>
                  </a:lnTo>
                  <a:lnTo>
                    <a:pt x="49" y="82"/>
                  </a:lnTo>
                  <a:lnTo>
                    <a:pt x="24" y="73"/>
                  </a:lnTo>
                  <a:lnTo>
                    <a:pt x="8" y="6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CCB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403" name="Freeform 39">
              <a:extLst>
                <a:ext uri="{FF2B5EF4-FFF2-40B4-BE49-F238E27FC236}">
                  <a16:creationId xmlns:a16="http://schemas.microsoft.com/office/drawing/2014/main" id="{0C0537ED-AA31-715F-1F2E-00F4B8E09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" y="2362"/>
              <a:ext cx="693" cy="1071"/>
            </a:xfrm>
            <a:custGeom>
              <a:avLst/>
              <a:gdLst>
                <a:gd name="T0" fmla="*/ 35 w 693"/>
                <a:gd name="T1" fmla="*/ 994 h 1071"/>
                <a:gd name="T2" fmla="*/ 302 w 693"/>
                <a:gd name="T3" fmla="*/ 1069 h 1071"/>
                <a:gd name="T4" fmla="*/ 567 w 693"/>
                <a:gd name="T5" fmla="*/ 1031 h 1071"/>
                <a:gd name="T6" fmla="*/ 377 w 693"/>
                <a:gd name="T7" fmla="*/ 1015 h 1071"/>
                <a:gd name="T8" fmla="*/ 513 w 693"/>
                <a:gd name="T9" fmla="*/ 1003 h 1071"/>
                <a:gd name="T10" fmla="*/ 626 w 693"/>
                <a:gd name="T11" fmla="*/ 965 h 1071"/>
                <a:gd name="T12" fmla="*/ 579 w 693"/>
                <a:gd name="T13" fmla="*/ 971 h 1071"/>
                <a:gd name="T14" fmla="*/ 451 w 693"/>
                <a:gd name="T15" fmla="*/ 962 h 1071"/>
                <a:gd name="T16" fmla="*/ 453 w 693"/>
                <a:gd name="T17" fmla="*/ 943 h 1071"/>
                <a:gd name="T18" fmla="*/ 610 w 693"/>
                <a:gd name="T19" fmla="*/ 909 h 1071"/>
                <a:gd name="T20" fmla="*/ 692 w 693"/>
                <a:gd name="T21" fmla="*/ 854 h 1071"/>
                <a:gd name="T22" fmla="*/ 561 w 693"/>
                <a:gd name="T23" fmla="*/ 893 h 1071"/>
                <a:gd name="T24" fmla="*/ 446 w 693"/>
                <a:gd name="T25" fmla="*/ 889 h 1071"/>
                <a:gd name="T26" fmla="*/ 528 w 693"/>
                <a:gd name="T27" fmla="*/ 877 h 1071"/>
                <a:gd name="T28" fmla="*/ 645 w 693"/>
                <a:gd name="T29" fmla="*/ 832 h 1071"/>
                <a:gd name="T30" fmla="*/ 596 w 693"/>
                <a:gd name="T31" fmla="*/ 820 h 1071"/>
                <a:gd name="T32" fmla="*/ 533 w 693"/>
                <a:gd name="T33" fmla="*/ 795 h 1071"/>
                <a:gd name="T34" fmla="*/ 664 w 693"/>
                <a:gd name="T35" fmla="*/ 747 h 1071"/>
                <a:gd name="T36" fmla="*/ 470 w 693"/>
                <a:gd name="T37" fmla="*/ 748 h 1071"/>
                <a:gd name="T38" fmla="*/ 675 w 693"/>
                <a:gd name="T39" fmla="*/ 695 h 1071"/>
                <a:gd name="T40" fmla="*/ 539 w 693"/>
                <a:gd name="T41" fmla="*/ 695 h 1071"/>
                <a:gd name="T42" fmla="*/ 637 w 693"/>
                <a:gd name="T43" fmla="*/ 656 h 1071"/>
                <a:gd name="T44" fmla="*/ 573 w 693"/>
                <a:gd name="T45" fmla="*/ 638 h 1071"/>
                <a:gd name="T46" fmla="*/ 595 w 693"/>
                <a:gd name="T47" fmla="*/ 609 h 1071"/>
                <a:gd name="T48" fmla="*/ 633 w 693"/>
                <a:gd name="T49" fmla="*/ 568 h 1071"/>
                <a:gd name="T50" fmla="*/ 519 w 693"/>
                <a:gd name="T51" fmla="*/ 562 h 1071"/>
                <a:gd name="T52" fmla="*/ 686 w 693"/>
                <a:gd name="T53" fmla="*/ 503 h 1071"/>
                <a:gd name="T54" fmla="*/ 508 w 693"/>
                <a:gd name="T55" fmla="*/ 509 h 1071"/>
                <a:gd name="T56" fmla="*/ 659 w 693"/>
                <a:gd name="T57" fmla="*/ 468 h 1071"/>
                <a:gd name="T58" fmla="*/ 554 w 693"/>
                <a:gd name="T59" fmla="*/ 462 h 1071"/>
                <a:gd name="T60" fmla="*/ 596 w 693"/>
                <a:gd name="T61" fmla="*/ 433 h 1071"/>
                <a:gd name="T62" fmla="*/ 608 w 693"/>
                <a:gd name="T63" fmla="*/ 402 h 1071"/>
                <a:gd name="T64" fmla="*/ 539 w 693"/>
                <a:gd name="T65" fmla="*/ 389 h 1071"/>
                <a:gd name="T66" fmla="*/ 646 w 693"/>
                <a:gd name="T67" fmla="*/ 346 h 1071"/>
                <a:gd name="T68" fmla="*/ 473 w 693"/>
                <a:gd name="T69" fmla="*/ 331 h 1071"/>
                <a:gd name="T70" fmla="*/ 658 w 693"/>
                <a:gd name="T71" fmla="*/ 302 h 1071"/>
                <a:gd name="T72" fmla="*/ 595 w 693"/>
                <a:gd name="T73" fmla="*/ 299 h 1071"/>
                <a:gd name="T74" fmla="*/ 482 w 693"/>
                <a:gd name="T75" fmla="*/ 290 h 1071"/>
                <a:gd name="T76" fmla="*/ 513 w 693"/>
                <a:gd name="T77" fmla="*/ 279 h 1071"/>
                <a:gd name="T78" fmla="*/ 637 w 693"/>
                <a:gd name="T79" fmla="*/ 251 h 1071"/>
                <a:gd name="T80" fmla="*/ 673 w 693"/>
                <a:gd name="T81" fmla="*/ 230 h 1071"/>
                <a:gd name="T82" fmla="*/ 563 w 693"/>
                <a:gd name="T83" fmla="*/ 245 h 1071"/>
                <a:gd name="T84" fmla="*/ 448 w 693"/>
                <a:gd name="T85" fmla="*/ 242 h 1071"/>
                <a:gd name="T86" fmla="*/ 478 w 693"/>
                <a:gd name="T87" fmla="*/ 233 h 1071"/>
                <a:gd name="T88" fmla="*/ 617 w 693"/>
                <a:gd name="T89" fmla="*/ 210 h 1071"/>
                <a:gd name="T90" fmla="*/ 680 w 693"/>
                <a:gd name="T91" fmla="*/ 183 h 1071"/>
                <a:gd name="T92" fmla="*/ 533 w 693"/>
                <a:gd name="T93" fmla="*/ 195 h 1071"/>
                <a:gd name="T94" fmla="*/ 388 w 693"/>
                <a:gd name="T95" fmla="*/ 185 h 1071"/>
                <a:gd name="T96" fmla="*/ 498 w 693"/>
                <a:gd name="T97" fmla="*/ 180 h 1071"/>
                <a:gd name="T98" fmla="*/ 662 w 693"/>
                <a:gd name="T99" fmla="*/ 160 h 1071"/>
                <a:gd name="T100" fmla="*/ 602 w 693"/>
                <a:gd name="T101" fmla="*/ 152 h 1071"/>
                <a:gd name="T102" fmla="*/ 333 w 693"/>
                <a:gd name="T103" fmla="*/ 148 h 1071"/>
                <a:gd name="T104" fmla="*/ 311 w 693"/>
                <a:gd name="T105" fmla="*/ 126 h 1071"/>
                <a:gd name="T106" fmla="*/ 582 w 693"/>
                <a:gd name="T107" fmla="*/ 110 h 1071"/>
                <a:gd name="T108" fmla="*/ 684 w 693"/>
                <a:gd name="T109" fmla="*/ 69 h 1071"/>
                <a:gd name="T110" fmla="*/ 591 w 693"/>
                <a:gd name="T111" fmla="*/ 1 h 1071"/>
                <a:gd name="T112" fmla="*/ 457 w 693"/>
                <a:gd name="T113" fmla="*/ 20 h 1071"/>
                <a:gd name="T114" fmla="*/ 237 w 693"/>
                <a:gd name="T115" fmla="*/ 19 h 1071"/>
                <a:gd name="T116" fmla="*/ 53 w 693"/>
                <a:gd name="T117" fmla="*/ 31 h 1071"/>
                <a:gd name="T118" fmla="*/ 6 w 693"/>
                <a:gd name="T119" fmla="*/ 177 h 107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93"/>
                <a:gd name="T181" fmla="*/ 0 h 1071"/>
                <a:gd name="T182" fmla="*/ 693 w 693"/>
                <a:gd name="T183" fmla="*/ 1071 h 107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93" h="1071">
                  <a:moveTo>
                    <a:pt x="5" y="226"/>
                  </a:moveTo>
                  <a:lnTo>
                    <a:pt x="2" y="425"/>
                  </a:lnTo>
                  <a:lnTo>
                    <a:pt x="0" y="645"/>
                  </a:lnTo>
                  <a:lnTo>
                    <a:pt x="0" y="836"/>
                  </a:lnTo>
                  <a:lnTo>
                    <a:pt x="2" y="946"/>
                  </a:lnTo>
                  <a:lnTo>
                    <a:pt x="15" y="972"/>
                  </a:lnTo>
                  <a:lnTo>
                    <a:pt x="35" y="994"/>
                  </a:lnTo>
                  <a:lnTo>
                    <a:pt x="62" y="1014"/>
                  </a:lnTo>
                  <a:lnTo>
                    <a:pt x="94" y="1031"/>
                  </a:lnTo>
                  <a:lnTo>
                    <a:pt x="129" y="1044"/>
                  </a:lnTo>
                  <a:lnTo>
                    <a:pt x="170" y="1055"/>
                  </a:lnTo>
                  <a:lnTo>
                    <a:pt x="213" y="1062"/>
                  </a:lnTo>
                  <a:lnTo>
                    <a:pt x="257" y="1068"/>
                  </a:lnTo>
                  <a:lnTo>
                    <a:pt x="302" y="1069"/>
                  </a:lnTo>
                  <a:lnTo>
                    <a:pt x="346" y="1071"/>
                  </a:lnTo>
                  <a:lnTo>
                    <a:pt x="391" y="1069"/>
                  </a:lnTo>
                  <a:lnTo>
                    <a:pt x="434" y="1065"/>
                  </a:lnTo>
                  <a:lnTo>
                    <a:pt x="473" y="1059"/>
                  </a:lnTo>
                  <a:lnTo>
                    <a:pt x="508" y="1052"/>
                  </a:lnTo>
                  <a:lnTo>
                    <a:pt x="541" y="1041"/>
                  </a:lnTo>
                  <a:lnTo>
                    <a:pt x="567" y="1031"/>
                  </a:lnTo>
                  <a:lnTo>
                    <a:pt x="536" y="1033"/>
                  </a:lnTo>
                  <a:lnTo>
                    <a:pt x="506" y="1034"/>
                  </a:lnTo>
                  <a:lnTo>
                    <a:pt x="476" y="1033"/>
                  </a:lnTo>
                  <a:lnTo>
                    <a:pt x="447" y="1031"/>
                  </a:lnTo>
                  <a:lnTo>
                    <a:pt x="419" y="1027"/>
                  </a:lnTo>
                  <a:lnTo>
                    <a:pt x="396" y="1022"/>
                  </a:lnTo>
                  <a:lnTo>
                    <a:pt x="377" y="1015"/>
                  </a:lnTo>
                  <a:lnTo>
                    <a:pt x="362" y="1006"/>
                  </a:lnTo>
                  <a:lnTo>
                    <a:pt x="390" y="1009"/>
                  </a:lnTo>
                  <a:lnTo>
                    <a:pt x="418" y="1011"/>
                  </a:lnTo>
                  <a:lnTo>
                    <a:pt x="444" y="1009"/>
                  </a:lnTo>
                  <a:lnTo>
                    <a:pt x="467" y="1009"/>
                  </a:lnTo>
                  <a:lnTo>
                    <a:pt x="491" y="1006"/>
                  </a:lnTo>
                  <a:lnTo>
                    <a:pt x="513" y="1003"/>
                  </a:lnTo>
                  <a:lnTo>
                    <a:pt x="533" y="999"/>
                  </a:lnTo>
                  <a:lnTo>
                    <a:pt x="552" y="994"/>
                  </a:lnTo>
                  <a:lnTo>
                    <a:pt x="570" y="989"/>
                  </a:lnTo>
                  <a:lnTo>
                    <a:pt x="586" y="983"/>
                  </a:lnTo>
                  <a:lnTo>
                    <a:pt x="601" y="977"/>
                  </a:lnTo>
                  <a:lnTo>
                    <a:pt x="614" y="971"/>
                  </a:lnTo>
                  <a:lnTo>
                    <a:pt x="626" y="965"/>
                  </a:lnTo>
                  <a:lnTo>
                    <a:pt x="637" y="958"/>
                  </a:lnTo>
                  <a:lnTo>
                    <a:pt x="646" y="952"/>
                  </a:lnTo>
                  <a:lnTo>
                    <a:pt x="654" y="946"/>
                  </a:lnTo>
                  <a:lnTo>
                    <a:pt x="636" y="955"/>
                  </a:lnTo>
                  <a:lnTo>
                    <a:pt x="617" y="962"/>
                  </a:lnTo>
                  <a:lnTo>
                    <a:pt x="598" y="967"/>
                  </a:lnTo>
                  <a:lnTo>
                    <a:pt x="579" y="971"/>
                  </a:lnTo>
                  <a:lnTo>
                    <a:pt x="560" y="972"/>
                  </a:lnTo>
                  <a:lnTo>
                    <a:pt x="541" y="974"/>
                  </a:lnTo>
                  <a:lnTo>
                    <a:pt x="522" y="972"/>
                  </a:lnTo>
                  <a:lnTo>
                    <a:pt x="503" y="971"/>
                  </a:lnTo>
                  <a:lnTo>
                    <a:pt x="485" y="969"/>
                  </a:lnTo>
                  <a:lnTo>
                    <a:pt x="467" y="967"/>
                  </a:lnTo>
                  <a:lnTo>
                    <a:pt x="451" y="962"/>
                  </a:lnTo>
                  <a:lnTo>
                    <a:pt x="437" y="958"/>
                  </a:lnTo>
                  <a:lnTo>
                    <a:pt x="422" y="955"/>
                  </a:lnTo>
                  <a:lnTo>
                    <a:pt x="409" y="950"/>
                  </a:lnTo>
                  <a:lnTo>
                    <a:pt x="399" y="946"/>
                  </a:lnTo>
                  <a:lnTo>
                    <a:pt x="390" y="942"/>
                  </a:lnTo>
                  <a:lnTo>
                    <a:pt x="422" y="943"/>
                  </a:lnTo>
                  <a:lnTo>
                    <a:pt x="453" y="943"/>
                  </a:lnTo>
                  <a:lnTo>
                    <a:pt x="481" y="942"/>
                  </a:lnTo>
                  <a:lnTo>
                    <a:pt x="507" y="939"/>
                  </a:lnTo>
                  <a:lnTo>
                    <a:pt x="530" y="934"/>
                  </a:lnTo>
                  <a:lnTo>
                    <a:pt x="554" y="930"/>
                  </a:lnTo>
                  <a:lnTo>
                    <a:pt x="574" y="923"/>
                  </a:lnTo>
                  <a:lnTo>
                    <a:pt x="592" y="917"/>
                  </a:lnTo>
                  <a:lnTo>
                    <a:pt x="610" y="909"/>
                  </a:lnTo>
                  <a:lnTo>
                    <a:pt x="626" y="901"/>
                  </a:lnTo>
                  <a:lnTo>
                    <a:pt x="639" y="893"/>
                  </a:lnTo>
                  <a:lnTo>
                    <a:pt x="652" y="884"/>
                  </a:lnTo>
                  <a:lnTo>
                    <a:pt x="664" y="877"/>
                  </a:lnTo>
                  <a:lnTo>
                    <a:pt x="674" y="868"/>
                  </a:lnTo>
                  <a:lnTo>
                    <a:pt x="683" y="861"/>
                  </a:lnTo>
                  <a:lnTo>
                    <a:pt x="692" y="854"/>
                  </a:lnTo>
                  <a:lnTo>
                    <a:pt x="674" y="862"/>
                  </a:lnTo>
                  <a:lnTo>
                    <a:pt x="656" y="870"/>
                  </a:lnTo>
                  <a:lnTo>
                    <a:pt x="639" y="877"/>
                  </a:lnTo>
                  <a:lnTo>
                    <a:pt x="620" y="883"/>
                  </a:lnTo>
                  <a:lnTo>
                    <a:pt x="599" y="887"/>
                  </a:lnTo>
                  <a:lnTo>
                    <a:pt x="580" y="890"/>
                  </a:lnTo>
                  <a:lnTo>
                    <a:pt x="561" y="893"/>
                  </a:lnTo>
                  <a:lnTo>
                    <a:pt x="542" y="895"/>
                  </a:lnTo>
                  <a:lnTo>
                    <a:pt x="525" y="895"/>
                  </a:lnTo>
                  <a:lnTo>
                    <a:pt x="506" y="895"/>
                  </a:lnTo>
                  <a:lnTo>
                    <a:pt x="489" y="895"/>
                  </a:lnTo>
                  <a:lnTo>
                    <a:pt x="473" y="893"/>
                  </a:lnTo>
                  <a:lnTo>
                    <a:pt x="459" y="890"/>
                  </a:lnTo>
                  <a:lnTo>
                    <a:pt x="446" y="889"/>
                  </a:lnTo>
                  <a:lnTo>
                    <a:pt x="434" y="884"/>
                  </a:lnTo>
                  <a:lnTo>
                    <a:pt x="425" y="881"/>
                  </a:lnTo>
                  <a:lnTo>
                    <a:pt x="446" y="883"/>
                  </a:lnTo>
                  <a:lnTo>
                    <a:pt x="467" y="883"/>
                  </a:lnTo>
                  <a:lnTo>
                    <a:pt x="488" y="883"/>
                  </a:lnTo>
                  <a:lnTo>
                    <a:pt x="507" y="880"/>
                  </a:lnTo>
                  <a:lnTo>
                    <a:pt x="528" y="877"/>
                  </a:lnTo>
                  <a:lnTo>
                    <a:pt x="547" y="874"/>
                  </a:lnTo>
                  <a:lnTo>
                    <a:pt x="564" y="868"/>
                  </a:lnTo>
                  <a:lnTo>
                    <a:pt x="583" y="862"/>
                  </a:lnTo>
                  <a:lnTo>
                    <a:pt x="599" y="855"/>
                  </a:lnTo>
                  <a:lnTo>
                    <a:pt x="615" y="848"/>
                  </a:lnTo>
                  <a:lnTo>
                    <a:pt x="632" y="840"/>
                  </a:lnTo>
                  <a:lnTo>
                    <a:pt x="645" y="832"/>
                  </a:lnTo>
                  <a:lnTo>
                    <a:pt x="659" y="823"/>
                  </a:lnTo>
                  <a:lnTo>
                    <a:pt x="671" y="814"/>
                  </a:lnTo>
                  <a:lnTo>
                    <a:pt x="681" y="805"/>
                  </a:lnTo>
                  <a:lnTo>
                    <a:pt x="692" y="795"/>
                  </a:lnTo>
                  <a:lnTo>
                    <a:pt x="658" y="808"/>
                  </a:lnTo>
                  <a:lnTo>
                    <a:pt x="627" y="817"/>
                  </a:lnTo>
                  <a:lnTo>
                    <a:pt x="596" y="820"/>
                  </a:lnTo>
                  <a:lnTo>
                    <a:pt x="569" y="820"/>
                  </a:lnTo>
                  <a:lnTo>
                    <a:pt x="541" y="817"/>
                  </a:lnTo>
                  <a:lnTo>
                    <a:pt x="514" y="811"/>
                  </a:lnTo>
                  <a:lnTo>
                    <a:pt x="487" y="805"/>
                  </a:lnTo>
                  <a:lnTo>
                    <a:pt x="460" y="798"/>
                  </a:lnTo>
                  <a:lnTo>
                    <a:pt x="498" y="798"/>
                  </a:lnTo>
                  <a:lnTo>
                    <a:pt x="533" y="795"/>
                  </a:lnTo>
                  <a:lnTo>
                    <a:pt x="566" y="791"/>
                  </a:lnTo>
                  <a:lnTo>
                    <a:pt x="595" y="783"/>
                  </a:lnTo>
                  <a:lnTo>
                    <a:pt x="623" y="773"/>
                  </a:lnTo>
                  <a:lnTo>
                    <a:pt x="648" y="761"/>
                  </a:lnTo>
                  <a:lnTo>
                    <a:pt x="671" y="748"/>
                  </a:lnTo>
                  <a:lnTo>
                    <a:pt x="692" y="732"/>
                  </a:lnTo>
                  <a:lnTo>
                    <a:pt x="664" y="747"/>
                  </a:lnTo>
                  <a:lnTo>
                    <a:pt x="633" y="755"/>
                  </a:lnTo>
                  <a:lnTo>
                    <a:pt x="602" y="760"/>
                  </a:lnTo>
                  <a:lnTo>
                    <a:pt x="570" y="761"/>
                  </a:lnTo>
                  <a:lnTo>
                    <a:pt x="541" y="760"/>
                  </a:lnTo>
                  <a:lnTo>
                    <a:pt x="513" y="757"/>
                  </a:lnTo>
                  <a:lnTo>
                    <a:pt x="489" y="752"/>
                  </a:lnTo>
                  <a:lnTo>
                    <a:pt x="470" y="748"/>
                  </a:lnTo>
                  <a:lnTo>
                    <a:pt x="507" y="748"/>
                  </a:lnTo>
                  <a:lnTo>
                    <a:pt x="542" y="744"/>
                  </a:lnTo>
                  <a:lnTo>
                    <a:pt x="574" y="738"/>
                  </a:lnTo>
                  <a:lnTo>
                    <a:pt x="604" y="729"/>
                  </a:lnTo>
                  <a:lnTo>
                    <a:pt x="632" y="720"/>
                  </a:lnTo>
                  <a:lnTo>
                    <a:pt x="655" y="707"/>
                  </a:lnTo>
                  <a:lnTo>
                    <a:pt x="675" y="695"/>
                  </a:lnTo>
                  <a:lnTo>
                    <a:pt x="692" y="680"/>
                  </a:lnTo>
                  <a:lnTo>
                    <a:pt x="658" y="691"/>
                  </a:lnTo>
                  <a:lnTo>
                    <a:pt x="630" y="697"/>
                  </a:lnTo>
                  <a:lnTo>
                    <a:pt x="605" y="701"/>
                  </a:lnTo>
                  <a:lnTo>
                    <a:pt x="583" y="701"/>
                  </a:lnTo>
                  <a:lnTo>
                    <a:pt x="561" y="700"/>
                  </a:lnTo>
                  <a:lnTo>
                    <a:pt x="539" y="695"/>
                  </a:lnTo>
                  <a:lnTo>
                    <a:pt x="514" y="688"/>
                  </a:lnTo>
                  <a:lnTo>
                    <a:pt x="488" y="679"/>
                  </a:lnTo>
                  <a:lnTo>
                    <a:pt x="528" y="676"/>
                  </a:lnTo>
                  <a:lnTo>
                    <a:pt x="561" y="673"/>
                  </a:lnTo>
                  <a:lnTo>
                    <a:pt x="591" y="669"/>
                  </a:lnTo>
                  <a:lnTo>
                    <a:pt x="615" y="663"/>
                  </a:lnTo>
                  <a:lnTo>
                    <a:pt x="637" y="656"/>
                  </a:lnTo>
                  <a:lnTo>
                    <a:pt x="656" y="645"/>
                  </a:lnTo>
                  <a:lnTo>
                    <a:pt x="674" y="634"/>
                  </a:lnTo>
                  <a:lnTo>
                    <a:pt x="692" y="617"/>
                  </a:lnTo>
                  <a:lnTo>
                    <a:pt x="656" y="626"/>
                  </a:lnTo>
                  <a:lnTo>
                    <a:pt x="624" y="632"/>
                  </a:lnTo>
                  <a:lnTo>
                    <a:pt x="596" y="636"/>
                  </a:lnTo>
                  <a:lnTo>
                    <a:pt x="573" y="638"/>
                  </a:lnTo>
                  <a:lnTo>
                    <a:pt x="550" y="638"/>
                  </a:lnTo>
                  <a:lnTo>
                    <a:pt x="528" y="635"/>
                  </a:lnTo>
                  <a:lnTo>
                    <a:pt x="507" y="629"/>
                  </a:lnTo>
                  <a:lnTo>
                    <a:pt x="485" y="622"/>
                  </a:lnTo>
                  <a:lnTo>
                    <a:pt x="529" y="619"/>
                  </a:lnTo>
                  <a:lnTo>
                    <a:pt x="564" y="614"/>
                  </a:lnTo>
                  <a:lnTo>
                    <a:pt x="595" y="609"/>
                  </a:lnTo>
                  <a:lnTo>
                    <a:pt x="620" y="600"/>
                  </a:lnTo>
                  <a:lnTo>
                    <a:pt x="640" y="590"/>
                  </a:lnTo>
                  <a:lnTo>
                    <a:pt x="658" y="578"/>
                  </a:lnTo>
                  <a:lnTo>
                    <a:pt x="673" y="565"/>
                  </a:lnTo>
                  <a:lnTo>
                    <a:pt x="686" y="550"/>
                  </a:lnTo>
                  <a:lnTo>
                    <a:pt x="661" y="560"/>
                  </a:lnTo>
                  <a:lnTo>
                    <a:pt x="633" y="568"/>
                  </a:lnTo>
                  <a:lnTo>
                    <a:pt x="605" y="572"/>
                  </a:lnTo>
                  <a:lnTo>
                    <a:pt x="577" y="573"/>
                  </a:lnTo>
                  <a:lnTo>
                    <a:pt x="551" y="573"/>
                  </a:lnTo>
                  <a:lnTo>
                    <a:pt x="526" y="572"/>
                  </a:lnTo>
                  <a:lnTo>
                    <a:pt x="506" y="569"/>
                  </a:lnTo>
                  <a:lnTo>
                    <a:pt x="488" y="566"/>
                  </a:lnTo>
                  <a:lnTo>
                    <a:pt x="519" y="562"/>
                  </a:lnTo>
                  <a:lnTo>
                    <a:pt x="550" y="556"/>
                  </a:lnTo>
                  <a:lnTo>
                    <a:pt x="582" y="548"/>
                  </a:lnTo>
                  <a:lnTo>
                    <a:pt x="611" y="540"/>
                  </a:lnTo>
                  <a:lnTo>
                    <a:pt x="637" y="531"/>
                  </a:lnTo>
                  <a:lnTo>
                    <a:pt x="659" y="522"/>
                  </a:lnTo>
                  <a:lnTo>
                    <a:pt x="677" y="512"/>
                  </a:lnTo>
                  <a:lnTo>
                    <a:pt x="686" y="503"/>
                  </a:lnTo>
                  <a:lnTo>
                    <a:pt x="662" y="507"/>
                  </a:lnTo>
                  <a:lnTo>
                    <a:pt x="639" y="512"/>
                  </a:lnTo>
                  <a:lnTo>
                    <a:pt x="613" y="515"/>
                  </a:lnTo>
                  <a:lnTo>
                    <a:pt x="586" y="516"/>
                  </a:lnTo>
                  <a:lnTo>
                    <a:pt x="560" y="516"/>
                  </a:lnTo>
                  <a:lnTo>
                    <a:pt x="535" y="513"/>
                  </a:lnTo>
                  <a:lnTo>
                    <a:pt x="508" y="509"/>
                  </a:lnTo>
                  <a:lnTo>
                    <a:pt x="485" y="503"/>
                  </a:lnTo>
                  <a:lnTo>
                    <a:pt x="510" y="503"/>
                  </a:lnTo>
                  <a:lnTo>
                    <a:pt x="541" y="499"/>
                  </a:lnTo>
                  <a:lnTo>
                    <a:pt x="573" y="493"/>
                  </a:lnTo>
                  <a:lnTo>
                    <a:pt x="605" y="485"/>
                  </a:lnTo>
                  <a:lnTo>
                    <a:pt x="634" y="477"/>
                  </a:lnTo>
                  <a:lnTo>
                    <a:pt x="659" y="468"/>
                  </a:lnTo>
                  <a:lnTo>
                    <a:pt x="677" y="459"/>
                  </a:lnTo>
                  <a:lnTo>
                    <a:pt x="686" y="452"/>
                  </a:lnTo>
                  <a:lnTo>
                    <a:pt x="656" y="456"/>
                  </a:lnTo>
                  <a:lnTo>
                    <a:pt x="630" y="459"/>
                  </a:lnTo>
                  <a:lnTo>
                    <a:pt x="604" y="460"/>
                  </a:lnTo>
                  <a:lnTo>
                    <a:pt x="579" y="462"/>
                  </a:lnTo>
                  <a:lnTo>
                    <a:pt x="554" y="462"/>
                  </a:lnTo>
                  <a:lnTo>
                    <a:pt x="530" y="460"/>
                  </a:lnTo>
                  <a:lnTo>
                    <a:pt x="507" y="456"/>
                  </a:lnTo>
                  <a:lnTo>
                    <a:pt x="485" y="449"/>
                  </a:lnTo>
                  <a:lnTo>
                    <a:pt x="513" y="446"/>
                  </a:lnTo>
                  <a:lnTo>
                    <a:pt x="541" y="441"/>
                  </a:lnTo>
                  <a:lnTo>
                    <a:pt x="569" y="437"/>
                  </a:lnTo>
                  <a:lnTo>
                    <a:pt x="596" y="433"/>
                  </a:lnTo>
                  <a:lnTo>
                    <a:pt x="623" y="427"/>
                  </a:lnTo>
                  <a:lnTo>
                    <a:pt x="648" y="419"/>
                  </a:lnTo>
                  <a:lnTo>
                    <a:pt x="668" y="409"/>
                  </a:lnTo>
                  <a:lnTo>
                    <a:pt x="686" y="396"/>
                  </a:lnTo>
                  <a:lnTo>
                    <a:pt x="662" y="399"/>
                  </a:lnTo>
                  <a:lnTo>
                    <a:pt x="636" y="402"/>
                  </a:lnTo>
                  <a:lnTo>
                    <a:pt x="608" y="402"/>
                  </a:lnTo>
                  <a:lnTo>
                    <a:pt x="580" y="402"/>
                  </a:lnTo>
                  <a:lnTo>
                    <a:pt x="551" y="402"/>
                  </a:lnTo>
                  <a:lnTo>
                    <a:pt x="525" y="399"/>
                  </a:lnTo>
                  <a:lnTo>
                    <a:pt x="500" y="396"/>
                  </a:lnTo>
                  <a:lnTo>
                    <a:pt x="478" y="391"/>
                  </a:lnTo>
                  <a:lnTo>
                    <a:pt x="510" y="391"/>
                  </a:lnTo>
                  <a:lnTo>
                    <a:pt x="539" y="389"/>
                  </a:lnTo>
                  <a:lnTo>
                    <a:pt x="570" y="384"/>
                  </a:lnTo>
                  <a:lnTo>
                    <a:pt x="598" y="378"/>
                  </a:lnTo>
                  <a:lnTo>
                    <a:pt x="623" y="369"/>
                  </a:lnTo>
                  <a:lnTo>
                    <a:pt x="646" y="361"/>
                  </a:lnTo>
                  <a:lnTo>
                    <a:pt x="668" y="350"/>
                  </a:lnTo>
                  <a:lnTo>
                    <a:pt x="686" y="340"/>
                  </a:lnTo>
                  <a:lnTo>
                    <a:pt x="646" y="346"/>
                  </a:lnTo>
                  <a:lnTo>
                    <a:pt x="613" y="349"/>
                  </a:lnTo>
                  <a:lnTo>
                    <a:pt x="583" y="349"/>
                  </a:lnTo>
                  <a:lnTo>
                    <a:pt x="557" y="346"/>
                  </a:lnTo>
                  <a:lnTo>
                    <a:pt x="533" y="343"/>
                  </a:lnTo>
                  <a:lnTo>
                    <a:pt x="513" y="340"/>
                  </a:lnTo>
                  <a:lnTo>
                    <a:pt x="492" y="336"/>
                  </a:lnTo>
                  <a:lnTo>
                    <a:pt x="473" y="331"/>
                  </a:lnTo>
                  <a:lnTo>
                    <a:pt x="494" y="331"/>
                  </a:lnTo>
                  <a:lnTo>
                    <a:pt x="519" y="330"/>
                  </a:lnTo>
                  <a:lnTo>
                    <a:pt x="544" y="327"/>
                  </a:lnTo>
                  <a:lnTo>
                    <a:pt x="571" y="324"/>
                  </a:lnTo>
                  <a:lnTo>
                    <a:pt x="601" y="320"/>
                  </a:lnTo>
                  <a:lnTo>
                    <a:pt x="630" y="312"/>
                  </a:lnTo>
                  <a:lnTo>
                    <a:pt x="658" y="302"/>
                  </a:lnTo>
                  <a:lnTo>
                    <a:pt x="686" y="290"/>
                  </a:lnTo>
                  <a:lnTo>
                    <a:pt x="673" y="293"/>
                  </a:lnTo>
                  <a:lnTo>
                    <a:pt x="659" y="295"/>
                  </a:lnTo>
                  <a:lnTo>
                    <a:pt x="643" y="296"/>
                  </a:lnTo>
                  <a:lnTo>
                    <a:pt x="629" y="298"/>
                  </a:lnTo>
                  <a:lnTo>
                    <a:pt x="611" y="299"/>
                  </a:lnTo>
                  <a:lnTo>
                    <a:pt x="595" y="299"/>
                  </a:lnTo>
                  <a:lnTo>
                    <a:pt x="579" y="299"/>
                  </a:lnTo>
                  <a:lnTo>
                    <a:pt x="561" y="299"/>
                  </a:lnTo>
                  <a:lnTo>
                    <a:pt x="545" y="298"/>
                  </a:lnTo>
                  <a:lnTo>
                    <a:pt x="528" y="296"/>
                  </a:lnTo>
                  <a:lnTo>
                    <a:pt x="511" y="295"/>
                  </a:lnTo>
                  <a:lnTo>
                    <a:pt x="497" y="293"/>
                  </a:lnTo>
                  <a:lnTo>
                    <a:pt x="482" y="290"/>
                  </a:lnTo>
                  <a:lnTo>
                    <a:pt x="469" y="287"/>
                  </a:lnTo>
                  <a:lnTo>
                    <a:pt x="456" y="284"/>
                  </a:lnTo>
                  <a:lnTo>
                    <a:pt x="446" y="280"/>
                  </a:lnTo>
                  <a:lnTo>
                    <a:pt x="462" y="281"/>
                  </a:lnTo>
                  <a:lnTo>
                    <a:pt x="478" y="281"/>
                  </a:lnTo>
                  <a:lnTo>
                    <a:pt x="495" y="281"/>
                  </a:lnTo>
                  <a:lnTo>
                    <a:pt x="513" y="279"/>
                  </a:lnTo>
                  <a:lnTo>
                    <a:pt x="532" y="277"/>
                  </a:lnTo>
                  <a:lnTo>
                    <a:pt x="551" y="274"/>
                  </a:lnTo>
                  <a:lnTo>
                    <a:pt x="570" y="270"/>
                  </a:lnTo>
                  <a:lnTo>
                    <a:pt x="588" y="265"/>
                  </a:lnTo>
                  <a:lnTo>
                    <a:pt x="605" y="261"/>
                  </a:lnTo>
                  <a:lnTo>
                    <a:pt x="623" y="255"/>
                  </a:lnTo>
                  <a:lnTo>
                    <a:pt x="637" y="251"/>
                  </a:lnTo>
                  <a:lnTo>
                    <a:pt x="652" y="245"/>
                  </a:lnTo>
                  <a:lnTo>
                    <a:pt x="665" y="239"/>
                  </a:lnTo>
                  <a:lnTo>
                    <a:pt x="677" y="235"/>
                  </a:lnTo>
                  <a:lnTo>
                    <a:pt x="686" y="229"/>
                  </a:lnTo>
                  <a:lnTo>
                    <a:pt x="692" y="224"/>
                  </a:lnTo>
                  <a:lnTo>
                    <a:pt x="683" y="227"/>
                  </a:lnTo>
                  <a:lnTo>
                    <a:pt x="673" y="230"/>
                  </a:lnTo>
                  <a:lnTo>
                    <a:pt x="661" y="233"/>
                  </a:lnTo>
                  <a:lnTo>
                    <a:pt x="646" y="236"/>
                  </a:lnTo>
                  <a:lnTo>
                    <a:pt x="632" y="239"/>
                  </a:lnTo>
                  <a:lnTo>
                    <a:pt x="615" y="240"/>
                  </a:lnTo>
                  <a:lnTo>
                    <a:pt x="598" y="242"/>
                  </a:lnTo>
                  <a:lnTo>
                    <a:pt x="582" y="243"/>
                  </a:lnTo>
                  <a:lnTo>
                    <a:pt x="563" y="245"/>
                  </a:lnTo>
                  <a:lnTo>
                    <a:pt x="545" y="245"/>
                  </a:lnTo>
                  <a:lnTo>
                    <a:pt x="528" y="246"/>
                  </a:lnTo>
                  <a:lnTo>
                    <a:pt x="510" y="246"/>
                  </a:lnTo>
                  <a:lnTo>
                    <a:pt x="492" y="246"/>
                  </a:lnTo>
                  <a:lnTo>
                    <a:pt x="478" y="245"/>
                  </a:lnTo>
                  <a:lnTo>
                    <a:pt x="462" y="243"/>
                  </a:lnTo>
                  <a:lnTo>
                    <a:pt x="448" y="242"/>
                  </a:lnTo>
                  <a:lnTo>
                    <a:pt x="440" y="240"/>
                  </a:lnTo>
                  <a:lnTo>
                    <a:pt x="431" y="239"/>
                  </a:lnTo>
                  <a:lnTo>
                    <a:pt x="424" y="236"/>
                  </a:lnTo>
                  <a:lnTo>
                    <a:pt x="418" y="233"/>
                  </a:lnTo>
                  <a:lnTo>
                    <a:pt x="437" y="235"/>
                  </a:lnTo>
                  <a:lnTo>
                    <a:pt x="457" y="235"/>
                  </a:lnTo>
                  <a:lnTo>
                    <a:pt x="478" y="233"/>
                  </a:lnTo>
                  <a:lnTo>
                    <a:pt x="498" y="232"/>
                  </a:lnTo>
                  <a:lnTo>
                    <a:pt x="519" y="229"/>
                  </a:lnTo>
                  <a:lnTo>
                    <a:pt x="539" y="226"/>
                  </a:lnTo>
                  <a:lnTo>
                    <a:pt x="560" y="223"/>
                  </a:lnTo>
                  <a:lnTo>
                    <a:pt x="580" y="218"/>
                  </a:lnTo>
                  <a:lnTo>
                    <a:pt x="599" y="214"/>
                  </a:lnTo>
                  <a:lnTo>
                    <a:pt x="617" y="210"/>
                  </a:lnTo>
                  <a:lnTo>
                    <a:pt x="634" y="205"/>
                  </a:lnTo>
                  <a:lnTo>
                    <a:pt x="649" y="199"/>
                  </a:lnTo>
                  <a:lnTo>
                    <a:pt x="662" y="195"/>
                  </a:lnTo>
                  <a:lnTo>
                    <a:pt x="674" y="191"/>
                  </a:lnTo>
                  <a:lnTo>
                    <a:pt x="684" y="185"/>
                  </a:lnTo>
                  <a:lnTo>
                    <a:pt x="692" y="180"/>
                  </a:lnTo>
                  <a:lnTo>
                    <a:pt x="680" y="183"/>
                  </a:lnTo>
                  <a:lnTo>
                    <a:pt x="665" y="186"/>
                  </a:lnTo>
                  <a:lnTo>
                    <a:pt x="648" y="189"/>
                  </a:lnTo>
                  <a:lnTo>
                    <a:pt x="629" y="191"/>
                  </a:lnTo>
                  <a:lnTo>
                    <a:pt x="607" y="192"/>
                  </a:lnTo>
                  <a:lnTo>
                    <a:pt x="583" y="193"/>
                  </a:lnTo>
                  <a:lnTo>
                    <a:pt x="558" y="195"/>
                  </a:lnTo>
                  <a:lnTo>
                    <a:pt x="533" y="195"/>
                  </a:lnTo>
                  <a:lnTo>
                    <a:pt x="508" y="195"/>
                  </a:lnTo>
                  <a:lnTo>
                    <a:pt x="485" y="195"/>
                  </a:lnTo>
                  <a:lnTo>
                    <a:pt x="462" y="193"/>
                  </a:lnTo>
                  <a:lnTo>
                    <a:pt x="440" y="192"/>
                  </a:lnTo>
                  <a:lnTo>
                    <a:pt x="421" y="191"/>
                  </a:lnTo>
                  <a:lnTo>
                    <a:pt x="403" y="188"/>
                  </a:lnTo>
                  <a:lnTo>
                    <a:pt x="388" y="185"/>
                  </a:lnTo>
                  <a:lnTo>
                    <a:pt x="378" y="180"/>
                  </a:lnTo>
                  <a:lnTo>
                    <a:pt x="391" y="182"/>
                  </a:lnTo>
                  <a:lnTo>
                    <a:pt x="407" y="182"/>
                  </a:lnTo>
                  <a:lnTo>
                    <a:pt x="428" y="182"/>
                  </a:lnTo>
                  <a:lnTo>
                    <a:pt x="450" y="182"/>
                  </a:lnTo>
                  <a:lnTo>
                    <a:pt x="473" y="180"/>
                  </a:lnTo>
                  <a:lnTo>
                    <a:pt x="498" y="180"/>
                  </a:lnTo>
                  <a:lnTo>
                    <a:pt x="525" y="179"/>
                  </a:lnTo>
                  <a:lnTo>
                    <a:pt x="551" y="176"/>
                  </a:lnTo>
                  <a:lnTo>
                    <a:pt x="576" y="174"/>
                  </a:lnTo>
                  <a:lnTo>
                    <a:pt x="601" y="171"/>
                  </a:lnTo>
                  <a:lnTo>
                    <a:pt x="623" y="167"/>
                  </a:lnTo>
                  <a:lnTo>
                    <a:pt x="645" y="164"/>
                  </a:lnTo>
                  <a:lnTo>
                    <a:pt x="662" y="160"/>
                  </a:lnTo>
                  <a:lnTo>
                    <a:pt x="677" y="155"/>
                  </a:lnTo>
                  <a:lnTo>
                    <a:pt x="687" y="149"/>
                  </a:lnTo>
                  <a:lnTo>
                    <a:pt x="693" y="144"/>
                  </a:lnTo>
                  <a:lnTo>
                    <a:pt x="680" y="147"/>
                  </a:lnTo>
                  <a:lnTo>
                    <a:pt x="659" y="148"/>
                  </a:lnTo>
                  <a:lnTo>
                    <a:pt x="633" y="151"/>
                  </a:lnTo>
                  <a:lnTo>
                    <a:pt x="602" y="152"/>
                  </a:lnTo>
                  <a:lnTo>
                    <a:pt x="567" y="154"/>
                  </a:lnTo>
                  <a:lnTo>
                    <a:pt x="530" y="154"/>
                  </a:lnTo>
                  <a:lnTo>
                    <a:pt x="491" y="154"/>
                  </a:lnTo>
                  <a:lnTo>
                    <a:pt x="450" y="154"/>
                  </a:lnTo>
                  <a:lnTo>
                    <a:pt x="409" y="152"/>
                  </a:lnTo>
                  <a:lnTo>
                    <a:pt x="369" y="151"/>
                  </a:lnTo>
                  <a:lnTo>
                    <a:pt x="333" y="148"/>
                  </a:lnTo>
                  <a:lnTo>
                    <a:pt x="299" y="145"/>
                  </a:lnTo>
                  <a:lnTo>
                    <a:pt x="268" y="141"/>
                  </a:lnTo>
                  <a:lnTo>
                    <a:pt x="243" y="136"/>
                  </a:lnTo>
                  <a:lnTo>
                    <a:pt x="223" y="130"/>
                  </a:lnTo>
                  <a:lnTo>
                    <a:pt x="211" y="123"/>
                  </a:lnTo>
                  <a:lnTo>
                    <a:pt x="261" y="124"/>
                  </a:lnTo>
                  <a:lnTo>
                    <a:pt x="311" y="126"/>
                  </a:lnTo>
                  <a:lnTo>
                    <a:pt x="356" y="126"/>
                  </a:lnTo>
                  <a:lnTo>
                    <a:pt x="402" y="126"/>
                  </a:lnTo>
                  <a:lnTo>
                    <a:pt x="443" y="123"/>
                  </a:lnTo>
                  <a:lnTo>
                    <a:pt x="482" y="122"/>
                  </a:lnTo>
                  <a:lnTo>
                    <a:pt x="519" y="119"/>
                  </a:lnTo>
                  <a:lnTo>
                    <a:pt x="551" y="114"/>
                  </a:lnTo>
                  <a:lnTo>
                    <a:pt x="582" y="110"/>
                  </a:lnTo>
                  <a:lnTo>
                    <a:pt x="608" y="104"/>
                  </a:lnTo>
                  <a:lnTo>
                    <a:pt x="632" y="100"/>
                  </a:lnTo>
                  <a:lnTo>
                    <a:pt x="651" y="94"/>
                  </a:lnTo>
                  <a:lnTo>
                    <a:pt x="665" y="88"/>
                  </a:lnTo>
                  <a:lnTo>
                    <a:pt x="675" y="82"/>
                  </a:lnTo>
                  <a:lnTo>
                    <a:pt x="683" y="75"/>
                  </a:lnTo>
                  <a:lnTo>
                    <a:pt x="684" y="69"/>
                  </a:lnTo>
                  <a:lnTo>
                    <a:pt x="678" y="53"/>
                  </a:lnTo>
                  <a:lnTo>
                    <a:pt x="670" y="39"/>
                  </a:lnTo>
                  <a:lnTo>
                    <a:pt x="659" y="28"/>
                  </a:lnTo>
                  <a:lnTo>
                    <a:pt x="646" y="17"/>
                  </a:lnTo>
                  <a:lnTo>
                    <a:pt x="630" y="10"/>
                  </a:lnTo>
                  <a:lnTo>
                    <a:pt x="613" y="4"/>
                  </a:lnTo>
                  <a:lnTo>
                    <a:pt x="591" y="1"/>
                  </a:lnTo>
                  <a:lnTo>
                    <a:pt x="566" y="0"/>
                  </a:lnTo>
                  <a:lnTo>
                    <a:pt x="554" y="4"/>
                  </a:lnTo>
                  <a:lnTo>
                    <a:pt x="538" y="7"/>
                  </a:lnTo>
                  <a:lnTo>
                    <a:pt x="522" y="12"/>
                  </a:lnTo>
                  <a:lnTo>
                    <a:pt x="503" y="14"/>
                  </a:lnTo>
                  <a:lnTo>
                    <a:pt x="481" y="17"/>
                  </a:lnTo>
                  <a:lnTo>
                    <a:pt x="457" y="20"/>
                  </a:lnTo>
                  <a:lnTo>
                    <a:pt x="432" y="23"/>
                  </a:lnTo>
                  <a:lnTo>
                    <a:pt x="404" y="25"/>
                  </a:lnTo>
                  <a:lnTo>
                    <a:pt x="375" y="26"/>
                  </a:lnTo>
                  <a:lnTo>
                    <a:pt x="343" y="26"/>
                  </a:lnTo>
                  <a:lnTo>
                    <a:pt x="309" y="25"/>
                  </a:lnTo>
                  <a:lnTo>
                    <a:pt x="274" y="23"/>
                  </a:lnTo>
                  <a:lnTo>
                    <a:pt x="237" y="19"/>
                  </a:lnTo>
                  <a:lnTo>
                    <a:pt x="199" y="14"/>
                  </a:lnTo>
                  <a:lnTo>
                    <a:pt x="160" y="9"/>
                  </a:lnTo>
                  <a:lnTo>
                    <a:pt x="117" y="0"/>
                  </a:lnTo>
                  <a:lnTo>
                    <a:pt x="103" y="6"/>
                  </a:lnTo>
                  <a:lnTo>
                    <a:pt x="87" y="12"/>
                  </a:lnTo>
                  <a:lnTo>
                    <a:pt x="70" y="20"/>
                  </a:lnTo>
                  <a:lnTo>
                    <a:pt x="53" y="31"/>
                  </a:lnTo>
                  <a:lnTo>
                    <a:pt x="38" y="42"/>
                  </a:lnTo>
                  <a:lnTo>
                    <a:pt x="24" y="57"/>
                  </a:lnTo>
                  <a:lnTo>
                    <a:pt x="15" y="73"/>
                  </a:lnTo>
                  <a:lnTo>
                    <a:pt x="9" y="92"/>
                  </a:lnTo>
                  <a:lnTo>
                    <a:pt x="7" y="108"/>
                  </a:lnTo>
                  <a:lnTo>
                    <a:pt x="7" y="136"/>
                  </a:lnTo>
                  <a:lnTo>
                    <a:pt x="6" y="177"/>
                  </a:lnTo>
                  <a:lnTo>
                    <a:pt x="5" y="226"/>
                  </a:lnTo>
                  <a:close/>
                </a:path>
              </a:pathLst>
            </a:custGeom>
            <a:solidFill>
              <a:srgbClr val="D8E5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404" name="Freeform 40">
              <a:extLst>
                <a:ext uri="{FF2B5EF4-FFF2-40B4-BE49-F238E27FC236}">
                  <a16:creationId xmlns:a16="http://schemas.microsoft.com/office/drawing/2014/main" id="{2DA6960C-BF5E-FCB2-689F-7D7CE3B4D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" y="2415"/>
              <a:ext cx="72" cy="908"/>
            </a:xfrm>
            <a:custGeom>
              <a:avLst/>
              <a:gdLst>
                <a:gd name="T0" fmla="*/ 72 w 72"/>
                <a:gd name="T1" fmla="*/ 0 h 908"/>
                <a:gd name="T2" fmla="*/ 60 w 72"/>
                <a:gd name="T3" fmla="*/ 1 h 908"/>
                <a:gd name="T4" fmla="*/ 49 w 72"/>
                <a:gd name="T5" fmla="*/ 5 h 908"/>
                <a:gd name="T6" fmla="*/ 38 w 72"/>
                <a:gd name="T7" fmla="*/ 13 h 908"/>
                <a:gd name="T8" fmla="*/ 28 w 72"/>
                <a:gd name="T9" fmla="*/ 22 h 908"/>
                <a:gd name="T10" fmla="*/ 19 w 72"/>
                <a:gd name="T11" fmla="*/ 35 h 908"/>
                <a:gd name="T12" fmla="*/ 13 w 72"/>
                <a:gd name="T13" fmla="*/ 54 h 908"/>
                <a:gd name="T14" fmla="*/ 9 w 72"/>
                <a:gd name="T15" fmla="*/ 76 h 908"/>
                <a:gd name="T16" fmla="*/ 8 w 72"/>
                <a:gd name="T17" fmla="*/ 104 h 908"/>
                <a:gd name="T18" fmla="*/ 6 w 72"/>
                <a:gd name="T19" fmla="*/ 262 h 908"/>
                <a:gd name="T20" fmla="*/ 5 w 72"/>
                <a:gd name="T21" fmla="*/ 529 h 908"/>
                <a:gd name="T22" fmla="*/ 2 w 72"/>
                <a:gd name="T23" fmla="*/ 782 h 908"/>
                <a:gd name="T24" fmla="*/ 0 w 72"/>
                <a:gd name="T25" fmla="*/ 893 h 908"/>
                <a:gd name="T26" fmla="*/ 34 w 72"/>
                <a:gd name="T27" fmla="*/ 908 h 908"/>
                <a:gd name="T28" fmla="*/ 35 w 72"/>
                <a:gd name="T29" fmla="*/ 786 h 908"/>
                <a:gd name="T30" fmla="*/ 38 w 72"/>
                <a:gd name="T31" fmla="*/ 516 h 908"/>
                <a:gd name="T32" fmla="*/ 41 w 72"/>
                <a:gd name="T33" fmla="*/ 240 h 908"/>
                <a:gd name="T34" fmla="*/ 46 w 72"/>
                <a:gd name="T35" fmla="*/ 101 h 908"/>
                <a:gd name="T36" fmla="*/ 47 w 72"/>
                <a:gd name="T37" fmla="*/ 73 h 908"/>
                <a:gd name="T38" fmla="*/ 50 w 72"/>
                <a:gd name="T39" fmla="*/ 45 h 908"/>
                <a:gd name="T40" fmla="*/ 57 w 72"/>
                <a:gd name="T41" fmla="*/ 19 h 908"/>
                <a:gd name="T42" fmla="*/ 72 w 72"/>
                <a:gd name="T43" fmla="*/ 0 h 90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2"/>
                <a:gd name="T67" fmla="*/ 0 h 908"/>
                <a:gd name="T68" fmla="*/ 72 w 72"/>
                <a:gd name="T69" fmla="*/ 908 h 90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2" h="908">
                  <a:moveTo>
                    <a:pt x="72" y="0"/>
                  </a:moveTo>
                  <a:lnTo>
                    <a:pt x="60" y="1"/>
                  </a:lnTo>
                  <a:lnTo>
                    <a:pt x="49" y="5"/>
                  </a:lnTo>
                  <a:lnTo>
                    <a:pt x="38" y="13"/>
                  </a:lnTo>
                  <a:lnTo>
                    <a:pt x="28" y="22"/>
                  </a:lnTo>
                  <a:lnTo>
                    <a:pt x="19" y="35"/>
                  </a:lnTo>
                  <a:lnTo>
                    <a:pt x="13" y="54"/>
                  </a:lnTo>
                  <a:lnTo>
                    <a:pt x="9" y="76"/>
                  </a:lnTo>
                  <a:lnTo>
                    <a:pt x="8" y="104"/>
                  </a:lnTo>
                  <a:lnTo>
                    <a:pt x="6" y="262"/>
                  </a:lnTo>
                  <a:lnTo>
                    <a:pt x="5" y="529"/>
                  </a:lnTo>
                  <a:lnTo>
                    <a:pt x="2" y="782"/>
                  </a:lnTo>
                  <a:lnTo>
                    <a:pt x="0" y="893"/>
                  </a:lnTo>
                  <a:lnTo>
                    <a:pt x="34" y="908"/>
                  </a:lnTo>
                  <a:lnTo>
                    <a:pt x="35" y="786"/>
                  </a:lnTo>
                  <a:lnTo>
                    <a:pt x="38" y="516"/>
                  </a:lnTo>
                  <a:lnTo>
                    <a:pt x="41" y="240"/>
                  </a:lnTo>
                  <a:lnTo>
                    <a:pt x="46" y="101"/>
                  </a:lnTo>
                  <a:lnTo>
                    <a:pt x="47" y="73"/>
                  </a:lnTo>
                  <a:lnTo>
                    <a:pt x="50" y="45"/>
                  </a:lnTo>
                  <a:lnTo>
                    <a:pt x="57" y="1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405" name="Text Box 41">
              <a:extLst>
                <a:ext uri="{FF2B5EF4-FFF2-40B4-BE49-F238E27FC236}">
                  <a16:creationId xmlns:a16="http://schemas.microsoft.com/office/drawing/2014/main" id="{010D14F8-55EF-25C7-837F-1F78F604A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3552"/>
              <a:ext cx="4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99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10 ml</a:t>
              </a:r>
            </a:p>
          </p:txBody>
        </p:sp>
      </p:grpSp>
      <p:sp>
        <p:nvSpPr>
          <p:cNvPr id="15396" name="Line 42">
            <a:extLst>
              <a:ext uri="{FF2B5EF4-FFF2-40B4-BE49-F238E27FC236}">
                <a16:creationId xmlns:a16="http://schemas.microsoft.com/office/drawing/2014/main" id="{1D5C260F-C1C1-A776-BC3F-7DF6CFA31E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1463" y="32004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3771" name="Text Box 43">
            <a:extLst>
              <a:ext uri="{FF2B5EF4-FFF2-40B4-BE49-F238E27FC236}">
                <a16:creationId xmlns:a16="http://schemas.microsoft.com/office/drawing/2014/main" id="{0635CE3F-EF8D-DB6C-B210-AAF56150B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0263" y="3657600"/>
            <a:ext cx="1963737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Solution:   P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>
                <a:latin typeface="Tahoma" panose="020B0604030504040204" pitchFamily="34" charset="0"/>
              </a:rPr>
              <a:t> 1 ml of 5  </a:t>
            </a:r>
            <a:r>
              <a:rPr lang="en-US" altLang="en-US" sz="2000">
                <a:solidFill>
                  <a:srgbClr val="008000"/>
                </a:solidFill>
                <a:latin typeface="Tahoma" panose="020B0604030504040204" pitchFamily="34" charset="0"/>
              </a:rPr>
              <a:t>50$</a:t>
            </a:r>
            <a:r>
              <a:rPr lang="en-US" altLang="en-US" sz="2000">
                <a:latin typeface="Tahoma" panose="020B060403050404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>
                <a:latin typeface="Tahoma" panose="020B0604030504040204" pitchFamily="34" charset="0"/>
              </a:rPr>
              <a:t> 2 ml of 3  </a:t>
            </a:r>
            <a:r>
              <a:rPr lang="en-US" altLang="en-US" sz="2000">
                <a:solidFill>
                  <a:srgbClr val="008000"/>
                </a:solidFill>
                <a:latin typeface="Tahoma" panose="020B0604030504040204" pitchFamily="34" charset="0"/>
              </a:rPr>
              <a:t>40$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>
                <a:latin typeface="Tahoma" panose="020B0604030504040204" pitchFamily="34" charset="0"/>
              </a:rPr>
              <a:t> 6 ml of 4  </a:t>
            </a:r>
            <a:r>
              <a:rPr lang="en-US" altLang="en-US" sz="2000">
                <a:solidFill>
                  <a:srgbClr val="008000"/>
                </a:solidFill>
                <a:latin typeface="Tahoma" panose="020B0604030504040204" pitchFamily="34" charset="0"/>
              </a:rPr>
              <a:t>30$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>
                <a:latin typeface="Tahoma" panose="020B0604030504040204" pitchFamily="34" charset="0"/>
              </a:rPr>
              <a:t> 1 ml of 2  </a:t>
            </a:r>
            <a:r>
              <a:rPr lang="en-US" altLang="en-US" sz="2000">
                <a:solidFill>
                  <a:srgbClr val="008000"/>
                </a:solidFill>
                <a:latin typeface="Tahoma" panose="020B0604030504040204" pitchFamily="34" charset="0"/>
              </a:rPr>
              <a:t> 4$</a:t>
            </a:r>
          </a:p>
          <a:p>
            <a:pPr eaLnBrk="1" hangingPunct="1">
              <a:spcBef>
                <a:spcPct val="0"/>
              </a:spcBef>
            </a:pPr>
            <a:endParaRPr lang="en-US" altLang="en-US" sz="1600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1600">
                <a:latin typeface="Tahoma" panose="020B0604030504040204" pitchFamily="34" charset="0"/>
              </a:rPr>
              <a:t>Total </a:t>
            </a:r>
            <a:r>
              <a:rPr lang="en-US" altLang="en-US" sz="1600">
                <a:solidFill>
                  <a:srgbClr val="008000"/>
                </a:solidFill>
                <a:latin typeface="Tahoma" panose="020B0604030504040204" pitchFamily="34" charset="0"/>
              </a:rPr>
              <a:t>Profit:124$</a:t>
            </a:r>
          </a:p>
        </p:txBody>
      </p:sp>
      <p:sp>
        <p:nvSpPr>
          <p:cNvPr id="15398" name="Text Box 44">
            <a:extLst>
              <a:ext uri="{FF2B5EF4-FFF2-40B4-BE49-F238E27FC236}">
                <a16:creationId xmlns:a16="http://schemas.microsoft.com/office/drawing/2014/main" id="{A954753C-857F-09F3-179F-974B1ABB9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1663" y="2971800"/>
            <a:ext cx="1670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“knapsack”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55" grpId="0"/>
      <p:bldP spid="713756" grpId="0"/>
      <p:bldP spid="713757" grpId="0"/>
      <p:bldP spid="713758" grpId="0"/>
      <p:bldP spid="713759" grpId="0"/>
      <p:bldP spid="713760" grpId="0"/>
      <p:bldP spid="71376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88DFB75-A1FB-D2F7-2A86-FDDDEF01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657C04-52FD-487A-9897-86A8CF063AB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16990A42-BA16-553B-E79E-643616B13D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763000" cy="609600"/>
          </a:xfrm>
        </p:spPr>
        <p:txBody>
          <a:bodyPr/>
          <a:lstStyle/>
          <a:p>
            <a:pPr eaLnBrk="1" hangingPunct="1"/>
            <a:r>
              <a:rPr lang="en-US" altLang="en-US" sz="3600"/>
              <a:t>The Fractional Knapsack Algorithm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C658CD6D-FEE9-A6A4-E54A-8BA5E500A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713" y="1117600"/>
            <a:ext cx="82296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Greedy choice: Keep taking item with highest </a:t>
            </a:r>
            <a:r>
              <a:rPr lang="en-US" altLang="en-US" sz="2000" b="1">
                <a:solidFill>
                  <a:schemeClr val="tx2"/>
                </a:solidFill>
              </a:rPr>
              <a:t>value</a:t>
            </a:r>
            <a:r>
              <a:rPr lang="en-US" altLang="en-US" sz="2000"/>
              <a:t> (benefit to weight ratio)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Since </a:t>
            </a:r>
          </a:p>
        </p:txBody>
      </p:sp>
      <p:sp>
        <p:nvSpPr>
          <p:cNvPr id="16389" name="Text Box 4">
            <a:extLst>
              <a:ext uri="{FF2B5EF4-FFF2-40B4-BE49-F238E27FC236}">
                <a16:creationId xmlns:a16="http://schemas.microsoft.com/office/drawing/2014/main" id="{3BA0ADF7-7226-7853-8520-A9100CD11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368550"/>
            <a:ext cx="8229600" cy="40608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342900" defTabSz="34290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defTabSz="3429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 defTabSz="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429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b="1" i="1">
                <a:solidFill>
                  <a:srgbClr val="2C61F6"/>
                </a:solidFill>
                <a:latin typeface="Times New Roman" panose="02020603050405020304" pitchFamily="18" charset="0"/>
              </a:rPr>
              <a:t>fractionalKnapsack</a:t>
            </a:r>
            <a:r>
              <a:rPr lang="en-US" altLang="en-US" sz="2000">
                <a:solidFill>
                  <a:srgbClr val="2C61F6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solidFill>
                  <a:srgbClr val="2C61F6"/>
                </a:solidFill>
                <a:latin typeface="Times New Roman" panose="02020603050405020304" pitchFamily="18" charset="0"/>
              </a:rPr>
              <a:t>S,</a:t>
            </a:r>
            <a:r>
              <a:rPr lang="en-US" altLang="en-US" sz="2000">
                <a:solidFill>
                  <a:srgbClr val="2C61F6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i="1">
                <a:solidFill>
                  <a:srgbClr val="2C61F6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000">
                <a:solidFill>
                  <a:srgbClr val="2C61F6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Input: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set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 of items w/ benefit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000" b="1" i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and weight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000" b="1" i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; max.  weight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Output: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amount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000" b="1" i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 of each item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 </a:t>
            </a:r>
            <a:r>
              <a:rPr lang="en-US" altLang="en-US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to maximize benefit w/ weight at most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endParaRPr lang="en-US" altLang="en-US" sz="2000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en-US" altLang="en-US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  for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each item i in S</a:t>
            </a:r>
            <a:endParaRPr lang="en-US" altLang="en-US" sz="20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000" b="1" i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v</a:t>
            </a:r>
            <a:r>
              <a:rPr lang="en-US" altLang="en-US" sz="2000" b="1" i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000" b="1" i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i 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/ w</a:t>
            </a:r>
            <a:r>
              <a:rPr lang="en-US" altLang="en-US" sz="2000" b="1" i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 		</a:t>
            </a: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{value}</a:t>
            </a:r>
            <a:endParaRPr lang="en-US" altLang="en-US" sz="2000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000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0				</a:t>
            </a: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{total weight}</a:t>
            </a:r>
            <a:endParaRPr lang="en-US" altLang="en-US" sz="2000" i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 &lt; W 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remove item i with highest v</a:t>
            </a:r>
            <a:r>
              <a:rPr lang="en-US" altLang="en-US" sz="2000" b="1" i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endParaRPr lang="en-US" altLang="en-US" sz="2000" baseline="-250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000" b="1" i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min{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000" b="1" i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, W - w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	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 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+ min{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000" b="1" i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, W - w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16390" name="Object 5">
            <a:extLst>
              <a:ext uri="{FF2B5EF4-FFF2-40B4-BE49-F238E27FC236}">
                <a16:creationId xmlns:a16="http://schemas.microsoft.com/office/drawing/2014/main" id="{E036D6A1-7608-7EB7-6CD0-FC26593496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752600"/>
          <a:ext cx="2514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88367" imgH="342751" progId="Equation.3">
                  <p:embed/>
                </p:oleObj>
              </mc:Choice>
              <mc:Fallback>
                <p:oleObj name="Equation" r:id="rId3" imgW="1688367" imgH="342751" progId="Equation.3">
                  <p:embed/>
                  <p:pic>
                    <p:nvPicPr>
                      <p:cNvPr id="16390" name="Object 5">
                        <a:extLst>
                          <a:ext uri="{FF2B5EF4-FFF2-40B4-BE49-F238E27FC236}">
                            <a16:creationId xmlns:a16="http://schemas.microsoft.com/office/drawing/2014/main" id="{E036D6A1-7608-7EB7-6CD0-FC26593496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752600"/>
                        <a:ext cx="2514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829548E0-A687-D5FA-2AF0-EA14A025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248A5B-8AB6-4126-AF0E-95C7BB11B57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65E9EC97-C24F-3653-85F7-9F0DB024A1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685800"/>
          </a:xfrm>
        </p:spPr>
        <p:txBody>
          <a:bodyPr/>
          <a:lstStyle/>
          <a:p>
            <a:pPr eaLnBrk="1" hangingPunct="1"/>
            <a:r>
              <a:rPr lang="en-US" altLang="en-US" sz="3600"/>
              <a:t>The Fractional Knapsack Algorithm</a:t>
            </a:r>
          </a:p>
        </p:txBody>
      </p:sp>
      <p:sp>
        <p:nvSpPr>
          <p:cNvPr id="715779" name="Rectangle 3">
            <a:extLst>
              <a:ext uri="{FF2B5EF4-FFF2-40B4-BE49-F238E27FC236}">
                <a16:creationId xmlns:a16="http://schemas.microsoft.com/office/drawing/2014/main" id="{CB919DE9-5FE1-3270-94D7-B2A82DFB9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47775"/>
            <a:ext cx="8763000" cy="5457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Running time:</a:t>
            </a:r>
            <a:r>
              <a:rPr lang="en-US" altLang="en-US" sz="2000"/>
              <a:t> Given a collection S of n items, such that each item i has a benefit b</a:t>
            </a:r>
            <a:r>
              <a:rPr lang="en-US" altLang="en-US" sz="2000" baseline="-25000"/>
              <a:t>i</a:t>
            </a:r>
            <a:r>
              <a:rPr lang="en-US" altLang="en-US" sz="2000"/>
              <a:t> and weight w</a:t>
            </a:r>
            <a:r>
              <a:rPr lang="en-US" altLang="en-US" sz="2000" baseline="-25000"/>
              <a:t>i</a:t>
            </a:r>
            <a:r>
              <a:rPr lang="en-US" altLang="en-US" sz="2000"/>
              <a:t>, we can construct a maximum-benefit subset of S, allowing for fractional amounts, that has a total weight W in </a:t>
            </a:r>
            <a:r>
              <a:rPr lang="en-US" altLang="en-US" sz="2000">
                <a:solidFill>
                  <a:srgbClr val="CC0000"/>
                </a:solidFill>
              </a:rPr>
              <a:t>O(nlogn)</a:t>
            </a:r>
            <a:r>
              <a:rPr lang="en-US" altLang="en-US" sz="2000"/>
              <a:t> time.</a:t>
            </a:r>
            <a:r>
              <a:rPr lang="en-US" altLang="en-US" sz="180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Use heap-based priority queue to store 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Removing the item with the highest value takes O(logn)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In the worst case, need to remove all items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8A742A16-EECC-1936-06F4-646AEBC2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341D26-1F1F-4798-8A8A-A53DC2E657A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pic>
        <p:nvPicPr>
          <p:cNvPr id="19459" name="Picture 2" descr="pg371a">
            <a:extLst>
              <a:ext uri="{FF2B5EF4-FFF2-40B4-BE49-F238E27FC236}">
                <a16:creationId xmlns:a16="http://schemas.microsoft.com/office/drawing/2014/main" id="{3853F13C-E763-546B-B57C-C8C5AFAB6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35" y="1744259"/>
            <a:ext cx="7046495" cy="1303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3">
            <a:extLst>
              <a:ext uri="{FF2B5EF4-FFF2-40B4-BE49-F238E27FC236}">
                <a16:creationId xmlns:a16="http://schemas.microsoft.com/office/drawing/2014/main" id="{177BFE2E-8DCA-59EB-BB3F-211D07AC7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600"/>
              <a:t>The Activity Selection Problem</a:t>
            </a:r>
          </a:p>
        </p:txBody>
      </p:sp>
      <p:sp>
        <p:nvSpPr>
          <p:cNvPr id="19461" name="Rectangle 4">
            <a:extLst>
              <a:ext uri="{FF2B5EF4-FFF2-40B4-BE49-F238E27FC236}">
                <a16:creationId xmlns:a16="http://schemas.microsoft.com/office/drawing/2014/main" id="{E6AC49A0-3AF4-2831-8AD7-1A800F064E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8839200" cy="685800"/>
          </a:xfrm>
        </p:spPr>
        <p:txBody>
          <a:bodyPr/>
          <a:lstStyle/>
          <a:p>
            <a:pPr eaLnBrk="1" hangingPunct="1"/>
            <a:r>
              <a:rPr lang="en-US" altLang="en-US" sz="2400"/>
              <a:t>Here are a set of start and finish times</a:t>
            </a:r>
          </a:p>
        </p:txBody>
      </p:sp>
      <p:sp>
        <p:nvSpPr>
          <p:cNvPr id="19462" name="Rectangle 5">
            <a:extLst>
              <a:ext uri="{FF2B5EF4-FFF2-40B4-BE49-F238E27FC236}">
                <a16:creationId xmlns:a16="http://schemas.microsoft.com/office/drawing/2014/main" id="{30FED311-BD56-01EB-6009-C04FCA23F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0"/>
            <a:ext cx="8839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What is the maximum number of activities that can be completed?</a:t>
            </a:r>
          </a:p>
          <a:p>
            <a:pPr lvl="1" eaLnBrk="1" hangingPunct="1">
              <a:buFontTx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{a</a:t>
            </a:r>
            <a:r>
              <a:rPr lang="en-US" altLang="en-US" sz="32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, a</a:t>
            </a:r>
            <a:r>
              <a:rPr lang="en-US" altLang="en-US" sz="32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9</a:t>
            </a: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, a</a:t>
            </a:r>
            <a:r>
              <a:rPr lang="en-US" altLang="en-US" sz="32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11</a:t>
            </a: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} can be completed</a:t>
            </a:r>
          </a:p>
          <a:p>
            <a:pPr lvl="1" eaLnBrk="1" hangingPunct="1">
              <a:buFontTx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But so can {a</a:t>
            </a:r>
            <a:r>
              <a:rPr lang="en-US" altLang="en-US" sz="32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, a</a:t>
            </a:r>
            <a:r>
              <a:rPr lang="en-US" altLang="en-US" sz="32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, a</a:t>
            </a:r>
            <a:r>
              <a:rPr lang="en-US" altLang="en-US" sz="32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8’ </a:t>
            </a: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32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11</a:t>
            </a: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} which is a larger set</a:t>
            </a:r>
          </a:p>
          <a:p>
            <a:pPr lvl="1" eaLnBrk="1" hangingPunct="1">
              <a:buFontTx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But it is not unique, consider {a</a:t>
            </a:r>
            <a:r>
              <a:rPr lang="en-US" altLang="en-US" sz="32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, a</a:t>
            </a:r>
            <a:r>
              <a:rPr lang="en-US" altLang="en-US" sz="32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, a</a:t>
            </a:r>
            <a:r>
              <a:rPr lang="en-US" altLang="en-US" sz="32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9’ </a:t>
            </a: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32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11</a:t>
            </a: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}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B43F825A-8F0C-3B04-BAD9-37C0D3E6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1506C5-0722-430D-A5FE-62CD2C51E7B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227766DF-3199-6441-09BD-FAC38AAC6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84" y="1158081"/>
            <a:ext cx="9109075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 dirty="0">
                <a:latin typeface="Times New Roman" panose="02020603050405020304" pitchFamily="18" charset="0"/>
              </a:rPr>
              <a:t>Input: </a:t>
            </a:r>
            <a:r>
              <a:rPr lang="en-US" altLang="en-US" dirty="0">
                <a:latin typeface="Times New Roman" panose="02020603050405020304" pitchFamily="18" charset="0"/>
              </a:rPr>
              <a:t>list of time-intervals 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 dirty="0">
                <a:latin typeface="Times New Roman" panose="02020603050405020304" pitchFamily="18" charset="0"/>
              </a:rPr>
              <a:t>Output: </a:t>
            </a:r>
            <a:r>
              <a:rPr lang="en-US" altLang="en-US" dirty="0">
                <a:latin typeface="Times New Roman" panose="02020603050405020304" pitchFamily="18" charset="0"/>
              </a:rPr>
              <a:t>a non-overlapping subset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S </a:t>
            </a:r>
            <a:r>
              <a:rPr lang="en-US" altLang="en-US" dirty="0">
                <a:latin typeface="Times New Roman" panose="02020603050405020304" pitchFamily="18" charset="0"/>
              </a:rPr>
              <a:t>of the intervals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 dirty="0">
                <a:latin typeface="Times New Roman" panose="02020603050405020304" pitchFamily="18" charset="0"/>
              </a:rPr>
              <a:t>Objective: </a:t>
            </a:r>
            <a:r>
              <a:rPr lang="en-US" altLang="en-US" dirty="0">
                <a:latin typeface="Times New Roman" panose="02020603050405020304" pitchFamily="18" charset="0"/>
              </a:rPr>
              <a:t>maximize |S| </a:t>
            </a:r>
            <a:endParaRPr lang="en-US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0484" name="Line 4">
            <a:extLst>
              <a:ext uri="{FF2B5EF4-FFF2-40B4-BE49-F238E27FC236}">
                <a16:creationId xmlns:a16="http://schemas.microsoft.com/office/drawing/2014/main" id="{A78E880F-4D64-97BD-8B61-BDBFE71DD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038600"/>
            <a:ext cx="2133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485" name="Line 5">
            <a:extLst>
              <a:ext uri="{FF2B5EF4-FFF2-40B4-BE49-F238E27FC236}">
                <a16:creationId xmlns:a16="http://schemas.microsoft.com/office/drawing/2014/main" id="{651DBFB0-26EF-A33C-4681-7763736B88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191000"/>
            <a:ext cx="1524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486" name="Line 6">
            <a:extLst>
              <a:ext uri="{FF2B5EF4-FFF2-40B4-BE49-F238E27FC236}">
                <a16:creationId xmlns:a16="http://schemas.microsoft.com/office/drawing/2014/main" id="{398DA5D3-690F-0D37-CF70-EF7E79F3B7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419600"/>
            <a:ext cx="2133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487" name="Line 7">
            <a:extLst>
              <a:ext uri="{FF2B5EF4-FFF2-40B4-BE49-F238E27FC236}">
                <a16:creationId xmlns:a16="http://schemas.microsoft.com/office/drawing/2014/main" id="{D18C51DC-A7BB-60A6-A483-64D31850AF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724400"/>
            <a:ext cx="5029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488" name="Line 8">
            <a:extLst>
              <a:ext uri="{FF2B5EF4-FFF2-40B4-BE49-F238E27FC236}">
                <a16:creationId xmlns:a16="http://schemas.microsoft.com/office/drawing/2014/main" id="{0B4D7ABF-2E75-75F7-40A6-652038281A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876800"/>
            <a:ext cx="2133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489" name="Line 9">
            <a:extLst>
              <a:ext uri="{FF2B5EF4-FFF2-40B4-BE49-F238E27FC236}">
                <a16:creationId xmlns:a16="http://schemas.microsoft.com/office/drawing/2014/main" id="{3F1DF855-321E-4697-B031-FDF9CC1696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572000"/>
            <a:ext cx="2133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490" name="Line 10">
            <a:extLst>
              <a:ext uri="{FF2B5EF4-FFF2-40B4-BE49-F238E27FC236}">
                <a16:creationId xmlns:a16="http://schemas.microsoft.com/office/drawing/2014/main" id="{6EF5800E-11FA-1C57-A2F5-E6C198BAA6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5029200"/>
            <a:ext cx="1143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491" name="Text Box 11">
            <a:extLst>
              <a:ext uri="{FF2B5EF4-FFF2-40B4-BE49-F238E27FC236}">
                <a16:creationId xmlns:a16="http://schemas.microsoft.com/office/drawing/2014/main" id="{A2CD9202-466C-6748-4973-0A4B39E6F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130550"/>
            <a:ext cx="1098550" cy="350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3,7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2,4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5,8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6,9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1,11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10,12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0,3</a:t>
            </a:r>
          </a:p>
        </p:txBody>
      </p:sp>
      <p:sp>
        <p:nvSpPr>
          <p:cNvPr id="20492" name="Rectangle 12">
            <a:extLst>
              <a:ext uri="{FF2B5EF4-FFF2-40B4-BE49-F238E27FC236}">
                <a16:creationId xmlns:a16="http://schemas.microsoft.com/office/drawing/2014/main" id="{1ACEA41B-772F-B30B-133A-EA74DB7C86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The Activity Selection Problem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A83B137C-56DB-2AA2-505C-E9095AA0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F1C9D-E3FE-456D-AAED-84888E256FE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4E3D0D2D-CA2C-53F9-1D1D-9CEF0C964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74750"/>
            <a:ext cx="7605713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Input: </a:t>
            </a:r>
            <a:r>
              <a:rPr lang="en-US" altLang="en-US">
                <a:latin typeface="Times New Roman" panose="02020603050405020304" pitchFamily="18" charset="0"/>
              </a:rPr>
              <a:t>list of time-intervals 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Output: </a:t>
            </a:r>
            <a:r>
              <a:rPr lang="en-US" altLang="en-US">
                <a:latin typeface="Times New Roman" panose="02020603050405020304" pitchFamily="18" charset="0"/>
              </a:rPr>
              <a:t>a non-overlapping subset S of the intervals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Objective: </a:t>
            </a:r>
            <a:r>
              <a:rPr lang="en-US" altLang="en-US">
                <a:latin typeface="Times New Roman" panose="02020603050405020304" pitchFamily="18" charset="0"/>
              </a:rPr>
              <a:t>maximize |S| </a:t>
            </a:r>
            <a:endParaRPr lang="en-US" altLang="en-US" sz="3200">
              <a:latin typeface="Times New Roman" panose="02020603050405020304" pitchFamily="18" charset="0"/>
            </a:endParaRPr>
          </a:p>
        </p:txBody>
      </p:sp>
      <p:sp>
        <p:nvSpPr>
          <p:cNvPr id="22532" name="Line 4">
            <a:extLst>
              <a:ext uri="{FF2B5EF4-FFF2-40B4-BE49-F238E27FC236}">
                <a16:creationId xmlns:a16="http://schemas.microsoft.com/office/drawing/2014/main" id="{74B88E45-5279-B30C-C908-5B6DDCCE7B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038600"/>
            <a:ext cx="21336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33" name="Line 5">
            <a:extLst>
              <a:ext uri="{FF2B5EF4-FFF2-40B4-BE49-F238E27FC236}">
                <a16:creationId xmlns:a16="http://schemas.microsoft.com/office/drawing/2014/main" id="{6F204AAE-30B1-F328-6BDD-243BDF6250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191000"/>
            <a:ext cx="1524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34" name="Line 6">
            <a:extLst>
              <a:ext uri="{FF2B5EF4-FFF2-40B4-BE49-F238E27FC236}">
                <a16:creationId xmlns:a16="http://schemas.microsoft.com/office/drawing/2014/main" id="{49F39DCF-98E9-0672-B235-C77F367AFD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419600"/>
            <a:ext cx="2133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35" name="Line 7">
            <a:extLst>
              <a:ext uri="{FF2B5EF4-FFF2-40B4-BE49-F238E27FC236}">
                <a16:creationId xmlns:a16="http://schemas.microsoft.com/office/drawing/2014/main" id="{E82B4E65-D385-254D-63A8-6188960611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724400"/>
            <a:ext cx="5029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36" name="Line 8">
            <a:extLst>
              <a:ext uri="{FF2B5EF4-FFF2-40B4-BE49-F238E27FC236}">
                <a16:creationId xmlns:a16="http://schemas.microsoft.com/office/drawing/2014/main" id="{D2F78444-5854-52DF-C6E0-2BAE24D254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876800"/>
            <a:ext cx="21336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37" name="Line 9">
            <a:extLst>
              <a:ext uri="{FF2B5EF4-FFF2-40B4-BE49-F238E27FC236}">
                <a16:creationId xmlns:a16="http://schemas.microsoft.com/office/drawing/2014/main" id="{85045D55-1B57-83CE-3D4E-5DCF47960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572000"/>
            <a:ext cx="2133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38" name="Line 10">
            <a:extLst>
              <a:ext uri="{FF2B5EF4-FFF2-40B4-BE49-F238E27FC236}">
                <a16:creationId xmlns:a16="http://schemas.microsoft.com/office/drawing/2014/main" id="{55C26956-CEEA-F1A4-DFE7-4FD83BCC8F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5029200"/>
            <a:ext cx="1143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39" name="Text Box 11">
            <a:extLst>
              <a:ext uri="{FF2B5EF4-FFF2-40B4-BE49-F238E27FC236}">
                <a16:creationId xmlns:a16="http://schemas.microsoft.com/office/drawing/2014/main" id="{C9E3337E-232E-A2F8-8424-CF4B427FD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130550"/>
            <a:ext cx="1098550" cy="350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3,7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2,4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5,8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6,9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1,11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10,12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0,3</a:t>
            </a:r>
          </a:p>
        </p:txBody>
      </p:sp>
      <p:sp>
        <p:nvSpPr>
          <p:cNvPr id="22540" name="Text Box 12">
            <a:extLst>
              <a:ext uri="{FF2B5EF4-FFF2-40B4-BE49-F238E27FC236}">
                <a16:creationId xmlns:a16="http://schemas.microsoft.com/office/drawing/2014/main" id="{4D3914F3-4EFB-8C47-0E2A-2E2BFBA63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5505450"/>
            <a:ext cx="20843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Answer = 3</a:t>
            </a:r>
          </a:p>
        </p:txBody>
      </p:sp>
      <p:sp>
        <p:nvSpPr>
          <p:cNvPr id="22541" name="Rectangle 13">
            <a:extLst>
              <a:ext uri="{FF2B5EF4-FFF2-40B4-BE49-F238E27FC236}">
                <a16:creationId xmlns:a16="http://schemas.microsoft.com/office/drawing/2014/main" id="{32E09D1C-A9B3-791F-5046-A7C9739D2D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The Activity Selection Problem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8ABAAE3E-3C1B-E578-855E-94E5C5DD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AA642D-154E-4BF0-BC8B-C571F0AF460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D49657D2-82D3-39C1-C253-C03B8BB4F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149350"/>
            <a:ext cx="7793038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Algorithm 1: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     1. </a:t>
            </a:r>
            <a:r>
              <a:rPr lang="en-US" altLang="en-US" sz="3200">
                <a:solidFill>
                  <a:srgbClr val="CC0000"/>
                </a:solidFill>
                <a:latin typeface="Times New Roman" panose="02020603050405020304" pitchFamily="18" charset="0"/>
              </a:rPr>
              <a:t>sort </a:t>
            </a:r>
            <a:r>
              <a:rPr lang="en-US" altLang="en-US" sz="3200">
                <a:latin typeface="Times New Roman" panose="02020603050405020304" pitchFamily="18" charset="0"/>
              </a:rPr>
              <a:t>the activities by the </a:t>
            </a:r>
            <a:r>
              <a:rPr lang="en-US" altLang="en-US" sz="3200">
                <a:solidFill>
                  <a:srgbClr val="CC0000"/>
                </a:solidFill>
                <a:latin typeface="Times New Roman" panose="02020603050405020304" pitchFamily="18" charset="0"/>
              </a:rPr>
              <a:t>starting time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     2. pick the </a:t>
            </a:r>
            <a:r>
              <a:rPr lang="en-US" altLang="en-US" sz="3200" u="sng">
                <a:latin typeface="Times New Roman" panose="02020603050405020304" pitchFamily="18" charset="0"/>
              </a:rPr>
              <a:t>first activity</a:t>
            </a:r>
            <a:r>
              <a:rPr lang="en-US" altLang="en-US" sz="3200">
                <a:latin typeface="Times New Roman" panose="02020603050405020304" pitchFamily="18" charset="0"/>
              </a:rPr>
              <a:t> </a:t>
            </a:r>
            <a:r>
              <a:rPr lang="en-US" altLang="en-US" sz="3200" b="1" i="1">
                <a:latin typeface="Times New Roman" panose="02020603050405020304" pitchFamily="18" charset="0"/>
              </a:rPr>
              <a:t>“a”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     3. </a:t>
            </a:r>
            <a:r>
              <a:rPr lang="en-US" altLang="en-US" sz="3200" u="sng">
                <a:latin typeface="Times New Roman" panose="02020603050405020304" pitchFamily="18" charset="0"/>
              </a:rPr>
              <a:t>remove</a:t>
            </a:r>
            <a:r>
              <a:rPr lang="en-US" altLang="en-US" sz="3200">
                <a:latin typeface="Times New Roman" panose="02020603050405020304" pitchFamily="18" charset="0"/>
              </a:rPr>
              <a:t> all activities conflicting with </a:t>
            </a:r>
            <a:r>
              <a:rPr lang="en-US" altLang="en-US" sz="3200" b="1" i="1">
                <a:latin typeface="Times New Roman" panose="02020603050405020304" pitchFamily="18" charset="0"/>
              </a:rPr>
              <a:t>“a”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     4. repeat  </a:t>
            </a:r>
          </a:p>
        </p:txBody>
      </p:sp>
      <p:sp>
        <p:nvSpPr>
          <p:cNvPr id="24580" name="Rectangle 8">
            <a:extLst>
              <a:ext uri="{FF2B5EF4-FFF2-40B4-BE49-F238E27FC236}">
                <a16:creationId xmlns:a16="http://schemas.microsoft.com/office/drawing/2014/main" id="{E97EF408-1243-6C92-ADF5-7DD5011C98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The Activity Selection Problem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646C74D1-B4E7-3E77-B9B3-C6F9F7BC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AC3A19-5BC2-46F9-973D-27BDC46E653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C519B353-4162-DAB9-027C-F4EB64A5C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149350"/>
            <a:ext cx="7793038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Algorithm 1: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     1. </a:t>
            </a:r>
            <a:r>
              <a:rPr lang="en-US" altLang="en-US" sz="3200">
                <a:solidFill>
                  <a:srgbClr val="CC0000"/>
                </a:solidFill>
                <a:latin typeface="Times New Roman" panose="02020603050405020304" pitchFamily="18" charset="0"/>
              </a:rPr>
              <a:t>sort </a:t>
            </a:r>
            <a:r>
              <a:rPr lang="en-US" altLang="en-US" sz="3200">
                <a:latin typeface="Times New Roman" panose="02020603050405020304" pitchFamily="18" charset="0"/>
              </a:rPr>
              <a:t>the activities by the </a:t>
            </a:r>
            <a:r>
              <a:rPr lang="en-US" altLang="en-US" sz="3200">
                <a:solidFill>
                  <a:srgbClr val="CC0000"/>
                </a:solidFill>
                <a:latin typeface="Times New Roman" panose="02020603050405020304" pitchFamily="18" charset="0"/>
              </a:rPr>
              <a:t>starting time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     2. pick the </a:t>
            </a:r>
            <a:r>
              <a:rPr lang="en-US" altLang="en-US" sz="3200" u="sng">
                <a:latin typeface="Times New Roman" panose="02020603050405020304" pitchFamily="18" charset="0"/>
              </a:rPr>
              <a:t>first activity</a:t>
            </a:r>
            <a:r>
              <a:rPr lang="en-US" altLang="en-US" sz="3200">
                <a:latin typeface="Times New Roman" panose="02020603050405020304" pitchFamily="18" charset="0"/>
              </a:rPr>
              <a:t> </a:t>
            </a:r>
            <a:r>
              <a:rPr lang="en-US" altLang="en-US" sz="3200" b="1" i="1">
                <a:latin typeface="Times New Roman" panose="02020603050405020304" pitchFamily="18" charset="0"/>
              </a:rPr>
              <a:t>“a”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     3. </a:t>
            </a:r>
            <a:r>
              <a:rPr lang="en-US" altLang="en-US" sz="3200" u="sng">
                <a:latin typeface="Times New Roman" panose="02020603050405020304" pitchFamily="18" charset="0"/>
              </a:rPr>
              <a:t>remove</a:t>
            </a:r>
            <a:r>
              <a:rPr lang="en-US" altLang="en-US" sz="3200">
                <a:latin typeface="Times New Roman" panose="02020603050405020304" pitchFamily="18" charset="0"/>
              </a:rPr>
              <a:t> all activities conflicting with </a:t>
            </a:r>
            <a:r>
              <a:rPr lang="en-US" altLang="en-US" sz="3200" b="1" i="1">
                <a:latin typeface="Times New Roman" panose="02020603050405020304" pitchFamily="18" charset="0"/>
              </a:rPr>
              <a:t>“a”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     4. repeat  </a:t>
            </a:r>
          </a:p>
        </p:txBody>
      </p:sp>
      <p:sp>
        <p:nvSpPr>
          <p:cNvPr id="26628" name="Line 4">
            <a:extLst>
              <a:ext uri="{FF2B5EF4-FFF2-40B4-BE49-F238E27FC236}">
                <a16:creationId xmlns:a16="http://schemas.microsoft.com/office/drawing/2014/main" id="{BAF8BC8C-6070-F664-2AB9-921C803D9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800600"/>
            <a:ext cx="5029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29" name="Line 5">
            <a:extLst>
              <a:ext uri="{FF2B5EF4-FFF2-40B4-BE49-F238E27FC236}">
                <a16:creationId xmlns:a16="http://schemas.microsoft.com/office/drawing/2014/main" id="{A73AFCEF-B408-679D-B3AC-3E43B6C8D6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105400"/>
            <a:ext cx="1143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30" name="Line 6">
            <a:extLst>
              <a:ext uri="{FF2B5EF4-FFF2-40B4-BE49-F238E27FC236}">
                <a16:creationId xmlns:a16="http://schemas.microsoft.com/office/drawing/2014/main" id="{3EEADE23-B097-4C5D-1971-5AB8DFFDD3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5410200"/>
            <a:ext cx="1143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31" name="Rectangle 8">
            <a:extLst>
              <a:ext uri="{FF2B5EF4-FFF2-40B4-BE49-F238E27FC236}">
                <a16:creationId xmlns:a16="http://schemas.microsoft.com/office/drawing/2014/main" id="{DBD7B376-9A10-78D2-6381-E513F95CB0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The Activity Selection Problem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6948</TotalTime>
  <Words>2836</Words>
  <Application>Microsoft Macintosh PowerPoint</Application>
  <PresentationFormat>On-screen Show (4:3)</PresentationFormat>
  <Paragraphs>381</Paragraphs>
  <Slides>43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新細明體</vt:lpstr>
      <vt:lpstr>Arial</vt:lpstr>
      <vt:lpstr>Calibri</vt:lpstr>
      <vt:lpstr>Courier New</vt:lpstr>
      <vt:lpstr>Söhne</vt:lpstr>
      <vt:lpstr>Symbol</vt:lpstr>
      <vt:lpstr>Tahoma</vt:lpstr>
      <vt:lpstr>Times</vt:lpstr>
      <vt:lpstr>Times New Roman</vt:lpstr>
      <vt:lpstr>Wingdings</vt:lpstr>
      <vt:lpstr>Default Design</vt:lpstr>
      <vt:lpstr>Equation</vt:lpstr>
      <vt:lpstr>CSE 2202 Design and Analysis of Algorithms – I   Greedy Algorithms</vt:lpstr>
      <vt:lpstr>Greedy Algorithm</vt:lpstr>
      <vt:lpstr>When can we use Greedy algorithms?</vt:lpstr>
      <vt:lpstr>An Activity Selection Problem (Conference Scheduling Problem)</vt:lpstr>
      <vt:lpstr>The Activity Selection Problem</vt:lpstr>
      <vt:lpstr>The Activity Selection Problem</vt:lpstr>
      <vt:lpstr>The Activity Selection Problem</vt:lpstr>
      <vt:lpstr>The Activity Selection Problem</vt:lpstr>
      <vt:lpstr>The Activity Selection Problem</vt:lpstr>
      <vt:lpstr>The Activity Selection Problem</vt:lpstr>
      <vt:lpstr>The Activity Selection Problem</vt:lpstr>
      <vt:lpstr>The Activity Selection Problem</vt:lpstr>
      <vt:lpstr>The Activity Selection Problem</vt:lpstr>
      <vt:lpstr>The Activity Selection Problem</vt:lpstr>
      <vt:lpstr>The Activity Selection Problem</vt:lpstr>
      <vt:lpstr>The Activity Selection Problem</vt:lpstr>
      <vt:lpstr>The Activity Selection Problem</vt:lpstr>
      <vt:lpstr>The Activity Selection Problem</vt:lpstr>
      <vt:lpstr>Activity Selection Algorithm</vt:lpstr>
      <vt:lpstr>The Activity Selection Problem</vt:lpstr>
      <vt:lpstr>Interval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this Algorithm is Optimal?</vt:lpstr>
      <vt:lpstr>Optimal Substructure Property</vt:lpstr>
      <vt:lpstr>Optimal Substructure Property</vt:lpstr>
      <vt:lpstr>Optimal Substructure Property</vt:lpstr>
      <vt:lpstr>Greedy-Choice Property</vt:lpstr>
      <vt:lpstr>Example of Greedy Algorithm</vt:lpstr>
      <vt:lpstr>Designing Greedy Algorithms</vt:lpstr>
      <vt:lpstr>Example: Making Change</vt:lpstr>
      <vt:lpstr>The Coin Changing Problem</vt:lpstr>
      <vt:lpstr>Example: Making Change</vt:lpstr>
      <vt:lpstr>Making Change – A big problem</vt:lpstr>
      <vt:lpstr>The Fractional Knapsack Problem</vt:lpstr>
      <vt:lpstr>Example</vt:lpstr>
      <vt:lpstr>The Fractional Knapsack Algorithm</vt:lpstr>
      <vt:lpstr>The Fractional Knapsack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Algorithm</dc:title>
  <dc:subject>CSE304 - Design &amp; Analysis of Algorithms</dc:subject>
  <dc:creator>Syed Monowar Hossain</dc:creator>
  <cp:lastModifiedBy>Fahim Arefin</cp:lastModifiedBy>
  <cp:revision>918</cp:revision>
  <dcterms:created xsi:type="dcterms:W3CDTF">2003-07-26T00:47:08Z</dcterms:created>
  <dcterms:modified xsi:type="dcterms:W3CDTF">2024-11-11T05:34:13Z</dcterms:modified>
</cp:coreProperties>
</file>