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1" r:id="rId1"/>
  </p:sldMasterIdLst>
  <p:notesMasterIdLst>
    <p:notesMasterId r:id="rId64"/>
  </p:notesMasterIdLst>
  <p:sldIdLst>
    <p:sldId id="257" r:id="rId2"/>
    <p:sldId id="597" r:id="rId3"/>
    <p:sldId id="381" r:id="rId4"/>
    <p:sldId id="382" r:id="rId5"/>
    <p:sldId id="383" r:id="rId6"/>
    <p:sldId id="589" r:id="rId7"/>
    <p:sldId id="384" r:id="rId8"/>
    <p:sldId id="598" r:id="rId9"/>
    <p:sldId id="524" r:id="rId10"/>
    <p:sldId id="535" r:id="rId11"/>
    <p:sldId id="536" r:id="rId12"/>
    <p:sldId id="537" r:id="rId13"/>
    <p:sldId id="538" r:id="rId14"/>
    <p:sldId id="539" r:id="rId15"/>
    <p:sldId id="540" r:id="rId16"/>
    <p:sldId id="541" r:id="rId17"/>
    <p:sldId id="542" r:id="rId18"/>
    <p:sldId id="543" r:id="rId19"/>
    <p:sldId id="544" r:id="rId20"/>
    <p:sldId id="545" r:id="rId21"/>
    <p:sldId id="546" r:id="rId22"/>
    <p:sldId id="547" r:id="rId23"/>
    <p:sldId id="548" r:id="rId24"/>
    <p:sldId id="549" r:id="rId25"/>
    <p:sldId id="550" r:id="rId26"/>
    <p:sldId id="551" r:id="rId27"/>
    <p:sldId id="552" r:id="rId28"/>
    <p:sldId id="553" r:id="rId29"/>
    <p:sldId id="554" r:id="rId30"/>
    <p:sldId id="555" r:id="rId31"/>
    <p:sldId id="556" r:id="rId32"/>
    <p:sldId id="557" r:id="rId33"/>
    <p:sldId id="558" r:id="rId34"/>
    <p:sldId id="559" r:id="rId35"/>
    <p:sldId id="560" r:id="rId36"/>
    <p:sldId id="561" r:id="rId37"/>
    <p:sldId id="562" r:id="rId38"/>
    <p:sldId id="599" r:id="rId39"/>
    <p:sldId id="563" r:id="rId40"/>
    <p:sldId id="564" r:id="rId41"/>
    <p:sldId id="565" r:id="rId42"/>
    <p:sldId id="566" r:id="rId43"/>
    <p:sldId id="567" r:id="rId44"/>
    <p:sldId id="568" r:id="rId45"/>
    <p:sldId id="569" r:id="rId46"/>
    <p:sldId id="570" r:id="rId47"/>
    <p:sldId id="571" r:id="rId48"/>
    <p:sldId id="572" r:id="rId49"/>
    <p:sldId id="573" r:id="rId50"/>
    <p:sldId id="574" r:id="rId51"/>
    <p:sldId id="575" r:id="rId52"/>
    <p:sldId id="576" r:id="rId53"/>
    <p:sldId id="577" r:id="rId54"/>
    <p:sldId id="578" r:id="rId55"/>
    <p:sldId id="579" r:id="rId56"/>
    <p:sldId id="580" r:id="rId57"/>
    <p:sldId id="581" r:id="rId58"/>
    <p:sldId id="582" r:id="rId59"/>
    <p:sldId id="583" r:id="rId60"/>
    <p:sldId id="584" r:id="rId61"/>
    <p:sldId id="585" r:id="rId62"/>
    <p:sldId id="586" r:id="rId63"/>
  </p:sldIdLst>
  <p:sldSz cx="9144000" cy="6858000" type="screen4x3"/>
  <p:notesSz cx="6781800" cy="9918700"/>
  <p:defaultTextStyle>
    <a:defPPr>
      <a:defRPr lang="en-US"/>
    </a:defPPr>
    <a:lvl1pPr algn="ctr" rtl="0" eaLnBrk="0" fontAlgn="base" hangingPunct="0">
      <a:spcBef>
        <a:spcPct val="0"/>
      </a:spcBef>
      <a:spcAft>
        <a:spcPct val="0"/>
      </a:spcAft>
      <a:defRPr sz="4000" kern="1200">
        <a:solidFill>
          <a:schemeClr val="accent1"/>
        </a:solidFill>
        <a:latin typeface="Times New Roman" pitchFamily="18" charset="0"/>
        <a:ea typeface="+mn-ea"/>
        <a:cs typeface="+mn-cs"/>
      </a:defRPr>
    </a:lvl1pPr>
    <a:lvl2pPr marL="457200" algn="ctr" rtl="0" eaLnBrk="0" fontAlgn="base" hangingPunct="0">
      <a:spcBef>
        <a:spcPct val="0"/>
      </a:spcBef>
      <a:spcAft>
        <a:spcPct val="0"/>
      </a:spcAft>
      <a:defRPr sz="4000" kern="1200">
        <a:solidFill>
          <a:schemeClr val="accent1"/>
        </a:solidFill>
        <a:latin typeface="Times New Roman" pitchFamily="18" charset="0"/>
        <a:ea typeface="+mn-ea"/>
        <a:cs typeface="+mn-cs"/>
      </a:defRPr>
    </a:lvl2pPr>
    <a:lvl3pPr marL="914400" algn="ctr" rtl="0" eaLnBrk="0" fontAlgn="base" hangingPunct="0">
      <a:spcBef>
        <a:spcPct val="0"/>
      </a:spcBef>
      <a:spcAft>
        <a:spcPct val="0"/>
      </a:spcAft>
      <a:defRPr sz="4000" kern="1200">
        <a:solidFill>
          <a:schemeClr val="accent1"/>
        </a:solidFill>
        <a:latin typeface="Times New Roman" pitchFamily="18" charset="0"/>
        <a:ea typeface="+mn-ea"/>
        <a:cs typeface="+mn-cs"/>
      </a:defRPr>
    </a:lvl3pPr>
    <a:lvl4pPr marL="1371600" algn="ctr" rtl="0" eaLnBrk="0" fontAlgn="base" hangingPunct="0">
      <a:spcBef>
        <a:spcPct val="0"/>
      </a:spcBef>
      <a:spcAft>
        <a:spcPct val="0"/>
      </a:spcAft>
      <a:defRPr sz="4000" kern="1200">
        <a:solidFill>
          <a:schemeClr val="accent1"/>
        </a:solidFill>
        <a:latin typeface="Times New Roman" pitchFamily="18" charset="0"/>
        <a:ea typeface="+mn-ea"/>
        <a:cs typeface="+mn-cs"/>
      </a:defRPr>
    </a:lvl4pPr>
    <a:lvl5pPr marL="1828800" algn="ctr" rtl="0" eaLnBrk="0" fontAlgn="base" hangingPunct="0">
      <a:spcBef>
        <a:spcPct val="0"/>
      </a:spcBef>
      <a:spcAft>
        <a:spcPct val="0"/>
      </a:spcAft>
      <a:defRPr sz="4000" kern="1200">
        <a:solidFill>
          <a:schemeClr val="accent1"/>
        </a:solidFill>
        <a:latin typeface="Times New Roman" pitchFamily="18" charset="0"/>
        <a:ea typeface="+mn-ea"/>
        <a:cs typeface="+mn-cs"/>
      </a:defRPr>
    </a:lvl5pPr>
    <a:lvl6pPr marL="2286000" algn="l" defTabSz="914400" rtl="0" eaLnBrk="1" latinLnBrk="0" hangingPunct="1">
      <a:defRPr sz="4000" kern="1200">
        <a:solidFill>
          <a:schemeClr val="accent1"/>
        </a:solidFill>
        <a:latin typeface="Times New Roman" pitchFamily="18" charset="0"/>
        <a:ea typeface="+mn-ea"/>
        <a:cs typeface="+mn-cs"/>
      </a:defRPr>
    </a:lvl6pPr>
    <a:lvl7pPr marL="2743200" algn="l" defTabSz="914400" rtl="0" eaLnBrk="1" latinLnBrk="0" hangingPunct="1">
      <a:defRPr sz="4000" kern="1200">
        <a:solidFill>
          <a:schemeClr val="accent1"/>
        </a:solidFill>
        <a:latin typeface="Times New Roman" pitchFamily="18" charset="0"/>
        <a:ea typeface="+mn-ea"/>
        <a:cs typeface="+mn-cs"/>
      </a:defRPr>
    </a:lvl7pPr>
    <a:lvl8pPr marL="3200400" algn="l" defTabSz="914400" rtl="0" eaLnBrk="1" latinLnBrk="0" hangingPunct="1">
      <a:defRPr sz="4000" kern="1200">
        <a:solidFill>
          <a:schemeClr val="accent1"/>
        </a:solidFill>
        <a:latin typeface="Times New Roman" pitchFamily="18" charset="0"/>
        <a:ea typeface="+mn-ea"/>
        <a:cs typeface="+mn-cs"/>
      </a:defRPr>
    </a:lvl8pPr>
    <a:lvl9pPr marL="3657600" algn="l" defTabSz="914400" rtl="0" eaLnBrk="1" latinLnBrk="0" hangingPunct="1">
      <a:defRPr sz="40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17D"/>
    <a:srgbClr val="FF0000"/>
    <a:srgbClr val="FFFF00"/>
    <a:srgbClr val="00FF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1919" autoAdjust="0"/>
  </p:normalViewPr>
  <p:slideViewPr>
    <p:cSldViewPr>
      <p:cViewPr varScale="1">
        <p:scale>
          <a:sx n="110" d="100"/>
          <a:sy n="110" d="100"/>
        </p:scale>
        <p:origin x="19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7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defRPr>
            </a:lvl1pPr>
          </a:lstStyle>
          <a:p>
            <a:pPr>
              <a:defRPr/>
            </a:pPr>
            <a:endParaRPr lang="en-US"/>
          </a:p>
        </p:txBody>
      </p:sp>
      <p:sp>
        <p:nvSpPr>
          <p:cNvPr id="103427" name="Rectangle 3"/>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p:spPr>
      </p:sp>
      <p:sp>
        <p:nvSpPr>
          <p:cNvPr id="103429" name="Rectangle 5"/>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430" name="Rectangle 6"/>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defRPr>
            </a:lvl1pPr>
          </a:lstStyle>
          <a:p>
            <a:pPr>
              <a:defRPr/>
            </a:pPr>
            <a:endParaRPr lang="en-US"/>
          </a:p>
        </p:txBody>
      </p:sp>
      <p:sp>
        <p:nvSpPr>
          <p:cNvPr id="103431" name="Rectangle 7"/>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Arial" charset="0"/>
              </a:defRPr>
            </a:lvl1pPr>
          </a:lstStyle>
          <a:p>
            <a:pPr>
              <a:defRPr/>
            </a:pPr>
            <a:fld id="{A66E9C0C-3845-4CB2-9225-76039CDF2FB4}" type="slidenum">
              <a:rPr lang="en-US"/>
              <a:pPr>
                <a:defRPr/>
              </a:pPr>
              <a:t>‹#›</a:t>
            </a:fld>
            <a:endParaRPr lang="en-US"/>
          </a:p>
        </p:txBody>
      </p:sp>
    </p:spTree>
    <p:extLst>
      <p:ext uri="{BB962C8B-B14F-4D97-AF65-F5344CB8AC3E}">
        <p14:creationId xmlns:p14="http://schemas.microsoft.com/office/powerpoint/2010/main" val="41965223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43F7C85-8EDD-4EF2-BF4F-33D90922E6CD}" type="slidenum">
              <a:rPr lang="en-GB" smtClean="0"/>
              <a:t>1</a:t>
            </a:fld>
            <a:endParaRPr lang="en-GB"/>
          </a:p>
        </p:txBody>
      </p:sp>
    </p:spTree>
    <p:extLst>
      <p:ext uri="{BB962C8B-B14F-4D97-AF65-F5344CB8AC3E}">
        <p14:creationId xmlns:p14="http://schemas.microsoft.com/office/powerpoint/2010/main" val="55941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62472A7-4ECB-434A-AE15-9007BBE16FEB}" type="slidenum">
              <a:rPr lang="en-US" smtClean="0"/>
              <a:pPr/>
              <a:t>3</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77860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27F3E5C-2873-4103-ADE8-F4CEE5A54D51}" type="slidenum">
              <a:rPr lang="en-US" smtClean="0"/>
              <a:pPr/>
              <a:t>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5115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82650A3-1144-42CA-A1C3-05B67514038B}" type="slidenum">
              <a:rPr lang="en-US" smtClean="0"/>
              <a:pPr/>
              <a:t>5</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3114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97B264A-756A-4327-A1F9-EB129FEF5F31}" type="slidenum">
              <a:rPr lang="en-US" smtClean="0"/>
              <a:pPr/>
              <a:t>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22845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Slide Number Placeholder 3"/>
          <p:cNvSpPr>
            <a:spLocks noGrp="1"/>
          </p:cNvSpPr>
          <p:nvPr>
            <p:ph type="sldNum" sz="quarter" idx="5"/>
          </p:nvPr>
        </p:nvSpPr>
        <p:spPr>
          <a:noFill/>
        </p:spPr>
        <p:txBody>
          <a:bodyPr/>
          <a:lstStyle/>
          <a:p>
            <a:fld id="{0BE1A607-0BDF-40C5-8EBF-0DD502EA6E51}" type="slidenum">
              <a:rPr lang="en-US" smtClean="0"/>
              <a:pPr/>
              <a:t>35</a:t>
            </a:fld>
            <a:endParaRPr lang="en-US"/>
          </a:p>
        </p:txBody>
      </p:sp>
    </p:spTree>
    <p:extLst>
      <p:ext uri="{BB962C8B-B14F-4D97-AF65-F5344CB8AC3E}">
        <p14:creationId xmlns:p14="http://schemas.microsoft.com/office/powerpoint/2010/main" val="83126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1409567-8D2A-4FEB-9E8A-0E296E6C37AC}" type="slidenum">
              <a:rPr lang="zh-TW" altLang="en-US" smtClean="0"/>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2DB0F25-1376-4166-926D-DBD271680C0F}" type="slidenum">
              <a:rPr lang="zh-TW" altLang="en-US" smtClean="0"/>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0DB201C-DD09-4CF2-BA88-2B2B8A39ABE8}" type="slidenum">
              <a:rPr lang="zh-TW" altLang="en-US" smtClean="0"/>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FAED6823-A33C-4497-82F2-704665A7A443}" type="slidenum">
              <a:rPr lang="zh-TW" altLang="en-US" smtClean="0"/>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zh-TW"/>
          </a:p>
        </p:txBody>
      </p:sp>
      <p:sp>
        <p:nvSpPr>
          <p:cNvPr id="5" name="Footer Placeholder 4"/>
          <p:cNvSpPr>
            <a:spLocks noGrp="1"/>
          </p:cNvSpPr>
          <p:nvPr>
            <p:ph type="ftr" sz="quarter" idx="11"/>
          </p:nvPr>
        </p:nvSpPr>
        <p:spPr/>
        <p:txBody>
          <a:bodyPr/>
          <a:lstStyle/>
          <a:p>
            <a:pPr>
              <a:defRPr/>
            </a:pPr>
            <a:endParaRPr lang="en-US" altLang="zh-TW"/>
          </a:p>
        </p:txBody>
      </p:sp>
      <p:sp>
        <p:nvSpPr>
          <p:cNvPr id="6" name="Slide Number Placeholder 5"/>
          <p:cNvSpPr>
            <a:spLocks noGrp="1"/>
          </p:cNvSpPr>
          <p:nvPr>
            <p:ph type="sldNum" sz="quarter" idx="12"/>
          </p:nvPr>
        </p:nvSpPr>
        <p:spPr/>
        <p:txBody>
          <a:bodyPr/>
          <a:lstStyle/>
          <a:p>
            <a:pPr>
              <a:defRPr/>
            </a:pPr>
            <a:fld id="{D482DA86-9305-49EA-90C2-2C7D472141FC}" type="slidenum">
              <a:rPr lang="zh-TW" altLang="en-US" smtClean="0"/>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72D9E689-62BF-4B79-8868-56A7F11FB834}" type="slidenum">
              <a:rPr lang="zh-TW" altLang="en-US" smtClean="0"/>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zh-TW"/>
          </a:p>
        </p:txBody>
      </p:sp>
      <p:sp>
        <p:nvSpPr>
          <p:cNvPr id="8" name="Footer Placeholder 7"/>
          <p:cNvSpPr>
            <a:spLocks noGrp="1"/>
          </p:cNvSpPr>
          <p:nvPr>
            <p:ph type="ftr" sz="quarter" idx="11"/>
          </p:nvPr>
        </p:nvSpPr>
        <p:spPr/>
        <p:txBody>
          <a:bodyPr/>
          <a:lstStyle/>
          <a:p>
            <a:pPr>
              <a:defRPr/>
            </a:pPr>
            <a:endParaRPr lang="en-US" altLang="zh-TW"/>
          </a:p>
        </p:txBody>
      </p:sp>
      <p:sp>
        <p:nvSpPr>
          <p:cNvPr id="9" name="Slide Number Placeholder 8"/>
          <p:cNvSpPr>
            <a:spLocks noGrp="1"/>
          </p:cNvSpPr>
          <p:nvPr>
            <p:ph type="sldNum" sz="quarter" idx="12"/>
          </p:nvPr>
        </p:nvSpPr>
        <p:spPr/>
        <p:txBody>
          <a:bodyPr/>
          <a:lstStyle/>
          <a:p>
            <a:pPr>
              <a:defRPr/>
            </a:pPr>
            <a:fld id="{D4174849-DD2A-4E4D-B717-345FD484A83F}" type="slidenum">
              <a:rPr lang="zh-TW" altLang="en-US" smtClean="0"/>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zh-TW"/>
          </a:p>
        </p:txBody>
      </p:sp>
      <p:sp>
        <p:nvSpPr>
          <p:cNvPr id="4" name="Footer Placeholder 3"/>
          <p:cNvSpPr>
            <a:spLocks noGrp="1"/>
          </p:cNvSpPr>
          <p:nvPr>
            <p:ph type="ftr" sz="quarter" idx="11"/>
          </p:nvPr>
        </p:nvSpPr>
        <p:spPr/>
        <p:txBody>
          <a:bodyPr/>
          <a:lstStyle/>
          <a:p>
            <a:pPr>
              <a:defRPr/>
            </a:pPr>
            <a:endParaRPr lang="en-US" altLang="zh-TW"/>
          </a:p>
        </p:txBody>
      </p:sp>
      <p:sp>
        <p:nvSpPr>
          <p:cNvPr id="5" name="Slide Number Placeholder 4"/>
          <p:cNvSpPr>
            <a:spLocks noGrp="1"/>
          </p:cNvSpPr>
          <p:nvPr>
            <p:ph type="sldNum" sz="quarter" idx="12"/>
          </p:nvPr>
        </p:nvSpPr>
        <p:spPr/>
        <p:txBody>
          <a:bodyPr/>
          <a:lstStyle/>
          <a:p>
            <a:pPr>
              <a:defRPr/>
            </a:pPr>
            <a:fld id="{4509581A-81BB-46B9-B5B2-90BD935B98E4}" type="slidenum">
              <a:rPr lang="zh-TW" altLang="en-US" smtClean="0"/>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a:p>
        </p:txBody>
      </p:sp>
      <p:sp>
        <p:nvSpPr>
          <p:cNvPr id="4" name="Slide Number Placeholder 3"/>
          <p:cNvSpPr>
            <a:spLocks noGrp="1"/>
          </p:cNvSpPr>
          <p:nvPr>
            <p:ph type="sldNum" sz="quarter" idx="12"/>
          </p:nvPr>
        </p:nvSpPr>
        <p:spPr/>
        <p:txBody>
          <a:bodyPr/>
          <a:lstStyle/>
          <a:p>
            <a:pPr>
              <a:defRPr/>
            </a:pPr>
            <a:fld id="{ED7E6831-A85A-40C4-92AF-B6F45EACC303}" type="slidenum">
              <a:rPr lang="zh-TW" altLang="en-US" smtClean="0"/>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A0E5816A-EC8F-4484-8791-EBC1BCC6E65E}" type="slidenum">
              <a:rPr lang="zh-TW" altLang="en-US" smtClean="0"/>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TW"/>
          </a:p>
        </p:txBody>
      </p:sp>
      <p:sp>
        <p:nvSpPr>
          <p:cNvPr id="6" name="Footer Placeholder 5"/>
          <p:cNvSpPr>
            <a:spLocks noGrp="1"/>
          </p:cNvSpPr>
          <p:nvPr>
            <p:ph type="ftr" sz="quarter" idx="11"/>
          </p:nvPr>
        </p:nvSpPr>
        <p:spPr/>
        <p:txBody>
          <a:bodyPr/>
          <a:lstStyle/>
          <a:p>
            <a:pPr>
              <a:defRPr/>
            </a:pPr>
            <a:endParaRPr lang="en-US" altLang="zh-TW"/>
          </a:p>
        </p:txBody>
      </p:sp>
      <p:sp>
        <p:nvSpPr>
          <p:cNvPr id="7" name="Slide Number Placeholder 6"/>
          <p:cNvSpPr>
            <a:spLocks noGrp="1"/>
          </p:cNvSpPr>
          <p:nvPr>
            <p:ph type="sldNum" sz="quarter" idx="12"/>
          </p:nvPr>
        </p:nvSpPr>
        <p:spPr/>
        <p:txBody>
          <a:bodyPr/>
          <a:lstStyle/>
          <a:p>
            <a:pPr>
              <a:defRPr/>
            </a:pPr>
            <a:fld id="{175D6F38-9AAC-4A0F-9138-64CF8A8B9AED}" type="slidenum">
              <a:rPr lang="zh-TW" altLang="en-US" smtClean="0"/>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T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T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272FEE0-6298-4381-97E7-74CF0CCB6074}" type="slidenum">
              <a:rPr lang="zh-TW" altLang="en-US" smtClean="0"/>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time-and-space-complexity-of-depth-first-search-df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time-and-space-complexity-of-breadth-first-search-bf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0BF1D3-95D8-4942-8C0A-4800D8A43120}"/>
              </a:ext>
            </a:extLst>
          </p:cNvPr>
          <p:cNvSpPr>
            <a:spLocks noGrp="1"/>
          </p:cNvSpPr>
          <p:nvPr>
            <p:ph type="subTitle" idx="1"/>
          </p:nvPr>
        </p:nvSpPr>
        <p:spPr>
          <a:xfrm>
            <a:off x="71883" y="1067505"/>
            <a:ext cx="8915399" cy="4708109"/>
          </a:xfrm>
        </p:spPr>
        <p:txBody>
          <a:bodyPr>
            <a:normAutofit lnSpcReduction="10000"/>
          </a:bodyPr>
          <a:lstStyle/>
          <a:p>
            <a:endParaRPr lang="en-GB" sz="3600" dirty="0"/>
          </a:p>
          <a:p>
            <a:endParaRPr lang="en-GB" sz="3600" dirty="0"/>
          </a:p>
          <a:p>
            <a:r>
              <a:rPr lang="en-GB" sz="3600" dirty="0"/>
              <a:t>Data Structure and Algorithms</a:t>
            </a:r>
          </a:p>
          <a:p>
            <a:r>
              <a:rPr lang="en-GB" sz="3600" dirty="0"/>
              <a:t>CSE 2202</a:t>
            </a:r>
          </a:p>
          <a:p>
            <a:endParaRPr lang="en-GB" sz="2700" dirty="0"/>
          </a:p>
          <a:p>
            <a:endParaRPr lang="en-GB" sz="2700" dirty="0"/>
          </a:p>
          <a:p>
            <a:endParaRPr lang="en-GB" sz="2700" dirty="0"/>
          </a:p>
          <a:p>
            <a:r>
              <a:rPr lang="en-GB" sz="2700" dirty="0"/>
              <a:t>Department of Computer Science and Engineering</a:t>
            </a:r>
          </a:p>
          <a:p>
            <a:r>
              <a:rPr lang="en-GB" sz="2700" dirty="0"/>
              <a:t>University of Dhaka</a:t>
            </a:r>
          </a:p>
          <a:p>
            <a:endParaRPr lang="en-GB" b="1" dirty="0"/>
          </a:p>
          <a:p>
            <a:endParaRPr lang="en-GB" dirty="0"/>
          </a:p>
          <a:p>
            <a:endParaRPr lang="en-GB" sz="3600" dirty="0"/>
          </a:p>
          <a:p>
            <a:endParaRPr lang="en-GB" sz="3600" dirty="0"/>
          </a:p>
        </p:txBody>
      </p:sp>
    </p:spTree>
    <p:extLst>
      <p:ext uri="{BB962C8B-B14F-4D97-AF65-F5344CB8AC3E}">
        <p14:creationId xmlns:p14="http://schemas.microsoft.com/office/powerpoint/2010/main" val="290423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Depth-First Search</a:t>
            </a:r>
          </a:p>
        </p:txBody>
      </p:sp>
      <p:sp>
        <p:nvSpPr>
          <p:cNvPr id="704515" name="Rectangle 3"/>
          <p:cNvSpPr>
            <a:spLocks noGrp="1" noChangeArrowheads="1"/>
          </p:cNvSpPr>
          <p:nvPr>
            <p:ph type="body" idx="1"/>
          </p:nvPr>
        </p:nvSpPr>
        <p:spPr>
          <a:xfrm>
            <a:off x="350838" y="1600200"/>
            <a:ext cx="8716962" cy="5045075"/>
          </a:xfrm>
        </p:spPr>
        <p:txBody>
          <a:bodyPr/>
          <a:lstStyle/>
          <a:p>
            <a:pPr>
              <a:lnSpc>
                <a:spcPct val="120000"/>
              </a:lnSpc>
            </a:pPr>
            <a:r>
              <a:rPr lang="en-US" sz="2400" b="1"/>
              <a:t>Input:</a:t>
            </a:r>
          </a:p>
          <a:p>
            <a:pPr lvl="1">
              <a:lnSpc>
                <a:spcPct val="120000"/>
              </a:lnSpc>
            </a:pPr>
            <a:r>
              <a:rPr lang="en-US" sz="2000"/>
              <a:t>G</a:t>
            </a:r>
            <a:r>
              <a:rPr lang="en-US" sz="2000">
                <a:latin typeface="Comic Sans MS" pitchFamily="66" charset="0"/>
              </a:rPr>
              <a:t> = (V, E)</a:t>
            </a:r>
            <a:r>
              <a:rPr lang="en-US" sz="2000"/>
              <a:t> (No source vertex given!)</a:t>
            </a:r>
          </a:p>
          <a:p>
            <a:pPr>
              <a:lnSpc>
                <a:spcPct val="120000"/>
              </a:lnSpc>
            </a:pPr>
            <a:r>
              <a:rPr lang="en-US" sz="2400" b="1"/>
              <a:t>Goal</a:t>
            </a:r>
            <a:r>
              <a:rPr lang="en-US" sz="2400"/>
              <a:t>:</a:t>
            </a:r>
          </a:p>
          <a:p>
            <a:pPr lvl="1">
              <a:lnSpc>
                <a:spcPct val="120000"/>
              </a:lnSpc>
            </a:pPr>
            <a:r>
              <a:rPr lang="en-US" sz="2000"/>
              <a:t>Explore the edges of G to “discover” every vertex in </a:t>
            </a:r>
            <a:r>
              <a:rPr lang="en-US" sz="2000">
                <a:latin typeface="Comic Sans MS" pitchFamily="66" charset="0"/>
              </a:rPr>
              <a:t>V </a:t>
            </a:r>
            <a:r>
              <a:rPr lang="en-US" sz="2000"/>
              <a:t>starting at the </a:t>
            </a:r>
            <a:r>
              <a:rPr lang="en-US" sz="2000">
                <a:solidFill>
                  <a:schemeClr val="accent1"/>
                </a:solidFill>
              </a:rPr>
              <a:t>most current visited </a:t>
            </a:r>
            <a:r>
              <a:rPr lang="en-US" sz="2000"/>
              <a:t>node</a:t>
            </a:r>
          </a:p>
          <a:p>
            <a:pPr lvl="1">
              <a:lnSpc>
                <a:spcPct val="120000"/>
              </a:lnSpc>
            </a:pPr>
            <a:r>
              <a:rPr lang="en-US" sz="2000"/>
              <a:t>Search may be repeated from </a:t>
            </a:r>
            <a:r>
              <a:rPr lang="en-US" sz="2000">
                <a:solidFill>
                  <a:schemeClr val="accent1"/>
                </a:solidFill>
              </a:rPr>
              <a:t>multiple sources</a:t>
            </a:r>
          </a:p>
          <a:p>
            <a:pPr>
              <a:lnSpc>
                <a:spcPct val="120000"/>
              </a:lnSpc>
            </a:pPr>
            <a:r>
              <a:rPr lang="en-US" sz="2400" b="1"/>
              <a:t>Output: </a:t>
            </a:r>
          </a:p>
          <a:p>
            <a:pPr lvl="1">
              <a:lnSpc>
                <a:spcPct val="120000"/>
              </a:lnSpc>
            </a:pPr>
            <a:r>
              <a:rPr lang="en-US" sz="2000"/>
              <a:t>2 </a:t>
            </a:r>
            <a:r>
              <a:rPr lang="en-US" sz="2000" b="1"/>
              <a:t>timestamps </a:t>
            </a:r>
            <a:r>
              <a:rPr lang="en-US" sz="2000"/>
              <a:t>on each vertex:</a:t>
            </a:r>
          </a:p>
          <a:p>
            <a:pPr lvl="2">
              <a:lnSpc>
                <a:spcPct val="120000"/>
              </a:lnSpc>
            </a:pPr>
            <a:r>
              <a:rPr lang="en-US" sz="1800">
                <a:latin typeface="Comic Sans MS" pitchFamily="66" charset="0"/>
              </a:rPr>
              <a:t>d[v]</a:t>
            </a:r>
            <a:r>
              <a:rPr lang="en-US" sz="1800"/>
              <a:t> = discovery time</a:t>
            </a:r>
          </a:p>
          <a:p>
            <a:pPr lvl="2">
              <a:lnSpc>
                <a:spcPct val="120000"/>
              </a:lnSpc>
            </a:pPr>
            <a:r>
              <a:rPr lang="en-US" sz="1800">
                <a:latin typeface="Comic Sans MS" pitchFamily="66" charset="0"/>
              </a:rPr>
              <a:t>f[v]</a:t>
            </a:r>
            <a:r>
              <a:rPr lang="en-US" sz="1800"/>
              <a:t> = finishing time (done with examining </a:t>
            </a:r>
            <a:r>
              <a:rPr lang="en-US" sz="1800">
                <a:latin typeface="Comic Sans MS" pitchFamily="66" charset="0"/>
              </a:rPr>
              <a:t>v</a:t>
            </a:r>
            <a:r>
              <a:rPr lang="en-US" sz="1800"/>
              <a:t>’s adjacency list)</a:t>
            </a:r>
          </a:p>
          <a:p>
            <a:pPr lvl="1">
              <a:lnSpc>
                <a:spcPct val="120000"/>
              </a:lnSpc>
            </a:pPr>
            <a:r>
              <a:rPr lang="en-US" sz="2000"/>
              <a:t>Depth-first forest</a:t>
            </a:r>
          </a:p>
        </p:txBody>
      </p:sp>
      <p:grpSp>
        <p:nvGrpSpPr>
          <p:cNvPr id="2" name="Group 4"/>
          <p:cNvGrpSpPr>
            <a:grpSpLocks/>
          </p:cNvGrpSpPr>
          <p:nvPr/>
        </p:nvGrpSpPr>
        <p:grpSpPr bwMode="auto">
          <a:xfrm>
            <a:off x="6373813" y="1676400"/>
            <a:ext cx="2159000" cy="1376363"/>
            <a:chOff x="828" y="2753"/>
            <a:chExt cx="1360" cy="867"/>
          </a:xfrm>
        </p:grpSpPr>
        <p:sp>
          <p:nvSpPr>
            <p:cNvPr id="7173" name="Oval 5"/>
            <p:cNvSpPr>
              <a:spLocks noChangeArrowheads="1"/>
            </p:cNvSpPr>
            <p:nvPr/>
          </p:nvSpPr>
          <p:spPr bwMode="auto">
            <a:xfrm>
              <a:off x="829" y="2754"/>
              <a:ext cx="284" cy="257"/>
            </a:xfrm>
            <a:prstGeom prst="ellipse">
              <a:avLst/>
            </a:prstGeom>
            <a:noFill/>
            <a:ln w="12700">
              <a:solidFill>
                <a:schemeClr val="tx1"/>
              </a:solidFill>
              <a:round/>
              <a:headEnd/>
              <a:tailEnd/>
            </a:ln>
          </p:spPr>
          <p:txBody>
            <a:bodyPr wrap="none" anchor="ctr"/>
            <a:lstStyle/>
            <a:p>
              <a:pPr algn="ctr"/>
              <a:r>
                <a:rPr lang="en-US"/>
                <a:t>1</a:t>
              </a:r>
            </a:p>
          </p:txBody>
        </p:sp>
        <p:sp>
          <p:nvSpPr>
            <p:cNvPr id="7174" name="Oval 6"/>
            <p:cNvSpPr>
              <a:spLocks noChangeArrowheads="1"/>
            </p:cNvSpPr>
            <p:nvPr/>
          </p:nvSpPr>
          <p:spPr bwMode="auto">
            <a:xfrm>
              <a:off x="1466" y="2753"/>
              <a:ext cx="284" cy="257"/>
            </a:xfrm>
            <a:prstGeom prst="ellipse">
              <a:avLst/>
            </a:prstGeom>
            <a:noFill/>
            <a:ln w="12700">
              <a:solidFill>
                <a:schemeClr val="tx1"/>
              </a:solidFill>
              <a:round/>
              <a:headEnd/>
              <a:tailEnd/>
            </a:ln>
          </p:spPr>
          <p:txBody>
            <a:bodyPr wrap="none" anchor="ctr"/>
            <a:lstStyle/>
            <a:p>
              <a:pPr algn="ctr"/>
              <a:r>
                <a:rPr lang="en-US"/>
                <a:t>2</a:t>
              </a:r>
            </a:p>
          </p:txBody>
        </p:sp>
        <p:sp>
          <p:nvSpPr>
            <p:cNvPr id="7175" name="Oval 7"/>
            <p:cNvSpPr>
              <a:spLocks noChangeArrowheads="1"/>
            </p:cNvSpPr>
            <p:nvPr/>
          </p:nvSpPr>
          <p:spPr bwMode="auto">
            <a:xfrm>
              <a:off x="828" y="3363"/>
              <a:ext cx="284" cy="257"/>
            </a:xfrm>
            <a:prstGeom prst="ellipse">
              <a:avLst/>
            </a:prstGeom>
            <a:noFill/>
            <a:ln w="12700">
              <a:solidFill>
                <a:schemeClr val="tx1"/>
              </a:solidFill>
              <a:round/>
              <a:headEnd/>
              <a:tailEnd/>
            </a:ln>
          </p:spPr>
          <p:txBody>
            <a:bodyPr wrap="none" anchor="ctr"/>
            <a:lstStyle/>
            <a:p>
              <a:pPr algn="ctr"/>
              <a:r>
                <a:rPr lang="en-US"/>
                <a:t>5</a:t>
              </a:r>
            </a:p>
          </p:txBody>
        </p:sp>
        <p:sp>
          <p:nvSpPr>
            <p:cNvPr id="7176" name="Oval 8"/>
            <p:cNvSpPr>
              <a:spLocks noChangeArrowheads="1"/>
            </p:cNvSpPr>
            <p:nvPr/>
          </p:nvSpPr>
          <p:spPr bwMode="auto">
            <a:xfrm>
              <a:off x="1466" y="3363"/>
              <a:ext cx="284" cy="257"/>
            </a:xfrm>
            <a:prstGeom prst="ellipse">
              <a:avLst/>
            </a:prstGeom>
            <a:noFill/>
            <a:ln w="12700">
              <a:solidFill>
                <a:schemeClr val="tx1"/>
              </a:solidFill>
              <a:round/>
              <a:headEnd/>
              <a:tailEnd/>
            </a:ln>
          </p:spPr>
          <p:txBody>
            <a:bodyPr wrap="none" anchor="ctr"/>
            <a:lstStyle/>
            <a:p>
              <a:pPr algn="ctr"/>
              <a:r>
                <a:rPr lang="en-US"/>
                <a:t>4</a:t>
              </a:r>
            </a:p>
          </p:txBody>
        </p:sp>
        <p:sp>
          <p:nvSpPr>
            <p:cNvPr id="7177" name="Line 9"/>
            <p:cNvSpPr>
              <a:spLocks noChangeShapeType="1"/>
            </p:cNvSpPr>
            <p:nvPr/>
          </p:nvSpPr>
          <p:spPr bwMode="auto">
            <a:xfrm>
              <a:off x="1111" y="2866"/>
              <a:ext cx="354" cy="1"/>
            </a:xfrm>
            <a:prstGeom prst="line">
              <a:avLst/>
            </a:prstGeom>
            <a:noFill/>
            <a:ln w="9525">
              <a:solidFill>
                <a:schemeClr val="tx1"/>
              </a:solidFill>
              <a:round/>
              <a:headEnd/>
              <a:tailEnd type="triangle" w="med" len="med"/>
            </a:ln>
          </p:spPr>
          <p:txBody>
            <a:bodyPr/>
            <a:lstStyle/>
            <a:p>
              <a:endParaRPr lang="en-US"/>
            </a:p>
          </p:txBody>
        </p:sp>
        <p:sp>
          <p:nvSpPr>
            <p:cNvPr id="7178" name="Line 10"/>
            <p:cNvSpPr>
              <a:spLocks noChangeShapeType="1"/>
            </p:cNvSpPr>
            <p:nvPr/>
          </p:nvSpPr>
          <p:spPr bwMode="auto">
            <a:xfrm>
              <a:off x="1602" y="3011"/>
              <a:ext cx="1" cy="355"/>
            </a:xfrm>
            <a:prstGeom prst="line">
              <a:avLst/>
            </a:prstGeom>
            <a:noFill/>
            <a:ln w="9525">
              <a:solidFill>
                <a:schemeClr val="tx1"/>
              </a:solidFill>
              <a:round/>
              <a:headEnd type="triangle" w="med" len="med"/>
              <a:tailEnd/>
            </a:ln>
          </p:spPr>
          <p:txBody>
            <a:bodyPr/>
            <a:lstStyle/>
            <a:p>
              <a:endParaRPr lang="en-US"/>
            </a:p>
          </p:txBody>
        </p:sp>
        <p:sp>
          <p:nvSpPr>
            <p:cNvPr id="7179" name="Line 11"/>
            <p:cNvSpPr>
              <a:spLocks noChangeShapeType="1"/>
            </p:cNvSpPr>
            <p:nvPr/>
          </p:nvSpPr>
          <p:spPr bwMode="auto">
            <a:xfrm flipV="1">
              <a:off x="970" y="3007"/>
              <a:ext cx="1" cy="355"/>
            </a:xfrm>
            <a:prstGeom prst="line">
              <a:avLst/>
            </a:prstGeom>
            <a:noFill/>
            <a:ln w="9525">
              <a:solidFill>
                <a:schemeClr val="tx1"/>
              </a:solidFill>
              <a:round/>
              <a:headEnd type="triangle" w="med" len="med"/>
              <a:tailEnd/>
            </a:ln>
          </p:spPr>
          <p:txBody>
            <a:bodyPr/>
            <a:lstStyle/>
            <a:p>
              <a:endParaRPr lang="en-US"/>
            </a:p>
          </p:txBody>
        </p:sp>
        <p:sp>
          <p:nvSpPr>
            <p:cNvPr id="7180" name="Line 12"/>
            <p:cNvSpPr>
              <a:spLocks noChangeShapeType="1"/>
            </p:cNvSpPr>
            <p:nvPr/>
          </p:nvSpPr>
          <p:spPr bwMode="auto">
            <a:xfrm flipH="1">
              <a:off x="1071" y="2976"/>
              <a:ext cx="447" cy="421"/>
            </a:xfrm>
            <a:prstGeom prst="line">
              <a:avLst/>
            </a:prstGeom>
            <a:noFill/>
            <a:ln w="9525">
              <a:solidFill>
                <a:schemeClr val="tx1"/>
              </a:solidFill>
              <a:round/>
              <a:headEnd/>
              <a:tailEnd type="triangle" w="med" len="med"/>
            </a:ln>
          </p:spPr>
          <p:txBody>
            <a:bodyPr/>
            <a:lstStyle/>
            <a:p>
              <a:endParaRPr lang="en-US"/>
            </a:p>
          </p:txBody>
        </p:sp>
        <p:sp>
          <p:nvSpPr>
            <p:cNvPr id="7181" name="Oval 13"/>
            <p:cNvSpPr>
              <a:spLocks noChangeArrowheads="1"/>
            </p:cNvSpPr>
            <p:nvPr/>
          </p:nvSpPr>
          <p:spPr bwMode="auto">
            <a:xfrm>
              <a:off x="1904" y="3047"/>
              <a:ext cx="284" cy="257"/>
            </a:xfrm>
            <a:prstGeom prst="ellipse">
              <a:avLst/>
            </a:prstGeom>
            <a:noFill/>
            <a:ln w="12700">
              <a:solidFill>
                <a:schemeClr val="tx1"/>
              </a:solidFill>
              <a:round/>
              <a:headEnd/>
              <a:tailEnd/>
            </a:ln>
          </p:spPr>
          <p:txBody>
            <a:bodyPr wrap="none" anchor="ctr"/>
            <a:lstStyle/>
            <a:p>
              <a:pPr algn="ctr"/>
              <a:r>
                <a:rPr lang="en-US"/>
                <a:t>3</a:t>
              </a:r>
            </a:p>
          </p:txBody>
        </p:sp>
        <p:sp>
          <p:nvSpPr>
            <p:cNvPr id="7182" name="Line 14"/>
            <p:cNvSpPr>
              <a:spLocks noChangeShapeType="1"/>
            </p:cNvSpPr>
            <p:nvPr/>
          </p:nvSpPr>
          <p:spPr bwMode="auto">
            <a:xfrm>
              <a:off x="1103" y="3483"/>
              <a:ext cx="369" cy="1"/>
            </a:xfrm>
            <a:prstGeom prst="line">
              <a:avLst/>
            </a:prstGeom>
            <a:noFill/>
            <a:ln w="9525">
              <a:solidFill>
                <a:schemeClr val="tx1"/>
              </a:solidFill>
              <a:round/>
              <a:headEnd type="triangle" w="med" len="med"/>
              <a:tailEnd/>
            </a:ln>
          </p:spPr>
          <p:txBody>
            <a:bodyPr/>
            <a:lstStyle/>
            <a:p>
              <a:endParaRPr lang="en-US"/>
            </a:p>
          </p:txBody>
        </p:sp>
        <p:sp>
          <p:nvSpPr>
            <p:cNvPr id="7183" name="Line 15"/>
            <p:cNvSpPr>
              <a:spLocks noChangeShapeType="1"/>
            </p:cNvSpPr>
            <p:nvPr/>
          </p:nvSpPr>
          <p:spPr bwMode="auto">
            <a:xfrm>
              <a:off x="1742" y="2903"/>
              <a:ext cx="225" cy="171"/>
            </a:xfrm>
            <a:prstGeom prst="line">
              <a:avLst/>
            </a:prstGeom>
            <a:noFill/>
            <a:ln w="9525">
              <a:solidFill>
                <a:schemeClr val="tx1"/>
              </a:solidFill>
              <a:round/>
              <a:headEnd type="triangle" w="med" len="med"/>
              <a:tailEnd/>
            </a:ln>
          </p:spPr>
          <p:txBody>
            <a:bodyPr/>
            <a:lstStyle/>
            <a:p>
              <a:endParaRPr lang="en-US"/>
            </a:p>
          </p:txBody>
        </p:sp>
        <p:sp>
          <p:nvSpPr>
            <p:cNvPr id="7184" name="Line 16"/>
            <p:cNvSpPr>
              <a:spLocks noChangeShapeType="1"/>
            </p:cNvSpPr>
            <p:nvPr/>
          </p:nvSpPr>
          <p:spPr bwMode="auto">
            <a:xfrm flipV="1">
              <a:off x="1733" y="3276"/>
              <a:ext cx="229" cy="162"/>
            </a:xfrm>
            <a:prstGeom prst="line">
              <a:avLst/>
            </a:prstGeom>
            <a:noFill/>
            <a:ln w="9525">
              <a:solidFill>
                <a:schemeClr val="tx1"/>
              </a:solidFill>
              <a:round/>
              <a:headEnd type="triangle" w="med" len="me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45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451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45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45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451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451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451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Depth-First Search</a:t>
            </a:r>
          </a:p>
        </p:txBody>
      </p:sp>
      <p:sp>
        <p:nvSpPr>
          <p:cNvPr id="8195" name="Rectangle 3"/>
          <p:cNvSpPr>
            <a:spLocks noGrp="1" noChangeArrowheads="1"/>
          </p:cNvSpPr>
          <p:nvPr>
            <p:ph type="body" idx="1"/>
          </p:nvPr>
        </p:nvSpPr>
        <p:spPr>
          <a:xfrm>
            <a:off x="304800" y="1600200"/>
            <a:ext cx="6835775" cy="2284413"/>
          </a:xfrm>
        </p:spPr>
        <p:txBody>
          <a:bodyPr/>
          <a:lstStyle/>
          <a:p>
            <a:pPr>
              <a:lnSpc>
                <a:spcPct val="110000"/>
              </a:lnSpc>
            </a:pPr>
            <a:r>
              <a:rPr lang="en-US" sz="2400" dirty="0"/>
              <a:t>Search “</a:t>
            </a:r>
            <a:r>
              <a:rPr lang="en-US" sz="2400" dirty="0">
                <a:solidFill>
                  <a:schemeClr val="accent1"/>
                </a:solidFill>
              </a:rPr>
              <a:t>deeper</a:t>
            </a:r>
            <a:r>
              <a:rPr lang="en-US" sz="2400" dirty="0"/>
              <a:t>” in the graph whenever possible</a:t>
            </a:r>
          </a:p>
          <a:p>
            <a:pPr>
              <a:lnSpc>
                <a:spcPct val="110000"/>
              </a:lnSpc>
            </a:pPr>
            <a:r>
              <a:rPr lang="en-US" sz="2400" dirty="0"/>
              <a:t>Edges are </a:t>
            </a:r>
            <a:r>
              <a:rPr lang="en-US" sz="2400" dirty="0">
                <a:solidFill>
                  <a:schemeClr val="accent1"/>
                </a:solidFill>
              </a:rPr>
              <a:t>explored out </a:t>
            </a:r>
            <a:r>
              <a:rPr lang="en-US" sz="2400" dirty="0"/>
              <a:t>of the most recently discovered vertex </a:t>
            </a:r>
            <a:r>
              <a:rPr lang="en-US" sz="2400" dirty="0">
                <a:latin typeface="Comic Sans MS" pitchFamily="66" charset="0"/>
              </a:rPr>
              <a:t>v</a:t>
            </a:r>
            <a:r>
              <a:rPr lang="en-US" sz="2400" dirty="0"/>
              <a:t> that </a:t>
            </a:r>
            <a:r>
              <a:rPr lang="en-US" sz="2400" dirty="0">
                <a:solidFill>
                  <a:schemeClr val="accent1"/>
                </a:solidFill>
              </a:rPr>
              <a:t>still has unexplored edges</a:t>
            </a:r>
          </a:p>
        </p:txBody>
      </p:sp>
      <p:sp>
        <p:nvSpPr>
          <p:cNvPr id="705540" name="Rectangle 4"/>
          <p:cNvSpPr>
            <a:spLocks noChangeArrowheads="1"/>
          </p:cNvSpPr>
          <p:nvPr/>
        </p:nvSpPr>
        <p:spPr bwMode="auto">
          <a:xfrm>
            <a:off x="309563" y="3328988"/>
            <a:ext cx="8535987" cy="3292475"/>
          </a:xfrm>
          <a:prstGeom prst="rect">
            <a:avLst/>
          </a:prstGeom>
          <a:noFill/>
          <a:ln w="9525">
            <a:noFill/>
            <a:miter lim="800000"/>
            <a:headEnd/>
            <a:tailEnd/>
          </a:ln>
        </p:spPr>
        <p:txBody>
          <a:bodyPr/>
          <a:lstStyle/>
          <a:p>
            <a:pPr marL="342900" indent="-342900" algn="l">
              <a:lnSpc>
                <a:spcPct val="110000"/>
              </a:lnSpc>
              <a:spcBef>
                <a:spcPct val="20000"/>
              </a:spcBef>
              <a:buFontTx/>
              <a:buChar char="•"/>
            </a:pPr>
            <a:r>
              <a:rPr lang="en-US" sz="2400" dirty="0">
                <a:solidFill>
                  <a:schemeClr val="accent2"/>
                </a:solidFill>
              </a:rPr>
              <a:t>After all edges of v have been explored, the search “</a:t>
            </a:r>
            <a:r>
              <a:rPr lang="en-US" sz="2400" dirty="0">
                <a:solidFill>
                  <a:srgbClr val="FF0000"/>
                </a:solidFill>
              </a:rPr>
              <a:t>backtracks</a:t>
            </a:r>
            <a:r>
              <a:rPr lang="en-US" sz="2400" dirty="0">
                <a:solidFill>
                  <a:schemeClr val="accent2"/>
                </a:solidFill>
              </a:rPr>
              <a:t>” from the parent of </a:t>
            </a:r>
            <a:r>
              <a:rPr lang="en-US" sz="2400" dirty="0">
                <a:solidFill>
                  <a:schemeClr val="accent2"/>
                </a:solidFill>
                <a:latin typeface="Comic Sans MS" pitchFamily="66" charset="0"/>
              </a:rPr>
              <a:t>v</a:t>
            </a:r>
          </a:p>
          <a:p>
            <a:pPr marL="342900" indent="-342900" algn="l">
              <a:lnSpc>
                <a:spcPct val="110000"/>
              </a:lnSpc>
              <a:spcBef>
                <a:spcPct val="20000"/>
              </a:spcBef>
              <a:buFontTx/>
              <a:buChar char="•"/>
            </a:pPr>
            <a:r>
              <a:rPr lang="en-US" sz="2400" dirty="0">
                <a:solidFill>
                  <a:schemeClr val="accent2"/>
                </a:solidFill>
              </a:rPr>
              <a:t>The process continues until all vertices </a:t>
            </a:r>
            <a:r>
              <a:rPr lang="en-US" sz="2400" dirty="0">
                <a:solidFill>
                  <a:srgbClr val="FF0000"/>
                </a:solidFill>
              </a:rPr>
              <a:t>reachable</a:t>
            </a:r>
            <a:r>
              <a:rPr lang="en-US" sz="2400" dirty="0">
                <a:solidFill>
                  <a:schemeClr val="accent2"/>
                </a:solidFill>
              </a:rPr>
              <a:t> from the original source have been discovered</a:t>
            </a:r>
          </a:p>
          <a:p>
            <a:pPr marL="342900" indent="-342900" algn="l">
              <a:lnSpc>
                <a:spcPct val="110000"/>
              </a:lnSpc>
              <a:spcBef>
                <a:spcPct val="20000"/>
              </a:spcBef>
              <a:buFontTx/>
              <a:buChar char="•"/>
            </a:pPr>
            <a:r>
              <a:rPr lang="en-US" sz="2400" dirty="0">
                <a:solidFill>
                  <a:schemeClr val="accent2"/>
                </a:solidFill>
              </a:rPr>
              <a:t>If undiscovered vertices remain, choose one of them as a </a:t>
            </a:r>
            <a:r>
              <a:rPr lang="en-US" sz="2400" dirty="0">
                <a:solidFill>
                  <a:srgbClr val="FF0000"/>
                </a:solidFill>
              </a:rPr>
              <a:t>new source</a:t>
            </a:r>
            <a:r>
              <a:rPr lang="en-US" sz="2400" dirty="0">
                <a:solidFill>
                  <a:schemeClr val="accent2"/>
                </a:solidFill>
              </a:rPr>
              <a:t> and repeat the search from that vertex</a:t>
            </a:r>
          </a:p>
          <a:p>
            <a:pPr marL="342900" indent="-342900" algn="l">
              <a:lnSpc>
                <a:spcPct val="110000"/>
              </a:lnSpc>
              <a:spcBef>
                <a:spcPct val="20000"/>
              </a:spcBef>
              <a:buFontTx/>
              <a:buChar char="•"/>
            </a:pPr>
            <a:r>
              <a:rPr lang="en-US" sz="2400" dirty="0">
                <a:solidFill>
                  <a:schemeClr val="accent2"/>
                </a:solidFill>
              </a:rPr>
              <a:t>DFS creates a “depth-first forest”</a:t>
            </a:r>
          </a:p>
        </p:txBody>
      </p:sp>
      <p:grpSp>
        <p:nvGrpSpPr>
          <p:cNvPr id="2" name="Group 5"/>
          <p:cNvGrpSpPr>
            <a:grpSpLocks/>
          </p:cNvGrpSpPr>
          <p:nvPr/>
        </p:nvGrpSpPr>
        <p:grpSpPr bwMode="auto">
          <a:xfrm>
            <a:off x="6907213" y="1604963"/>
            <a:ext cx="2159000" cy="1376362"/>
            <a:chOff x="828" y="2753"/>
            <a:chExt cx="1360" cy="867"/>
          </a:xfrm>
        </p:grpSpPr>
        <p:sp>
          <p:nvSpPr>
            <p:cNvPr id="8209" name="Oval 6"/>
            <p:cNvSpPr>
              <a:spLocks noChangeArrowheads="1"/>
            </p:cNvSpPr>
            <p:nvPr/>
          </p:nvSpPr>
          <p:spPr bwMode="auto">
            <a:xfrm>
              <a:off x="829" y="2754"/>
              <a:ext cx="284" cy="257"/>
            </a:xfrm>
            <a:prstGeom prst="ellipse">
              <a:avLst/>
            </a:prstGeom>
            <a:noFill/>
            <a:ln w="12700">
              <a:solidFill>
                <a:schemeClr val="tx1"/>
              </a:solidFill>
              <a:round/>
              <a:headEnd/>
              <a:tailEnd/>
            </a:ln>
          </p:spPr>
          <p:txBody>
            <a:bodyPr wrap="none" anchor="ctr"/>
            <a:lstStyle/>
            <a:p>
              <a:pPr algn="ctr"/>
              <a:r>
                <a:rPr lang="en-US"/>
                <a:t>1</a:t>
              </a:r>
            </a:p>
          </p:txBody>
        </p:sp>
        <p:sp>
          <p:nvSpPr>
            <p:cNvPr id="8210" name="Oval 7"/>
            <p:cNvSpPr>
              <a:spLocks noChangeArrowheads="1"/>
            </p:cNvSpPr>
            <p:nvPr/>
          </p:nvSpPr>
          <p:spPr bwMode="auto">
            <a:xfrm>
              <a:off x="1466" y="2753"/>
              <a:ext cx="284" cy="257"/>
            </a:xfrm>
            <a:prstGeom prst="ellipse">
              <a:avLst/>
            </a:prstGeom>
            <a:noFill/>
            <a:ln w="12700">
              <a:solidFill>
                <a:schemeClr val="tx1"/>
              </a:solidFill>
              <a:round/>
              <a:headEnd/>
              <a:tailEnd/>
            </a:ln>
          </p:spPr>
          <p:txBody>
            <a:bodyPr wrap="none" anchor="ctr"/>
            <a:lstStyle/>
            <a:p>
              <a:pPr algn="ctr"/>
              <a:r>
                <a:rPr lang="en-US"/>
                <a:t>2</a:t>
              </a:r>
            </a:p>
          </p:txBody>
        </p:sp>
        <p:sp>
          <p:nvSpPr>
            <p:cNvPr id="8211" name="Oval 8"/>
            <p:cNvSpPr>
              <a:spLocks noChangeArrowheads="1"/>
            </p:cNvSpPr>
            <p:nvPr/>
          </p:nvSpPr>
          <p:spPr bwMode="auto">
            <a:xfrm>
              <a:off x="828" y="3363"/>
              <a:ext cx="284" cy="257"/>
            </a:xfrm>
            <a:prstGeom prst="ellipse">
              <a:avLst/>
            </a:prstGeom>
            <a:noFill/>
            <a:ln w="12700">
              <a:solidFill>
                <a:schemeClr val="tx1"/>
              </a:solidFill>
              <a:round/>
              <a:headEnd/>
              <a:tailEnd/>
            </a:ln>
          </p:spPr>
          <p:txBody>
            <a:bodyPr wrap="none" anchor="ctr"/>
            <a:lstStyle/>
            <a:p>
              <a:pPr algn="ctr"/>
              <a:r>
                <a:rPr lang="en-US"/>
                <a:t>5</a:t>
              </a:r>
            </a:p>
          </p:txBody>
        </p:sp>
        <p:sp>
          <p:nvSpPr>
            <p:cNvPr id="8212" name="Oval 9"/>
            <p:cNvSpPr>
              <a:spLocks noChangeArrowheads="1"/>
            </p:cNvSpPr>
            <p:nvPr/>
          </p:nvSpPr>
          <p:spPr bwMode="auto">
            <a:xfrm>
              <a:off x="1466" y="3363"/>
              <a:ext cx="284" cy="257"/>
            </a:xfrm>
            <a:prstGeom prst="ellipse">
              <a:avLst/>
            </a:prstGeom>
            <a:noFill/>
            <a:ln w="12700">
              <a:solidFill>
                <a:schemeClr val="tx1"/>
              </a:solidFill>
              <a:round/>
              <a:headEnd/>
              <a:tailEnd/>
            </a:ln>
          </p:spPr>
          <p:txBody>
            <a:bodyPr wrap="none" anchor="ctr"/>
            <a:lstStyle/>
            <a:p>
              <a:pPr algn="ctr"/>
              <a:r>
                <a:rPr lang="en-US"/>
                <a:t>4</a:t>
              </a:r>
            </a:p>
          </p:txBody>
        </p:sp>
        <p:sp>
          <p:nvSpPr>
            <p:cNvPr id="8213" name="Line 10"/>
            <p:cNvSpPr>
              <a:spLocks noChangeShapeType="1"/>
            </p:cNvSpPr>
            <p:nvPr/>
          </p:nvSpPr>
          <p:spPr bwMode="auto">
            <a:xfrm>
              <a:off x="1111" y="2866"/>
              <a:ext cx="354" cy="1"/>
            </a:xfrm>
            <a:prstGeom prst="line">
              <a:avLst/>
            </a:prstGeom>
            <a:noFill/>
            <a:ln w="9525">
              <a:solidFill>
                <a:schemeClr val="tx1"/>
              </a:solidFill>
              <a:round/>
              <a:headEnd/>
              <a:tailEnd type="triangle" w="med" len="med"/>
            </a:ln>
          </p:spPr>
          <p:txBody>
            <a:bodyPr/>
            <a:lstStyle/>
            <a:p>
              <a:endParaRPr lang="en-US"/>
            </a:p>
          </p:txBody>
        </p:sp>
        <p:sp>
          <p:nvSpPr>
            <p:cNvPr id="8214" name="Line 11"/>
            <p:cNvSpPr>
              <a:spLocks noChangeShapeType="1"/>
            </p:cNvSpPr>
            <p:nvPr/>
          </p:nvSpPr>
          <p:spPr bwMode="auto">
            <a:xfrm>
              <a:off x="1602" y="3011"/>
              <a:ext cx="1" cy="355"/>
            </a:xfrm>
            <a:prstGeom prst="line">
              <a:avLst/>
            </a:prstGeom>
            <a:noFill/>
            <a:ln w="9525">
              <a:solidFill>
                <a:schemeClr val="tx1"/>
              </a:solidFill>
              <a:round/>
              <a:headEnd type="triangle" w="med" len="med"/>
              <a:tailEnd/>
            </a:ln>
          </p:spPr>
          <p:txBody>
            <a:bodyPr/>
            <a:lstStyle/>
            <a:p>
              <a:endParaRPr lang="en-US"/>
            </a:p>
          </p:txBody>
        </p:sp>
        <p:sp>
          <p:nvSpPr>
            <p:cNvPr id="8215" name="Line 12"/>
            <p:cNvSpPr>
              <a:spLocks noChangeShapeType="1"/>
            </p:cNvSpPr>
            <p:nvPr/>
          </p:nvSpPr>
          <p:spPr bwMode="auto">
            <a:xfrm flipV="1">
              <a:off x="970" y="3007"/>
              <a:ext cx="1" cy="355"/>
            </a:xfrm>
            <a:prstGeom prst="line">
              <a:avLst/>
            </a:prstGeom>
            <a:noFill/>
            <a:ln w="9525">
              <a:solidFill>
                <a:schemeClr val="tx1"/>
              </a:solidFill>
              <a:round/>
              <a:headEnd type="triangle" w="med" len="med"/>
              <a:tailEnd/>
            </a:ln>
          </p:spPr>
          <p:txBody>
            <a:bodyPr/>
            <a:lstStyle/>
            <a:p>
              <a:endParaRPr lang="en-US"/>
            </a:p>
          </p:txBody>
        </p:sp>
        <p:sp>
          <p:nvSpPr>
            <p:cNvPr id="8216" name="Line 13"/>
            <p:cNvSpPr>
              <a:spLocks noChangeShapeType="1"/>
            </p:cNvSpPr>
            <p:nvPr/>
          </p:nvSpPr>
          <p:spPr bwMode="auto">
            <a:xfrm flipH="1">
              <a:off x="1071" y="2976"/>
              <a:ext cx="447" cy="421"/>
            </a:xfrm>
            <a:prstGeom prst="line">
              <a:avLst/>
            </a:prstGeom>
            <a:noFill/>
            <a:ln w="9525">
              <a:solidFill>
                <a:schemeClr val="tx1"/>
              </a:solidFill>
              <a:round/>
              <a:headEnd/>
              <a:tailEnd type="triangle" w="med" len="med"/>
            </a:ln>
          </p:spPr>
          <p:txBody>
            <a:bodyPr/>
            <a:lstStyle/>
            <a:p>
              <a:endParaRPr lang="en-US"/>
            </a:p>
          </p:txBody>
        </p:sp>
        <p:sp>
          <p:nvSpPr>
            <p:cNvPr id="8217" name="Oval 14"/>
            <p:cNvSpPr>
              <a:spLocks noChangeArrowheads="1"/>
            </p:cNvSpPr>
            <p:nvPr/>
          </p:nvSpPr>
          <p:spPr bwMode="auto">
            <a:xfrm>
              <a:off x="1904" y="3047"/>
              <a:ext cx="284" cy="257"/>
            </a:xfrm>
            <a:prstGeom prst="ellipse">
              <a:avLst/>
            </a:prstGeom>
            <a:noFill/>
            <a:ln w="12700">
              <a:solidFill>
                <a:schemeClr val="tx1"/>
              </a:solidFill>
              <a:round/>
              <a:headEnd/>
              <a:tailEnd/>
            </a:ln>
          </p:spPr>
          <p:txBody>
            <a:bodyPr wrap="none" anchor="ctr"/>
            <a:lstStyle/>
            <a:p>
              <a:pPr algn="ctr"/>
              <a:r>
                <a:rPr lang="en-US"/>
                <a:t>3</a:t>
              </a:r>
            </a:p>
          </p:txBody>
        </p:sp>
        <p:sp>
          <p:nvSpPr>
            <p:cNvPr id="8218" name="Line 15"/>
            <p:cNvSpPr>
              <a:spLocks noChangeShapeType="1"/>
            </p:cNvSpPr>
            <p:nvPr/>
          </p:nvSpPr>
          <p:spPr bwMode="auto">
            <a:xfrm>
              <a:off x="1103" y="3483"/>
              <a:ext cx="369" cy="1"/>
            </a:xfrm>
            <a:prstGeom prst="line">
              <a:avLst/>
            </a:prstGeom>
            <a:noFill/>
            <a:ln w="9525">
              <a:solidFill>
                <a:schemeClr val="tx1"/>
              </a:solidFill>
              <a:round/>
              <a:headEnd type="triangle" w="med" len="med"/>
              <a:tailEnd/>
            </a:ln>
          </p:spPr>
          <p:txBody>
            <a:bodyPr/>
            <a:lstStyle/>
            <a:p>
              <a:endParaRPr lang="en-US"/>
            </a:p>
          </p:txBody>
        </p:sp>
        <p:sp>
          <p:nvSpPr>
            <p:cNvPr id="8219" name="Line 16"/>
            <p:cNvSpPr>
              <a:spLocks noChangeShapeType="1"/>
            </p:cNvSpPr>
            <p:nvPr/>
          </p:nvSpPr>
          <p:spPr bwMode="auto">
            <a:xfrm>
              <a:off x="1742" y="2903"/>
              <a:ext cx="225" cy="171"/>
            </a:xfrm>
            <a:prstGeom prst="line">
              <a:avLst/>
            </a:prstGeom>
            <a:noFill/>
            <a:ln w="9525">
              <a:solidFill>
                <a:schemeClr val="tx1"/>
              </a:solidFill>
              <a:round/>
              <a:headEnd type="triangle" w="med" len="med"/>
              <a:tailEnd/>
            </a:ln>
          </p:spPr>
          <p:txBody>
            <a:bodyPr/>
            <a:lstStyle/>
            <a:p>
              <a:endParaRPr lang="en-US"/>
            </a:p>
          </p:txBody>
        </p:sp>
        <p:sp>
          <p:nvSpPr>
            <p:cNvPr id="8220" name="Line 17"/>
            <p:cNvSpPr>
              <a:spLocks noChangeShapeType="1"/>
            </p:cNvSpPr>
            <p:nvPr/>
          </p:nvSpPr>
          <p:spPr bwMode="auto">
            <a:xfrm flipV="1">
              <a:off x="1733" y="3276"/>
              <a:ext cx="229" cy="162"/>
            </a:xfrm>
            <a:prstGeom prst="line">
              <a:avLst/>
            </a:prstGeom>
            <a:noFill/>
            <a:ln w="9525">
              <a:solidFill>
                <a:schemeClr val="tx1"/>
              </a:solidFill>
              <a:round/>
              <a:headEnd type="triangle" w="med" len="med"/>
              <a:tailEnd/>
            </a:ln>
          </p:spPr>
          <p:txBody>
            <a:bodyPr/>
            <a:lstStyle/>
            <a:p>
              <a:endParaRPr lang="en-US"/>
            </a:p>
          </p:txBody>
        </p:sp>
      </p:grpSp>
      <p:sp>
        <p:nvSpPr>
          <p:cNvPr id="705554" name="Oval 18"/>
          <p:cNvSpPr>
            <a:spLocks noChangeArrowheads="1"/>
          </p:cNvSpPr>
          <p:nvPr/>
        </p:nvSpPr>
        <p:spPr bwMode="auto">
          <a:xfrm>
            <a:off x="6915150" y="1600200"/>
            <a:ext cx="442913" cy="414338"/>
          </a:xfrm>
          <a:prstGeom prst="ellipse">
            <a:avLst/>
          </a:prstGeom>
          <a:noFill/>
          <a:ln w="25400">
            <a:solidFill>
              <a:srgbClr val="336699"/>
            </a:solidFill>
            <a:round/>
            <a:headEnd/>
            <a:tailEnd/>
          </a:ln>
        </p:spPr>
        <p:txBody>
          <a:bodyPr wrap="none" anchor="ctr"/>
          <a:lstStyle/>
          <a:p>
            <a:endParaRPr lang="en-US"/>
          </a:p>
        </p:txBody>
      </p:sp>
      <p:grpSp>
        <p:nvGrpSpPr>
          <p:cNvPr id="3" name="Group 19"/>
          <p:cNvGrpSpPr>
            <a:grpSpLocks/>
          </p:cNvGrpSpPr>
          <p:nvPr/>
        </p:nvGrpSpPr>
        <p:grpSpPr bwMode="auto">
          <a:xfrm>
            <a:off x="7364413" y="1603375"/>
            <a:ext cx="1003300" cy="414338"/>
            <a:chOff x="4216" y="916"/>
            <a:chExt cx="632" cy="261"/>
          </a:xfrm>
        </p:grpSpPr>
        <p:sp>
          <p:nvSpPr>
            <p:cNvPr id="8207" name="Oval 20"/>
            <p:cNvSpPr>
              <a:spLocks noChangeArrowheads="1"/>
            </p:cNvSpPr>
            <p:nvPr/>
          </p:nvSpPr>
          <p:spPr bwMode="auto">
            <a:xfrm>
              <a:off x="4569" y="916"/>
              <a:ext cx="279" cy="261"/>
            </a:xfrm>
            <a:prstGeom prst="ellipse">
              <a:avLst/>
            </a:prstGeom>
            <a:noFill/>
            <a:ln w="25400">
              <a:solidFill>
                <a:srgbClr val="336699"/>
              </a:solidFill>
              <a:round/>
              <a:headEnd/>
              <a:tailEnd/>
            </a:ln>
          </p:spPr>
          <p:txBody>
            <a:bodyPr wrap="none" anchor="ctr"/>
            <a:lstStyle/>
            <a:p>
              <a:endParaRPr lang="en-US"/>
            </a:p>
          </p:txBody>
        </p:sp>
        <p:sp>
          <p:nvSpPr>
            <p:cNvPr id="8208" name="Line 21"/>
            <p:cNvSpPr>
              <a:spLocks noChangeShapeType="1"/>
            </p:cNvSpPr>
            <p:nvPr/>
          </p:nvSpPr>
          <p:spPr bwMode="auto">
            <a:xfrm>
              <a:off x="4216" y="1032"/>
              <a:ext cx="360" cy="0"/>
            </a:xfrm>
            <a:prstGeom prst="line">
              <a:avLst/>
            </a:prstGeom>
            <a:noFill/>
            <a:ln w="50800">
              <a:solidFill>
                <a:srgbClr val="336699"/>
              </a:solidFill>
              <a:round/>
              <a:headEnd/>
              <a:tailEnd/>
            </a:ln>
          </p:spPr>
          <p:txBody>
            <a:bodyPr/>
            <a:lstStyle/>
            <a:p>
              <a:endParaRPr lang="en-US"/>
            </a:p>
          </p:txBody>
        </p:sp>
      </p:grpSp>
      <p:grpSp>
        <p:nvGrpSpPr>
          <p:cNvPr id="4" name="Group 22"/>
          <p:cNvGrpSpPr>
            <a:grpSpLocks/>
          </p:cNvGrpSpPr>
          <p:nvPr/>
        </p:nvGrpSpPr>
        <p:grpSpPr bwMode="auto">
          <a:xfrm>
            <a:off x="6910388" y="1963738"/>
            <a:ext cx="1090612" cy="1017587"/>
            <a:chOff x="3930" y="1143"/>
            <a:chExt cx="687" cy="641"/>
          </a:xfrm>
        </p:grpSpPr>
        <p:sp>
          <p:nvSpPr>
            <p:cNvPr id="8205" name="Oval 23"/>
            <p:cNvSpPr>
              <a:spLocks noChangeArrowheads="1"/>
            </p:cNvSpPr>
            <p:nvPr/>
          </p:nvSpPr>
          <p:spPr bwMode="auto">
            <a:xfrm>
              <a:off x="3930" y="1523"/>
              <a:ext cx="279" cy="261"/>
            </a:xfrm>
            <a:prstGeom prst="ellipse">
              <a:avLst/>
            </a:prstGeom>
            <a:noFill/>
            <a:ln w="25400">
              <a:solidFill>
                <a:srgbClr val="336699"/>
              </a:solidFill>
              <a:round/>
              <a:headEnd/>
              <a:tailEnd/>
            </a:ln>
          </p:spPr>
          <p:txBody>
            <a:bodyPr wrap="none" anchor="ctr"/>
            <a:lstStyle/>
            <a:p>
              <a:endParaRPr lang="en-US"/>
            </a:p>
          </p:txBody>
        </p:sp>
        <p:sp>
          <p:nvSpPr>
            <p:cNvPr id="8206" name="Line 24"/>
            <p:cNvSpPr>
              <a:spLocks noChangeShapeType="1"/>
            </p:cNvSpPr>
            <p:nvPr/>
          </p:nvSpPr>
          <p:spPr bwMode="auto">
            <a:xfrm flipH="1">
              <a:off x="4176" y="1143"/>
              <a:ext cx="441" cy="414"/>
            </a:xfrm>
            <a:prstGeom prst="line">
              <a:avLst/>
            </a:prstGeom>
            <a:noFill/>
            <a:ln w="50800">
              <a:solidFill>
                <a:srgbClr val="336699"/>
              </a:solidFill>
              <a:round/>
              <a:headEnd/>
              <a:tailEnd/>
            </a:ln>
          </p:spPr>
          <p:txBody>
            <a:bodyPr/>
            <a:lstStyle/>
            <a:p>
              <a:endParaRPr lang="en-US"/>
            </a:p>
          </p:txBody>
        </p:sp>
      </p:grpSp>
      <p:sp>
        <p:nvSpPr>
          <p:cNvPr id="705561" name="Oval 25"/>
          <p:cNvSpPr>
            <a:spLocks noChangeArrowheads="1"/>
          </p:cNvSpPr>
          <p:nvPr/>
        </p:nvSpPr>
        <p:spPr bwMode="auto">
          <a:xfrm>
            <a:off x="8624888" y="2073275"/>
            <a:ext cx="442912" cy="414338"/>
          </a:xfrm>
          <a:prstGeom prst="ellipse">
            <a:avLst/>
          </a:prstGeom>
          <a:noFill/>
          <a:ln w="25400">
            <a:solidFill>
              <a:srgbClr val="336699"/>
            </a:solidFill>
            <a:round/>
            <a:headEnd/>
            <a:tailEnd/>
          </a:ln>
        </p:spPr>
        <p:txBody>
          <a:bodyPr wrap="none" anchor="ctr"/>
          <a:lstStyle/>
          <a:p>
            <a:endParaRPr lang="en-US"/>
          </a:p>
        </p:txBody>
      </p:sp>
      <p:grpSp>
        <p:nvGrpSpPr>
          <p:cNvPr id="5" name="Group 26"/>
          <p:cNvGrpSpPr>
            <a:grpSpLocks/>
          </p:cNvGrpSpPr>
          <p:nvPr/>
        </p:nvGrpSpPr>
        <p:grpSpPr bwMode="auto">
          <a:xfrm>
            <a:off x="7924800" y="2435225"/>
            <a:ext cx="776288" cy="554038"/>
            <a:chOff x="4569" y="1440"/>
            <a:chExt cx="489" cy="349"/>
          </a:xfrm>
        </p:grpSpPr>
        <p:sp>
          <p:nvSpPr>
            <p:cNvPr id="8203" name="Oval 27"/>
            <p:cNvSpPr>
              <a:spLocks noChangeArrowheads="1"/>
            </p:cNvSpPr>
            <p:nvPr/>
          </p:nvSpPr>
          <p:spPr bwMode="auto">
            <a:xfrm>
              <a:off x="4569" y="1528"/>
              <a:ext cx="279" cy="261"/>
            </a:xfrm>
            <a:prstGeom prst="ellipse">
              <a:avLst/>
            </a:prstGeom>
            <a:noFill/>
            <a:ln w="25400">
              <a:solidFill>
                <a:srgbClr val="336699"/>
              </a:solidFill>
              <a:round/>
              <a:headEnd/>
              <a:tailEnd/>
            </a:ln>
          </p:spPr>
          <p:txBody>
            <a:bodyPr wrap="none" anchor="ctr"/>
            <a:lstStyle/>
            <a:p>
              <a:endParaRPr lang="en-US"/>
            </a:p>
          </p:txBody>
        </p:sp>
        <p:sp>
          <p:nvSpPr>
            <p:cNvPr id="8204" name="Line 28"/>
            <p:cNvSpPr>
              <a:spLocks noChangeShapeType="1"/>
            </p:cNvSpPr>
            <p:nvPr/>
          </p:nvSpPr>
          <p:spPr bwMode="auto">
            <a:xfrm flipV="1">
              <a:off x="4838" y="1440"/>
              <a:ext cx="220" cy="158"/>
            </a:xfrm>
            <a:prstGeom prst="line">
              <a:avLst/>
            </a:prstGeom>
            <a:noFill/>
            <a:ln w="50800">
              <a:solidFill>
                <a:srgbClr val="336699"/>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55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554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554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55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5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54" grpId="0" animBg="1"/>
      <p:bldP spid="7055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DFS Additional Data Structures</a:t>
            </a:r>
          </a:p>
        </p:txBody>
      </p:sp>
      <p:sp>
        <p:nvSpPr>
          <p:cNvPr id="706563" name="Rectangle 3"/>
          <p:cNvSpPr>
            <a:spLocks noGrp="1" noChangeArrowheads="1"/>
          </p:cNvSpPr>
          <p:nvPr>
            <p:ph type="body" idx="1"/>
          </p:nvPr>
        </p:nvSpPr>
        <p:spPr>
          <a:xfrm>
            <a:off x="381000" y="1524000"/>
            <a:ext cx="8229600" cy="3190875"/>
          </a:xfrm>
        </p:spPr>
        <p:txBody>
          <a:bodyPr/>
          <a:lstStyle/>
          <a:p>
            <a:pPr>
              <a:lnSpc>
                <a:spcPct val="90000"/>
              </a:lnSpc>
              <a:defRPr/>
            </a:pPr>
            <a:r>
              <a:rPr lang="en-US" sz="2800" dirty="0"/>
              <a:t>Global variable: </a:t>
            </a:r>
            <a:r>
              <a:rPr lang="en-US" sz="2800" dirty="0">
                <a:solidFill>
                  <a:srgbClr val="FF0000"/>
                </a:solidFill>
              </a:rPr>
              <a:t>time-stamp</a:t>
            </a:r>
          </a:p>
          <a:p>
            <a:pPr lvl="1">
              <a:lnSpc>
                <a:spcPct val="90000"/>
              </a:lnSpc>
              <a:defRPr/>
            </a:pPr>
            <a:r>
              <a:rPr lang="en-US" sz="2400" dirty="0"/>
              <a:t>Incremented when nodes are discovered </a:t>
            </a:r>
            <a:r>
              <a:rPr lang="en-US" sz="2400" dirty="0">
                <a:solidFill>
                  <a:srgbClr val="FF0000"/>
                </a:solidFill>
              </a:rPr>
              <a:t>or</a:t>
            </a:r>
            <a:r>
              <a:rPr lang="en-US" sz="2400" dirty="0"/>
              <a:t> finished</a:t>
            </a:r>
          </a:p>
          <a:p>
            <a:pPr>
              <a:lnSpc>
                <a:spcPct val="90000"/>
              </a:lnSpc>
              <a:defRPr/>
            </a:pPr>
            <a:r>
              <a:rPr lang="en-US" sz="2800" dirty="0">
                <a:latin typeface="Comic Sans MS" pitchFamily="66" charset="0"/>
              </a:rPr>
              <a:t>color[u] </a:t>
            </a:r>
            <a:r>
              <a:rPr lang="en-US" sz="2800" dirty="0"/>
              <a:t>– similar to BFS</a:t>
            </a:r>
          </a:p>
          <a:p>
            <a:pPr lvl="1">
              <a:lnSpc>
                <a:spcPct val="90000"/>
              </a:lnSpc>
              <a:defRPr/>
            </a:pPr>
            <a:r>
              <a:rPr lang="en-US" sz="2400" dirty="0"/>
              <a:t>White before </a:t>
            </a:r>
            <a:r>
              <a:rPr lang="en-US" sz="2400" dirty="0">
                <a:solidFill>
                  <a:schemeClr val="accent2"/>
                </a:solidFill>
              </a:rPr>
              <a:t>discovery</a:t>
            </a:r>
            <a:r>
              <a:rPr lang="en-US" sz="2400" dirty="0"/>
              <a:t>, gray while </a:t>
            </a:r>
            <a:r>
              <a:rPr lang="en-US" sz="2400" dirty="0">
                <a:solidFill>
                  <a:schemeClr val="bg1">
                    <a:lumMod val="50000"/>
                  </a:schemeClr>
                </a:solidFill>
              </a:rPr>
              <a:t>processing</a:t>
            </a:r>
            <a:r>
              <a:rPr lang="en-US" sz="2400" dirty="0"/>
              <a:t> and black when </a:t>
            </a:r>
            <a:r>
              <a:rPr lang="en-US" sz="2400" dirty="0">
                <a:solidFill>
                  <a:schemeClr val="accent1"/>
                </a:solidFill>
              </a:rPr>
              <a:t>finished</a:t>
            </a:r>
            <a:r>
              <a:rPr lang="en-US" sz="2400" dirty="0"/>
              <a:t> processing</a:t>
            </a:r>
          </a:p>
          <a:p>
            <a:pPr>
              <a:lnSpc>
                <a:spcPct val="130000"/>
              </a:lnSpc>
              <a:defRPr/>
            </a:pPr>
            <a:r>
              <a:rPr lang="en-US" sz="2800" dirty="0" err="1">
                <a:latin typeface="Comic Sans MS" pitchFamily="66" charset="0"/>
                <a:sym typeface="Symbol" pitchFamily="18" charset="2"/>
              </a:rPr>
              <a:t>prev</a:t>
            </a:r>
            <a:r>
              <a:rPr lang="en-US" sz="2800" dirty="0">
                <a:latin typeface="Comic Sans MS" pitchFamily="66" charset="0"/>
                <a:sym typeface="Symbol" pitchFamily="18" charset="2"/>
              </a:rPr>
              <a:t>[u]</a:t>
            </a:r>
            <a:r>
              <a:rPr lang="en-US" sz="2800" dirty="0">
                <a:sym typeface="Symbol" pitchFamily="18" charset="2"/>
              </a:rPr>
              <a:t> – predecessor of </a:t>
            </a:r>
            <a:r>
              <a:rPr lang="en-US" sz="2800" dirty="0">
                <a:latin typeface="Comic Sans MS" pitchFamily="66" charset="0"/>
                <a:sym typeface="Symbol" pitchFamily="18" charset="2"/>
              </a:rPr>
              <a:t>u</a:t>
            </a:r>
            <a:endParaRPr lang="en-US" sz="2800" dirty="0"/>
          </a:p>
          <a:p>
            <a:pPr>
              <a:lnSpc>
                <a:spcPct val="90000"/>
              </a:lnSpc>
              <a:defRPr/>
            </a:pPr>
            <a:r>
              <a:rPr lang="en-US" sz="2800" dirty="0">
                <a:latin typeface="Comic Sans MS" pitchFamily="66" charset="0"/>
              </a:rPr>
              <a:t>d[u], f[u]</a:t>
            </a:r>
            <a:r>
              <a:rPr lang="en-US" sz="2800" dirty="0"/>
              <a:t> – discovery and finish times</a:t>
            </a:r>
          </a:p>
        </p:txBody>
      </p:sp>
      <p:grpSp>
        <p:nvGrpSpPr>
          <p:cNvPr id="2" name="Group 4"/>
          <p:cNvGrpSpPr>
            <a:grpSpLocks/>
          </p:cNvGrpSpPr>
          <p:nvPr/>
        </p:nvGrpSpPr>
        <p:grpSpPr bwMode="auto">
          <a:xfrm>
            <a:off x="652463" y="4841879"/>
            <a:ext cx="7716837" cy="1635127"/>
            <a:chOff x="411" y="2852"/>
            <a:chExt cx="4861" cy="1030"/>
          </a:xfrm>
        </p:grpSpPr>
        <p:sp>
          <p:nvSpPr>
            <p:cNvPr id="9221" name="Rectangle 5"/>
            <p:cNvSpPr>
              <a:spLocks noChangeArrowheads="1"/>
            </p:cNvSpPr>
            <p:nvPr/>
          </p:nvSpPr>
          <p:spPr bwMode="auto">
            <a:xfrm>
              <a:off x="2208" y="3609"/>
              <a:ext cx="867" cy="252"/>
            </a:xfrm>
            <a:prstGeom prst="rect">
              <a:avLst/>
            </a:prstGeom>
            <a:solidFill>
              <a:srgbClr val="EAEAEA"/>
            </a:solidFill>
            <a:ln w="12700">
              <a:solidFill>
                <a:schemeClr val="tx1"/>
              </a:solidFill>
              <a:miter lim="800000"/>
              <a:headEnd/>
              <a:tailEnd/>
            </a:ln>
          </p:spPr>
          <p:txBody>
            <a:bodyPr wrap="none" anchor="ctr"/>
            <a:lstStyle/>
            <a:p>
              <a:pPr algn="ctr"/>
              <a:r>
                <a:rPr lang="en-US" sz="2400" dirty="0"/>
                <a:t>GRAY</a:t>
              </a:r>
            </a:p>
          </p:txBody>
        </p:sp>
        <p:sp>
          <p:nvSpPr>
            <p:cNvPr id="9222" name="Line 6"/>
            <p:cNvSpPr>
              <a:spLocks noChangeShapeType="1"/>
            </p:cNvSpPr>
            <p:nvPr/>
          </p:nvSpPr>
          <p:spPr bwMode="auto">
            <a:xfrm>
              <a:off x="480" y="3553"/>
              <a:ext cx="4572" cy="0"/>
            </a:xfrm>
            <a:prstGeom prst="line">
              <a:avLst/>
            </a:prstGeom>
            <a:noFill/>
            <a:ln w="25400">
              <a:solidFill>
                <a:schemeClr val="tx1"/>
              </a:solidFill>
              <a:round/>
              <a:headEnd type="diamond" w="med" len="med"/>
              <a:tailEnd type="diamond" w="lg" len="lg"/>
            </a:ln>
          </p:spPr>
          <p:txBody>
            <a:bodyPr/>
            <a:lstStyle/>
            <a:p>
              <a:endParaRPr lang="en-US"/>
            </a:p>
          </p:txBody>
        </p:sp>
        <p:sp>
          <p:nvSpPr>
            <p:cNvPr id="9223" name="Text Box 7"/>
            <p:cNvSpPr txBox="1">
              <a:spLocks noChangeArrowheads="1"/>
            </p:cNvSpPr>
            <p:nvPr/>
          </p:nvSpPr>
          <p:spPr bwMode="auto">
            <a:xfrm>
              <a:off x="768" y="3591"/>
              <a:ext cx="740" cy="291"/>
            </a:xfrm>
            <a:prstGeom prst="rect">
              <a:avLst/>
            </a:prstGeom>
            <a:noFill/>
            <a:ln w="9525">
              <a:noFill/>
              <a:miter lim="800000"/>
              <a:headEnd/>
              <a:tailEnd/>
            </a:ln>
          </p:spPr>
          <p:txBody>
            <a:bodyPr wrap="none">
              <a:spAutoFit/>
            </a:bodyPr>
            <a:lstStyle/>
            <a:p>
              <a:r>
                <a:rPr lang="en-US" sz="2400" dirty="0"/>
                <a:t>WHITE</a:t>
              </a:r>
            </a:p>
          </p:txBody>
        </p:sp>
        <p:sp>
          <p:nvSpPr>
            <p:cNvPr id="9224" name="Text Box 8"/>
            <p:cNvSpPr txBox="1">
              <a:spLocks noChangeArrowheads="1"/>
            </p:cNvSpPr>
            <p:nvPr/>
          </p:nvSpPr>
          <p:spPr bwMode="auto">
            <a:xfrm>
              <a:off x="3739" y="3591"/>
              <a:ext cx="774" cy="291"/>
            </a:xfrm>
            <a:prstGeom prst="rect">
              <a:avLst/>
            </a:prstGeom>
            <a:noFill/>
            <a:ln w="9525">
              <a:noFill/>
              <a:miter lim="800000"/>
              <a:headEnd/>
              <a:tailEnd/>
            </a:ln>
          </p:spPr>
          <p:txBody>
            <a:bodyPr wrap="none">
              <a:spAutoFit/>
            </a:bodyPr>
            <a:lstStyle/>
            <a:p>
              <a:r>
                <a:rPr lang="en-US" sz="2400" dirty="0"/>
                <a:t>BLACK</a:t>
              </a:r>
            </a:p>
          </p:txBody>
        </p:sp>
        <p:sp>
          <p:nvSpPr>
            <p:cNvPr id="9225" name="Text Box 9"/>
            <p:cNvSpPr txBox="1">
              <a:spLocks noChangeArrowheads="1"/>
            </p:cNvSpPr>
            <p:nvPr/>
          </p:nvSpPr>
          <p:spPr bwMode="auto">
            <a:xfrm>
              <a:off x="411" y="3494"/>
              <a:ext cx="196" cy="231"/>
            </a:xfrm>
            <a:prstGeom prst="rect">
              <a:avLst/>
            </a:prstGeom>
            <a:noFill/>
            <a:ln w="9525">
              <a:noFill/>
              <a:miter lim="800000"/>
              <a:headEnd/>
              <a:tailEnd/>
            </a:ln>
          </p:spPr>
          <p:txBody>
            <a:bodyPr wrap="none">
              <a:spAutoFit/>
            </a:bodyPr>
            <a:lstStyle/>
            <a:p>
              <a:r>
                <a:rPr lang="en-US"/>
                <a:t>0</a:t>
              </a:r>
            </a:p>
          </p:txBody>
        </p:sp>
        <p:sp>
          <p:nvSpPr>
            <p:cNvPr id="9226" name="Text Box 10"/>
            <p:cNvSpPr txBox="1">
              <a:spLocks noChangeArrowheads="1"/>
            </p:cNvSpPr>
            <p:nvPr/>
          </p:nvSpPr>
          <p:spPr bwMode="auto">
            <a:xfrm>
              <a:off x="4980" y="3494"/>
              <a:ext cx="292" cy="231"/>
            </a:xfrm>
            <a:prstGeom prst="rect">
              <a:avLst/>
            </a:prstGeom>
            <a:noFill/>
            <a:ln w="9525">
              <a:noFill/>
              <a:miter lim="800000"/>
              <a:headEnd/>
              <a:tailEnd/>
            </a:ln>
          </p:spPr>
          <p:txBody>
            <a:bodyPr wrap="none">
              <a:spAutoFit/>
            </a:bodyPr>
            <a:lstStyle/>
            <a:p>
              <a:r>
                <a:rPr lang="en-US"/>
                <a:t>2V</a:t>
              </a:r>
            </a:p>
          </p:txBody>
        </p:sp>
        <p:sp>
          <p:nvSpPr>
            <p:cNvPr id="9227" name="Text Box 11"/>
            <p:cNvSpPr txBox="1">
              <a:spLocks noChangeArrowheads="1"/>
            </p:cNvSpPr>
            <p:nvPr/>
          </p:nvSpPr>
          <p:spPr bwMode="auto">
            <a:xfrm>
              <a:off x="1749" y="3494"/>
              <a:ext cx="356" cy="231"/>
            </a:xfrm>
            <a:prstGeom prst="rect">
              <a:avLst/>
            </a:prstGeom>
            <a:noFill/>
            <a:ln w="9525">
              <a:noFill/>
              <a:miter lim="800000"/>
              <a:headEnd/>
              <a:tailEnd/>
            </a:ln>
          </p:spPr>
          <p:txBody>
            <a:bodyPr wrap="none">
              <a:spAutoFit/>
            </a:bodyPr>
            <a:lstStyle/>
            <a:p>
              <a:r>
                <a:rPr lang="en-US"/>
                <a:t>d[u]</a:t>
              </a:r>
            </a:p>
          </p:txBody>
        </p:sp>
        <p:sp>
          <p:nvSpPr>
            <p:cNvPr id="9228" name="Text Box 12"/>
            <p:cNvSpPr txBox="1">
              <a:spLocks noChangeArrowheads="1"/>
            </p:cNvSpPr>
            <p:nvPr/>
          </p:nvSpPr>
          <p:spPr bwMode="auto">
            <a:xfrm>
              <a:off x="3190" y="3494"/>
              <a:ext cx="316" cy="231"/>
            </a:xfrm>
            <a:prstGeom prst="rect">
              <a:avLst/>
            </a:prstGeom>
            <a:noFill/>
            <a:ln w="9525">
              <a:noFill/>
              <a:miter lim="800000"/>
              <a:headEnd/>
              <a:tailEnd/>
            </a:ln>
          </p:spPr>
          <p:txBody>
            <a:bodyPr wrap="none">
              <a:spAutoFit/>
            </a:bodyPr>
            <a:lstStyle/>
            <a:p>
              <a:r>
                <a:rPr lang="en-US"/>
                <a:t>f[u]</a:t>
              </a:r>
            </a:p>
          </p:txBody>
        </p:sp>
        <p:sp>
          <p:nvSpPr>
            <p:cNvPr id="9229" name="Rectangle 13"/>
            <p:cNvSpPr>
              <a:spLocks noChangeArrowheads="1"/>
            </p:cNvSpPr>
            <p:nvPr/>
          </p:nvSpPr>
          <p:spPr bwMode="auto">
            <a:xfrm>
              <a:off x="1914" y="2852"/>
              <a:ext cx="1593" cy="250"/>
            </a:xfrm>
            <a:prstGeom prst="rect">
              <a:avLst/>
            </a:prstGeom>
            <a:noFill/>
            <a:ln w="9525">
              <a:noFill/>
              <a:miter lim="800000"/>
              <a:headEnd/>
              <a:tailEnd/>
            </a:ln>
          </p:spPr>
          <p:txBody>
            <a:bodyPr wrap="none">
              <a:spAutoFit/>
            </a:bodyPr>
            <a:lstStyle/>
            <a:p>
              <a:r>
                <a:rPr lang="en-US"/>
                <a:t>1 ≤ d[u] &lt; f [u] ≤ 2 |V|</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t>Depth-First Search: The Code</a:t>
            </a:r>
          </a:p>
        </p:txBody>
      </p:sp>
      <p:sp>
        <p:nvSpPr>
          <p:cNvPr id="1202179"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a:solidFill>
                  <a:srgbClr val="FF0000"/>
                </a:solidFill>
                <a:latin typeface="Courier New" pitchFamily="49" charset="0"/>
              </a:rPr>
              <a:t>Data: </a:t>
            </a:r>
            <a:r>
              <a:rPr lang="en-US" sz="1800" b="1">
                <a:latin typeface="Courier New" pitchFamily="49" charset="0"/>
              </a:rPr>
              <a:t>color[V], time, prev[V],d[V], f[V]</a:t>
            </a:r>
          </a:p>
          <a:p>
            <a:pPr>
              <a:buFont typeface="Times New Roman" pitchFamily="18" charset="0"/>
              <a:buNone/>
            </a:pPr>
            <a:r>
              <a:rPr lang="en-US" sz="1800" b="1">
                <a:latin typeface="Courier New" pitchFamily="49" charset="0"/>
              </a:rPr>
              <a:t>DFS(G) // where prog starts</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for each vertex 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WHITE;</a:t>
            </a:r>
          </a:p>
          <a:p>
            <a:pPr>
              <a:buFont typeface="Times New Roman" pitchFamily="18" charset="0"/>
              <a:buNone/>
            </a:pPr>
            <a:r>
              <a:rPr lang="en-US" sz="1800" b="1">
                <a:latin typeface="Courier New" pitchFamily="49" charset="0"/>
                <a:sym typeface="Symbol" pitchFamily="18" charset="2"/>
              </a:rPr>
              <a:t>		prev[u]=NIL;</a:t>
            </a:r>
          </a:p>
          <a:p>
            <a:pPr>
              <a:buFont typeface="Times New Roman" pitchFamily="18" charset="0"/>
              <a:buNone/>
            </a:pPr>
            <a:r>
              <a:rPr lang="en-US" sz="1800" b="1">
                <a:latin typeface="Courier New" pitchFamily="49" charset="0"/>
                <a:sym typeface="Symbol" pitchFamily="18" charset="2"/>
              </a:rPr>
              <a:t>		f[u]=inf; d[u]=inf;</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time = 0;</a:t>
            </a:r>
          </a:p>
          <a:p>
            <a:pPr>
              <a:buFont typeface="Times New Roman" pitchFamily="18" charset="0"/>
              <a:buNone/>
            </a:pPr>
            <a:r>
              <a:rPr lang="en-US" sz="1800" b="1">
                <a:latin typeface="Courier New" pitchFamily="49" charset="0"/>
                <a:sym typeface="Symbol" pitchFamily="18" charset="2"/>
              </a:rPr>
              <a:t>   for each vertex </a:t>
            </a:r>
            <a:r>
              <a:rPr lang="en-US" sz="1800" b="1">
                <a:latin typeface="Courier New" pitchFamily="49" charset="0"/>
              </a:rPr>
              <a:t>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if (color[u] == WHITE)</a:t>
            </a:r>
          </a:p>
          <a:p>
            <a:pPr>
              <a:buFont typeface="Times New Roman" pitchFamily="18" charset="0"/>
              <a:buNone/>
            </a:pPr>
            <a:r>
              <a:rPr lang="en-US" sz="1800" b="1">
                <a:latin typeface="Courier New" pitchFamily="49" charset="0"/>
                <a:sym typeface="Symbol" pitchFamily="18" charset="2"/>
              </a:rPr>
              <a:t>         DFS_Visit(u);</a:t>
            </a:r>
          </a:p>
          <a:p>
            <a:pPr>
              <a:buFont typeface="Times New Roman" pitchFamily="18" charset="0"/>
              <a:buNone/>
            </a:pPr>
            <a:r>
              <a:rPr lang="en-US" sz="1800" b="1">
                <a:latin typeface="Courier New" pitchFamily="49" charset="0"/>
                <a:sym typeface="Symbol" pitchFamily="18" charset="2"/>
              </a:rPr>
              <a:t>}</a:t>
            </a:r>
            <a:endParaRPr lang="en-US" sz="1800" b="1">
              <a:latin typeface="Courier New" pitchFamily="49" charset="0"/>
            </a:endParaRPr>
          </a:p>
        </p:txBody>
      </p:sp>
      <p:sp>
        <p:nvSpPr>
          <p:cNvPr id="1202180" name="Rectangle 4"/>
          <p:cNvSpPr>
            <a:spLocks noGrp="1" noChangeArrowheads="1"/>
          </p:cNvSpPr>
          <p:nvPr>
            <p:ph type="body" sz="half" idx="2"/>
          </p:nvPr>
        </p:nvSpPr>
        <p:spPr/>
        <p:txBody>
          <a:bodyPr>
            <a:normAutofit fontScale="92500" lnSpcReduction="10000"/>
          </a:bodyPr>
          <a:lstStyle/>
          <a:p>
            <a:pPr>
              <a:buFont typeface="Times New Roman" pitchFamily="18" charset="0"/>
              <a:buNone/>
            </a:pPr>
            <a:r>
              <a:rPr lang="en-US" sz="1800" b="1">
                <a:latin typeface="Courier New" pitchFamily="49" charset="0"/>
              </a:rPr>
              <a:t>DFS_Visit(u)</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color[u] = GREY;</a:t>
            </a:r>
          </a:p>
          <a:p>
            <a:pPr>
              <a:buFont typeface="Times New Roman" pitchFamily="18" charset="0"/>
              <a:buNone/>
            </a:pPr>
            <a:r>
              <a:rPr lang="en-US" sz="1800" b="1">
                <a:latin typeface="Courier New" pitchFamily="49" charset="0"/>
              </a:rPr>
              <a:t>   time = time+1;</a:t>
            </a:r>
          </a:p>
          <a:p>
            <a:pPr>
              <a:buFont typeface="Times New Roman" pitchFamily="18" charset="0"/>
              <a:buNone/>
            </a:pPr>
            <a:r>
              <a:rPr lang="en-US" sz="1800" b="1">
                <a:latin typeface="Courier New" pitchFamily="49" charset="0"/>
              </a:rPr>
              <a:t>   d[u] = time;</a:t>
            </a:r>
          </a:p>
          <a:p>
            <a:pPr>
              <a:buFont typeface="Times New Roman" pitchFamily="18" charset="0"/>
              <a:buNone/>
            </a:pPr>
            <a:r>
              <a:rPr lang="en-US" sz="1800" b="1">
                <a:latin typeface="Courier New" pitchFamily="49" charset="0"/>
              </a:rPr>
              <a:t>   for each v </a:t>
            </a:r>
            <a:r>
              <a:rPr lang="en-US" sz="1800" b="1">
                <a:latin typeface="Courier New" pitchFamily="49" charset="0"/>
                <a:sym typeface="Symbol" pitchFamily="18" charset="2"/>
              </a:rPr>
              <a:t> Adj[u]</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if(color[v] == WHITE){</a:t>
            </a:r>
          </a:p>
          <a:p>
            <a:pPr>
              <a:buFont typeface="Times New Roman" pitchFamily="18" charset="0"/>
              <a:buNone/>
            </a:pPr>
            <a:r>
              <a:rPr lang="en-US" sz="1800" b="1">
                <a:latin typeface="Courier New" pitchFamily="49" charset="0"/>
                <a:sym typeface="Symbol" pitchFamily="18" charset="2"/>
              </a:rPr>
              <a:t>		  prev[v]=u;</a:t>
            </a:r>
          </a:p>
          <a:p>
            <a:pPr>
              <a:buFont typeface="Times New Roman" pitchFamily="18" charset="0"/>
              <a:buNone/>
            </a:pPr>
            <a:r>
              <a:rPr lang="en-US" sz="1800" b="1">
                <a:latin typeface="Courier New" pitchFamily="49" charset="0"/>
                <a:sym typeface="Symbol" pitchFamily="18" charset="2"/>
              </a:rPr>
              <a:t>         DFS_Visit(v);}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BLACK;</a:t>
            </a:r>
          </a:p>
          <a:p>
            <a:pPr>
              <a:buFont typeface="Times New Roman" pitchFamily="18" charset="0"/>
              <a:buNone/>
            </a:pPr>
            <a:r>
              <a:rPr lang="en-US" sz="1800" b="1">
                <a:latin typeface="Courier New" pitchFamily="49" charset="0"/>
                <a:sym typeface="Symbol" pitchFamily="18" charset="2"/>
              </a:rPr>
              <a:t>   time = time+1;</a:t>
            </a:r>
          </a:p>
          <a:p>
            <a:pPr>
              <a:buFont typeface="Times New Roman" pitchFamily="18" charset="0"/>
              <a:buNone/>
            </a:pPr>
            <a:r>
              <a:rPr lang="en-US" sz="1800" b="1">
                <a:latin typeface="Courier New" pitchFamily="49" charset="0"/>
                <a:sym typeface="Symbol" pitchFamily="18" charset="2"/>
              </a:rPr>
              <a:t>   f[u] = time;</a:t>
            </a:r>
          </a:p>
          <a:p>
            <a:pPr>
              <a:buFont typeface="Times New Roman" pitchFamily="18" charset="0"/>
              <a:buNone/>
            </a:pPr>
            <a:r>
              <a:rPr lang="en-US" sz="1800" b="1">
                <a:latin typeface="Courier New" pitchFamily="49" charset="0"/>
                <a:sym typeface="Symbol" pitchFamily="18" charset="2"/>
              </a:rPr>
              <a:t>}</a:t>
            </a:r>
          </a:p>
        </p:txBody>
      </p:sp>
      <p:sp>
        <p:nvSpPr>
          <p:cNvPr id="10246"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10247" name="Rectangle 6"/>
          <p:cNvSpPr>
            <a:spLocks noChangeArrowheads="1"/>
          </p:cNvSpPr>
          <p:nvPr/>
        </p:nvSpPr>
        <p:spPr bwMode="auto">
          <a:xfrm>
            <a:off x="762000" y="2514600"/>
            <a:ext cx="3733800" cy="2667000"/>
          </a:xfrm>
          <a:prstGeom prst="rect">
            <a:avLst/>
          </a:prstGeom>
          <a:solidFill>
            <a:srgbClr val="0070C0">
              <a:alpha val="29019"/>
            </a:srgbClr>
          </a:solidFill>
          <a:ln w="38100" algn="ctr">
            <a:noFill/>
            <a:round/>
            <a:headEnd/>
            <a:tailEnd type="triangle" w="med" len="med"/>
          </a:ln>
        </p:spPr>
        <p:txBody>
          <a:bodyPr/>
          <a:lstStyle/>
          <a:p>
            <a:pPr algn="r"/>
            <a:r>
              <a:rPr lang="en-US" sz="1800" b="1" u="sng">
                <a:solidFill>
                  <a:srgbClr val="FF0000"/>
                </a:solidFill>
              </a:rPr>
              <a:t>Initialize</a:t>
            </a:r>
            <a:endParaRPr lang="en-US" sz="1200" b="1" u="sng">
              <a:solidFill>
                <a:srgbClr val="FF0000"/>
              </a:solidFill>
            </a:endParaRPr>
          </a:p>
        </p:txBody>
      </p:sp>
      <p:sp>
        <p:nvSpPr>
          <p:cNvPr id="10248"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217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2179">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217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0217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021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2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21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21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217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217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217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217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02180">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2180">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02180">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02180">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02180">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02180">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02180">
                                            <p:txEl>
                                              <p:pRg st="5" end="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02180">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02180">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02180">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202180">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202180">
                                            <p:txEl>
                                              <p:pRg st="10" end="1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02180">
                                            <p:txEl>
                                              <p:pRg st="11" end="1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202180">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20218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t>Depth-First Search: The Code</a:t>
            </a:r>
          </a:p>
        </p:txBody>
      </p:sp>
      <p:sp>
        <p:nvSpPr>
          <p:cNvPr id="11268"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a:solidFill>
                  <a:srgbClr val="FF0000"/>
                </a:solidFill>
                <a:latin typeface="Courier New" pitchFamily="49" charset="0"/>
              </a:rPr>
              <a:t>Data: </a:t>
            </a:r>
            <a:r>
              <a:rPr lang="en-US" sz="1800" b="1">
                <a:latin typeface="Courier New" pitchFamily="49" charset="0"/>
              </a:rPr>
              <a:t>color[V], time, prev[V],d[V], f[V]</a:t>
            </a:r>
          </a:p>
          <a:p>
            <a:pPr>
              <a:buFont typeface="Times New Roman" pitchFamily="18" charset="0"/>
              <a:buNone/>
            </a:pPr>
            <a:r>
              <a:rPr lang="en-US" sz="1800" b="1">
                <a:latin typeface="Courier New" pitchFamily="49" charset="0"/>
              </a:rPr>
              <a:t>DFS(G) // where prog starts</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for each vertex 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WHITE;</a:t>
            </a:r>
          </a:p>
          <a:p>
            <a:pPr>
              <a:buFont typeface="Times New Roman" pitchFamily="18" charset="0"/>
              <a:buNone/>
            </a:pPr>
            <a:r>
              <a:rPr lang="en-US" sz="1800" b="1">
                <a:latin typeface="Courier New" pitchFamily="49" charset="0"/>
                <a:sym typeface="Symbol" pitchFamily="18" charset="2"/>
              </a:rPr>
              <a:t>		prev[u]=NIL;</a:t>
            </a:r>
          </a:p>
          <a:p>
            <a:pPr>
              <a:buFont typeface="Times New Roman" pitchFamily="18" charset="0"/>
              <a:buNone/>
            </a:pPr>
            <a:r>
              <a:rPr lang="en-US" sz="1800" b="1">
                <a:latin typeface="Courier New" pitchFamily="49" charset="0"/>
                <a:sym typeface="Symbol" pitchFamily="18" charset="2"/>
              </a:rPr>
              <a:t>		f[u]=inf; d[u]=inf;</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time = 0;</a:t>
            </a:r>
          </a:p>
          <a:p>
            <a:pPr>
              <a:buFont typeface="Times New Roman" pitchFamily="18" charset="0"/>
              <a:buNone/>
            </a:pPr>
            <a:r>
              <a:rPr lang="en-US" sz="1800" b="1">
                <a:latin typeface="Courier New" pitchFamily="49" charset="0"/>
                <a:sym typeface="Symbol" pitchFamily="18" charset="2"/>
              </a:rPr>
              <a:t>   for each vertex </a:t>
            </a:r>
            <a:r>
              <a:rPr lang="en-US" sz="1800" b="1">
                <a:latin typeface="Courier New" pitchFamily="49" charset="0"/>
              </a:rPr>
              <a:t>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if (color[u] == WHITE)</a:t>
            </a:r>
          </a:p>
          <a:p>
            <a:pPr>
              <a:buFont typeface="Times New Roman" pitchFamily="18" charset="0"/>
              <a:buNone/>
            </a:pPr>
            <a:r>
              <a:rPr lang="en-US" sz="1800" b="1">
                <a:latin typeface="Courier New" pitchFamily="49" charset="0"/>
                <a:sym typeface="Symbol" pitchFamily="18" charset="2"/>
              </a:rPr>
              <a:t>         DFS_Visit(u);</a:t>
            </a:r>
          </a:p>
          <a:p>
            <a:pPr>
              <a:buFont typeface="Times New Roman" pitchFamily="18" charset="0"/>
              <a:buNone/>
            </a:pPr>
            <a:r>
              <a:rPr lang="en-US" sz="1800" b="1">
                <a:latin typeface="Courier New" pitchFamily="49" charset="0"/>
                <a:sym typeface="Symbol" pitchFamily="18" charset="2"/>
              </a:rPr>
              <a:t>}</a:t>
            </a:r>
            <a:endParaRPr lang="en-US" sz="1800" b="1">
              <a:latin typeface="Courier New" pitchFamily="49" charset="0"/>
            </a:endParaRPr>
          </a:p>
        </p:txBody>
      </p:sp>
      <p:sp>
        <p:nvSpPr>
          <p:cNvPr id="11269" name="Rectangle 4"/>
          <p:cNvSpPr>
            <a:spLocks noGrp="1" noChangeArrowheads="1"/>
          </p:cNvSpPr>
          <p:nvPr>
            <p:ph type="body" sz="half" idx="2"/>
          </p:nvPr>
        </p:nvSpPr>
        <p:spPr/>
        <p:txBody>
          <a:bodyPr>
            <a:normAutofit fontScale="92500" lnSpcReduction="10000"/>
          </a:bodyPr>
          <a:lstStyle/>
          <a:p>
            <a:pPr>
              <a:buFont typeface="Times New Roman" pitchFamily="18" charset="0"/>
              <a:buNone/>
            </a:pPr>
            <a:r>
              <a:rPr lang="en-US" sz="1800" b="1" dirty="0" err="1">
                <a:latin typeface="Courier New" pitchFamily="49" charset="0"/>
              </a:rPr>
              <a:t>DFS_Visit</a:t>
            </a:r>
            <a:r>
              <a:rPr lang="en-US" sz="1800" b="1" dirty="0">
                <a:latin typeface="Courier New" pitchFamily="49" charset="0"/>
              </a:rPr>
              <a:t>(u)</a:t>
            </a:r>
          </a:p>
          <a:p>
            <a:pPr>
              <a:buFont typeface="Times New Roman" pitchFamily="18" charset="0"/>
              <a:buNone/>
            </a:pPr>
            <a:r>
              <a:rPr lang="en-US" sz="1800" b="1" dirty="0">
                <a:latin typeface="Courier New" pitchFamily="49" charset="0"/>
              </a:rPr>
              <a:t>{</a:t>
            </a:r>
          </a:p>
          <a:p>
            <a:pPr>
              <a:buFont typeface="Times New Roman" pitchFamily="18" charset="0"/>
              <a:buNone/>
            </a:pPr>
            <a:r>
              <a:rPr lang="en-US" sz="1800" b="1" dirty="0">
                <a:latin typeface="Courier New" pitchFamily="49" charset="0"/>
              </a:rPr>
              <a:t>   color[u] = GREY;</a:t>
            </a:r>
          </a:p>
          <a:p>
            <a:pPr>
              <a:buFont typeface="Times New Roman" pitchFamily="18" charset="0"/>
              <a:buNone/>
            </a:pPr>
            <a:r>
              <a:rPr lang="en-US" sz="1800" b="1" dirty="0">
                <a:latin typeface="Courier New" pitchFamily="49" charset="0"/>
              </a:rPr>
              <a:t>   time = time+1;</a:t>
            </a:r>
          </a:p>
          <a:p>
            <a:pPr>
              <a:buFont typeface="Times New Roman" pitchFamily="18" charset="0"/>
              <a:buNone/>
            </a:pPr>
            <a:r>
              <a:rPr lang="en-US" sz="1800" b="1" dirty="0">
                <a:latin typeface="Courier New" pitchFamily="49" charset="0"/>
              </a:rPr>
              <a:t>   d[u] = time;</a:t>
            </a:r>
          </a:p>
          <a:p>
            <a:pPr>
              <a:buFont typeface="Times New Roman" pitchFamily="18" charset="0"/>
              <a:buNone/>
            </a:pPr>
            <a:r>
              <a:rPr lang="en-US" sz="1800" b="1" dirty="0">
                <a:latin typeface="Courier New" pitchFamily="49" charset="0"/>
              </a:rPr>
              <a:t>   for each v </a:t>
            </a:r>
            <a:r>
              <a:rPr lang="en-US" sz="1800" b="1" dirty="0">
                <a:latin typeface="Courier New" pitchFamily="49" charset="0"/>
                <a:sym typeface="Symbol" pitchFamily="18" charset="2"/>
              </a:rPr>
              <a:t> </a:t>
            </a:r>
            <a:r>
              <a:rPr lang="en-US" sz="1800" b="1" dirty="0" err="1">
                <a:latin typeface="Courier New" pitchFamily="49" charset="0"/>
                <a:sym typeface="Symbol" pitchFamily="18" charset="2"/>
              </a:rPr>
              <a:t>Adj</a:t>
            </a:r>
            <a:r>
              <a:rPr lang="en-US" sz="1800" b="1" dirty="0">
                <a:latin typeface="Courier New" pitchFamily="49" charset="0"/>
                <a:sym typeface="Symbol" pitchFamily="18" charset="2"/>
              </a:rPr>
              <a:t>[u]</a:t>
            </a:r>
          </a:p>
          <a:p>
            <a:pPr>
              <a:buFont typeface="Times New Roman" pitchFamily="18" charset="0"/>
              <a:buNone/>
            </a:pPr>
            <a:r>
              <a:rPr lang="en-US" sz="1800" b="1" dirty="0">
                <a:latin typeface="Courier New" pitchFamily="49" charset="0"/>
                <a:sym typeface="Symbol" pitchFamily="18" charset="2"/>
              </a:rPr>
              <a:t>   {</a:t>
            </a:r>
          </a:p>
          <a:p>
            <a:pPr>
              <a:buFont typeface="Times New Roman" pitchFamily="18" charset="0"/>
              <a:buNone/>
            </a:pPr>
            <a:r>
              <a:rPr lang="en-US" sz="1800" b="1" dirty="0">
                <a:latin typeface="Courier New" pitchFamily="49" charset="0"/>
                <a:sym typeface="Symbol" pitchFamily="18" charset="2"/>
              </a:rPr>
              <a:t>      if(color[v] == WHITE){</a:t>
            </a:r>
          </a:p>
          <a:p>
            <a:pPr>
              <a:buFont typeface="Times New Roman" pitchFamily="18" charset="0"/>
              <a:buNone/>
            </a:pPr>
            <a:r>
              <a:rPr lang="en-US" sz="1800" b="1" dirty="0">
                <a:latin typeface="Courier New" pitchFamily="49" charset="0"/>
                <a:sym typeface="Symbol" pitchFamily="18" charset="2"/>
              </a:rPr>
              <a:t>		  </a:t>
            </a:r>
            <a:r>
              <a:rPr lang="en-US" sz="1800" b="1" dirty="0" err="1">
                <a:latin typeface="Courier New" pitchFamily="49" charset="0"/>
                <a:sym typeface="Symbol" pitchFamily="18" charset="2"/>
              </a:rPr>
              <a:t>prev</a:t>
            </a:r>
            <a:r>
              <a:rPr lang="en-US" sz="1800" b="1" dirty="0">
                <a:latin typeface="Courier New" pitchFamily="49" charset="0"/>
                <a:sym typeface="Symbol" pitchFamily="18" charset="2"/>
              </a:rPr>
              <a:t>[v]=u;</a:t>
            </a:r>
          </a:p>
          <a:p>
            <a:pPr>
              <a:buFont typeface="Times New Roman" pitchFamily="18" charset="0"/>
              <a:buNone/>
            </a:pPr>
            <a:r>
              <a:rPr lang="en-US" sz="1800" b="1" dirty="0">
                <a:latin typeface="Courier New" pitchFamily="49" charset="0"/>
                <a:sym typeface="Symbol" pitchFamily="18" charset="2"/>
              </a:rPr>
              <a:t>         </a:t>
            </a:r>
            <a:r>
              <a:rPr lang="en-US" sz="1800" b="1" dirty="0" err="1">
                <a:latin typeface="Courier New" pitchFamily="49" charset="0"/>
                <a:sym typeface="Symbol" pitchFamily="18" charset="2"/>
              </a:rPr>
              <a:t>DFS_Visit</a:t>
            </a:r>
            <a:r>
              <a:rPr lang="en-US" sz="1800" b="1" dirty="0">
                <a:latin typeface="Courier New" pitchFamily="49" charset="0"/>
                <a:sym typeface="Symbol" pitchFamily="18" charset="2"/>
              </a:rPr>
              <a:t>(v);}</a:t>
            </a:r>
          </a:p>
          <a:p>
            <a:pPr>
              <a:buFont typeface="Times New Roman" pitchFamily="18" charset="0"/>
              <a:buNone/>
            </a:pPr>
            <a:r>
              <a:rPr lang="en-US" sz="1800" b="1" dirty="0">
                <a:latin typeface="Courier New" pitchFamily="49" charset="0"/>
                <a:sym typeface="Symbol" pitchFamily="18" charset="2"/>
              </a:rPr>
              <a:t>   }</a:t>
            </a:r>
          </a:p>
          <a:p>
            <a:pPr>
              <a:buFont typeface="Times New Roman" pitchFamily="18" charset="0"/>
              <a:buNone/>
            </a:pPr>
            <a:r>
              <a:rPr lang="en-US" sz="1800" b="1" dirty="0">
                <a:latin typeface="Courier New" pitchFamily="49" charset="0"/>
                <a:sym typeface="Symbol" pitchFamily="18" charset="2"/>
              </a:rPr>
              <a:t>   color[u] = BLACK;</a:t>
            </a:r>
          </a:p>
          <a:p>
            <a:pPr>
              <a:buFont typeface="Times New Roman" pitchFamily="18" charset="0"/>
              <a:buNone/>
            </a:pPr>
            <a:r>
              <a:rPr lang="en-US" sz="1800" b="1" dirty="0">
                <a:latin typeface="Courier New" pitchFamily="49" charset="0"/>
                <a:sym typeface="Symbol" pitchFamily="18" charset="2"/>
              </a:rPr>
              <a:t>   time = time+1;</a:t>
            </a:r>
          </a:p>
          <a:p>
            <a:pPr>
              <a:buFont typeface="Times New Roman" pitchFamily="18" charset="0"/>
              <a:buNone/>
            </a:pPr>
            <a:r>
              <a:rPr lang="en-US" sz="1800" b="1" dirty="0">
                <a:latin typeface="Courier New" pitchFamily="49" charset="0"/>
                <a:sym typeface="Symbol" pitchFamily="18" charset="2"/>
              </a:rPr>
              <a:t>   f[u] = time;</a:t>
            </a:r>
          </a:p>
          <a:p>
            <a:pPr>
              <a:buFont typeface="Times New Roman" pitchFamily="18" charset="0"/>
              <a:buNone/>
            </a:pPr>
            <a:r>
              <a:rPr lang="en-US" sz="1800" b="1" dirty="0">
                <a:latin typeface="Courier New" pitchFamily="49" charset="0"/>
                <a:sym typeface="Symbol" pitchFamily="18" charset="2"/>
              </a:rPr>
              <a:t>}</a:t>
            </a:r>
          </a:p>
        </p:txBody>
      </p:sp>
      <p:sp>
        <p:nvSpPr>
          <p:cNvPr id="11270"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11271"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11272" name="Rectangle 8"/>
          <p:cNvSpPr>
            <a:spLocks noChangeArrowheads="1"/>
          </p:cNvSpPr>
          <p:nvPr/>
        </p:nvSpPr>
        <p:spPr bwMode="auto">
          <a:xfrm>
            <a:off x="2600209" y="6096000"/>
            <a:ext cx="6315191" cy="707886"/>
          </a:xfrm>
          <a:prstGeom prst="rect">
            <a:avLst/>
          </a:prstGeom>
          <a:noFill/>
          <a:ln w="9525">
            <a:noFill/>
            <a:miter lim="800000"/>
            <a:headEnd/>
            <a:tailEnd/>
          </a:ln>
        </p:spPr>
        <p:txBody>
          <a:bodyPr wrap="none">
            <a:spAutoFit/>
          </a:bodyPr>
          <a:lstStyle/>
          <a:p>
            <a:r>
              <a:rPr lang="en-US" b="1" dirty="0">
                <a:solidFill>
                  <a:schemeClr val="accent1"/>
                </a:solidFill>
                <a:latin typeface="Times New Roman" pitchFamily="18" charset="0"/>
              </a:rPr>
              <a:t>What does </a:t>
            </a:r>
            <a:r>
              <a:rPr lang="en-US" b="1" dirty="0">
                <a:latin typeface="Courier New" pitchFamily="49" charset="0"/>
              </a:rPr>
              <a:t>d</a:t>
            </a:r>
            <a:r>
              <a:rPr lang="en-US" b="1" i="0" dirty="0">
                <a:solidFill>
                  <a:schemeClr val="accent1"/>
                </a:solidFill>
                <a:latin typeface="Courier New" pitchFamily="49" charset="0"/>
              </a:rPr>
              <a:t>[u]</a:t>
            </a:r>
            <a:r>
              <a:rPr lang="en-US" b="1" dirty="0">
                <a:solidFill>
                  <a:schemeClr val="accent1"/>
                </a:solidFill>
                <a:latin typeface="Times New Roman" pitchFamily="18" charset="0"/>
              </a:rPr>
              <a:t> represent?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t>Depth-First Search: The Code</a:t>
            </a:r>
          </a:p>
        </p:txBody>
      </p:sp>
      <p:sp>
        <p:nvSpPr>
          <p:cNvPr id="12292"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a:solidFill>
                  <a:srgbClr val="FF0000"/>
                </a:solidFill>
                <a:latin typeface="Courier New" pitchFamily="49" charset="0"/>
              </a:rPr>
              <a:t>Data: </a:t>
            </a:r>
            <a:r>
              <a:rPr lang="en-US" sz="1800" b="1">
                <a:latin typeface="Courier New" pitchFamily="49" charset="0"/>
              </a:rPr>
              <a:t>color[V], time, prev[V],d[V], f[V]</a:t>
            </a:r>
          </a:p>
          <a:p>
            <a:pPr>
              <a:buFont typeface="Times New Roman" pitchFamily="18" charset="0"/>
              <a:buNone/>
            </a:pPr>
            <a:r>
              <a:rPr lang="en-US" sz="1800" b="1">
                <a:latin typeface="Courier New" pitchFamily="49" charset="0"/>
              </a:rPr>
              <a:t>DFS(G) // where prog starts</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for each vertex 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WHITE;</a:t>
            </a:r>
          </a:p>
          <a:p>
            <a:pPr>
              <a:buFont typeface="Times New Roman" pitchFamily="18" charset="0"/>
              <a:buNone/>
            </a:pPr>
            <a:r>
              <a:rPr lang="en-US" sz="1800" b="1">
                <a:latin typeface="Courier New" pitchFamily="49" charset="0"/>
                <a:sym typeface="Symbol" pitchFamily="18" charset="2"/>
              </a:rPr>
              <a:t>		prev[u]=NIL;</a:t>
            </a:r>
          </a:p>
          <a:p>
            <a:pPr>
              <a:buFont typeface="Times New Roman" pitchFamily="18" charset="0"/>
              <a:buNone/>
            </a:pPr>
            <a:r>
              <a:rPr lang="en-US" sz="1800" b="1">
                <a:latin typeface="Courier New" pitchFamily="49" charset="0"/>
                <a:sym typeface="Symbol" pitchFamily="18" charset="2"/>
              </a:rPr>
              <a:t>		f[u]=inf; d[u]=inf;</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time = 0;</a:t>
            </a:r>
          </a:p>
          <a:p>
            <a:pPr>
              <a:buFont typeface="Times New Roman" pitchFamily="18" charset="0"/>
              <a:buNone/>
            </a:pPr>
            <a:r>
              <a:rPr lang="en-US" sz="1800" b="1">
                <a:latin typeface="Courier New" pitchFamily="49" charset="0"/>
                <a:sym typeface="Symbol" pitchFamily="18" charset="2"/>
              </a:rPr>
              <a:t>   for each vertex </a:t>
            </a:r>
            <a:r>
              <a:rPr lang="en-US" sz="1800" b="1">
                <a:latin typeface="Courier New" pitchFamily="49" charset="0"/>
              </a:rPr>
              <a:t>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if (color[u] == WHITE)</a:t>
            </a:r>
          </a:p>
          <a:p>
            <a:pPr>
              <a:buFont typeface="Times New Roman" pitchFamily="18" charset="0"/>
              <a:buNone/>
            </a:pPr>
            <a:r>
              <a:rPr lang="en-US" sz="1800" b="1">
                <a:latin typeface="Courier New" pitchFamily="49" charset="0"/>
                <a:sym typeface="Symbol" pitchFamily="18" charset="2"/>
              </a:rPr>
              <a:t>         DFS_Visit(u);</a:t>
            </a:r>
          </a:p>
          <a:p>
            <a:pPr>
              <a:buFont typeface="Times New Roman" pitchFamily="18" charset="0"/>
              <a:buNone/>
            </a:pPr>
            <a:r>
              <a:rPr lang="en-US" sz="1800" b="1">
                <a:latin typeface="Courier New" pitchFamily="49" charset="0"/>
                <a:sym typeface="Symbol" pitchFamily="18" charset="2"/>
              </a:rPr>
              <a:t>}</a:t>
            </a:r>
            <a:endParaRPr lang="en-US" sz="1800" b="1">
              <a:latin typeface="Courier New" pitchFamily="49" charset="0"/>
            </a:endParaRPr>
          </a:p>
        </p:txBody>
      </p:sp>
      <p:sp>
        <p:nvSpPr>
          <p:cNvPr id="12293" name="Rectangle 4"/>
          <p:cNvSpPr>
            <a:spLocks noGrp="1" noChangeArrowheads="1"/>
          </p:cNvSpPr>
          <p:nvPr>
            <p:ph type="body" sz="half" idx="2"/>
          </p:nvPr>
        </p:nvSpPr>
        <p:spPr/>
        <p:txBody>
          <a:bodyPr>
            <a:normAutofit fontScale="92500" lnSpcReduction="10000"/>
          </a:bodyPr>
          <a:lstStyle/>
          <a:p>
            <a:pPr>
              <a:buFont typeface="Times New Roman" pitchFamily="18" charset="0"/>
              <a:buNone/>
            </a:pPr>
            <a:r>
              <a:rPr lang="en-US" sz="1800" b="1">
                <a:latin typeface="Courier New" pitchFamily="49" charset="0"/>
              </a:rPr>
              <a:t>DFS_Visit(u)</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color[u] = GREY;</a:t>
            </a:r>
          </a:p>
          <a:p>
            <a:pPr>
              <a:buFont typeface="Times New Roman" pitchFamily="18" charset="0"/>
              <a:buNone/>
            </a:pPr>
            <a:r>
              <a:rPr lang="en-US" sz="1800" b="1">
                <a:latin typeface="Courier New" pitchFamily="49" charset="0"/>
              </a:rPr>
              <a:t>   time = time+1;</a:t>
            </a:r>
          </a:p>
          <a:p>
            <a:pPr>
              <a:buFont typeface="Times New Roman" pitchFamily="18" charset="0"/>
              <a:buNone/>
            </a:pPr>
            <a:r>
              <a:rPr lang="en-US" sz="1800" b="1">
                <a:latin typeface="Courier New" pitchFamily="49" charset="0"/>
              </a:rPr>
              <a:t>   d[u] = time;</a:t>
            </a:r>
          </a:p>
          <a:p>
            <a:pPr>
              <a:buFont typeface="Times New Roman" pitchFamily="18" charset="0"/>
              <a:buNone/>
            </a:pPr>
            <a:r>
              <a:rPr lang="en-US" sz="1800" b="1">
                <a:latin typeface="Courier New" pitchFamily="49" charset="0"/>
              </a:rPr>
              <a:t>   for each v </a:t>
            </a:r>
            <a:r>
              <a:rPr lang="en-US" sz="1800" b="1">
                <a:latin typeface="Courier New" pitchFamily="49" charset="0"/>
                <a:sym typeface="Symbol" pitchFamily="18" charset="2"/>
              </a:rPr>
              <a:t> Adj[u]</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if(color[v] == WHITE){</a:t>
            </a:r>
          </a:p>
          <a:p>
            <a:pPr>
              <a:buFont typeface="Times New Roman" pitchFamily="18" charset="0"/>
              <a:buNone/>
            </a:pPr>
            <a:r>
              <a:rPr lang="en-US" sz="1800" b="1">
                <a:latin typeface="Courier New" pitchFamily="49" charset="0"/>
                <a:sym typeface="Symbol" pitchFamily="18" charset="2"/>
              </a:rPr>
              <a:t>		  prev[v]=u;</a:t>
            </a:r>
          </a:p>
          <a:p>
            <a:pPr>
              <a:buFont typeface="Times New Roman" pitchFamily="18" charset="0"/>
              <a:buNone/>
            </a:pPr>
            <a:r>
              <a:rPr lang="en-US" sz="1800" b="1">
                <a:latin typeface="Courier New" pitchFamily="49" charset="0"/>
                <a:sym typeface="Symbol" pitchFamily="18" charset="2"/>
              </a:rPr>
              <a:t>         DFS_Visit(v);}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BLACK;</a:t>
            </a:r>
          </a:p>
          <a:p>
            <a:pPr>
              <a:buFont typeface="Times New Roman" pitchFamily="18" charset="0"/>
              <a:buNone/>
            </a:pPr>
            <a:r>
              <a:rPr lang="en-US" sz="1800" b="1">
                <a:latin typeface="Courier New" pitchFamily="49" charset="0"/>
                <a:sym typeface="Symbol" pitchFamily="18" charset="2"/>
              </a:rPr>
              <a:t>   time = time+1;</a:t>
            </a:r>
          </a:p>
          <a:p>
            <a:pPr>
              <a:buFont typeface="Times New Roman" pitchFamily="18" charset="0"/>
              <a:buNone/>
            </a:pPr>
            <a:r>
              <a:rPr lang="en-US" sz="1800" b="1">
                <a:latin typeface="Courier New" pitchFamily="49" charset="0"/>
                <a:sym typeface="Symbol" pitchFamily="18" charset="2"/>
              </a:rPr>
              <a:t>   f[u] = time;</a:t>
            </a:r>
          </a:p>
          <a:p>
            <a:pPr>
              <a:buFont typeface="Times New Roman" pitchFamily="18" charset="0"/>
              <a:buNone/>
            </a:pPr>
            <a:r>
              <a:rPr lang="en-US" sz="1800" b="1">
                <a:latin typeface="Courier New" pitchFamily="49" charset="0"/>
                <a:sym typeface="Symbol" pitchFamily="18" charset="2"/>
              </a:rPr>
              <a:t>}</a:t>
            </a:r>
          </a:p>
        </p:txBody>
      </p:sp>
      <p:sp>
        <p:nvSpPr>
          <p:cNvPr id="12294"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12295"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12296" name="Rectangle 8"/>
          <p:cNvSpPr>
            <a:spLocks noChangeArrowheads="1"/>
          </p:cNvSpPr>
          <p:nvPr/>
        </p:nvSpPr>
        <p:spPr bwMode="auto">
          <a:xfrm>
            <a:off x="2676409" y="6096000"/>
            <a:ext cx="6315191" cy="707886"/>
          </a:xfrm>
          <a:prstGeom prst="rect">
            <a:avLst/>
          </a:prstGeom>
          <a:noFill/>
          <a:ln w="9525">
            <a:noFill/>
            <a:miter lim="800000"/>
            <a:headEnd/>
            <a:tailEnd/>
          </a:ln>
        </p:spPr>
        <p:txBody>
          <a:bodyPr wrap="none">
            <a:spAutoFit/>
          </a:bodyPr>
          <a:lstStyle/>
          <a:p>
            <a:r>
              <a:rPr lang="en-US" b="1" dirty="0">
                <a:solidFill>
                  <a:schemeClr val="accent1"/>
                </a:solidFill>
                <a:latin typeface="Times New Roman" pitchFamily="18" charset="0"/>
              </a:rPr>
              <a:t>What does </a:t>
            </a:r>
            <a:r>
              <a:rPr lang="en-US" b="1" dirty="0">
                <a:solidFill>
                  <a:schemeClr val="accent1"/>
                </a:solidFill>
                <a:latin typeface="Courier New" pitchFamily="49" charset="0"/>
              </a:rPr>
              <a:t>f</a:t>
            </a:r>
            <a:r>
              <a:rPr lang="en-US" b="1" i="0" dirty="0">
                <a:solidFill>
                  <a:schemeClr val="accent1"/>
                </a:solidFill>
                <a:latin typeface="Courier New" pitchFamily="49" charset="0"/>
              </a:rPr>
              <a:t>[u]</a:t>
            </a:r>
            <a:r>
              <a:rPr lang="en-US" b="1" dirty="0">
                <a:solidFill>
                  <a:schemeClr val="accent1"/>
                </a:solidFill>
                <a:latin typeface="Times New Roman" pitchFamily="18" charset="0"/>
              </a:rPr>
              <a:t> represent?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t>Depth-First Search: The Code</a:t>
            </a:r>
          </a:p>
        </p:txBody>
      </p:sp>
      <p:sp>
        <p:nvSpPr>
          <p:cNvPr id="13316"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a:solidFill>
                  <a:srgbClr val="FF0000"/>
                </a:solidFill>
                <a:latin typeface="Courier New" pitchFamily="49" charset="0"/>
              </a:rPr>
              <a:t>Data: </a:t>
            </a:r>
            <a:r>
              <a:rPr lang="en-US" sz="1800" b="1">
                <a:latin typeface="Courier New" pitchFamily="49" charset="0"/>
              </a:rPr>
              <a:t>color[V], time, prev[V],d[V], f[V]</a:t>
            </a:r>
          </a:p>
          <a:p>
            <a:pPr>
              <a:buFont typeface="Times New Roman" pitchFamily="18" charset="0"/>
              <a:buNone/>
            </a:pPr>
            <a:r>
              <a:rPr lang="en-US" sz="1800" b="1">
                <a:latin typeface="Courier New" pitchFamily="49" charset="0"/>
              </a:rPr>
              <a:t>DFS(G) // where prog starts</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for each vertex 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WHITE;</a:t>
            </a:r>
          </a:p>
          <a:p>
            <a:pPr>
              <a:buFont typeface="Times New Roman" pitchFamily="18" charset="0"/>
              <a:buNone/>
            </a:pPr>
            <a:r>
              <a:rPr lang="en-US" sz="1800" b="1">
                <a:latin typeface="Courier New" pitchFamily="49" charset="0"/>
                <a:sym typeface="Symbol" pitchFamily="18" charset="2"/>
              </a:rPr>
              <a:t>		prev[u]=NIL;</a:t>
            </a:r>
          </a:p>
          <a:p>
            <a:pPr>
              <a:buFont typeface="Times New Roman" pitchFamily="18" charset="0"/>
              <a:buNone/>
            </a:pPr>
            <a:r>
              <a:rPr lang="en-US" sz="1800" b="1">
                <a:latin typeface="Courier New" pitchFamily="49" charset="0"/>
                <a:sym typeface="Symbol" pitchFamily="18" charset="2"/>
              </a:rPr>
              <a:t>		f[u]=inf; d[u]=inf;</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time = 0;</a:t>
            </a:r>
          </a:p>
          <a:p>
            <a:pPr>
              <a:buFont typeface="Times New Roman" pitchFamily="18" charset="0"/>
              <a:buNone/>
            </a:pPr>
            <a:r>
              <a:rPr lang="en-US" sz="1800" b="1">
                <a:latin typeface="Courier New" pitchFamily="49" charset="0"/>
                <a:sym typeface="Symbol" pitchFamily="18" charset="2"/>
              </a:rPr>
              <a:t>   for each vertex </a:t>
            </a:r>
            <a:r>
              <a:rPr lang="en-US" sz="1800" b="1">
                <a:latin typeface="Courier New" pitchFamily="49" charset="0"/>
              </a:rPr>
              <a:t>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if (color[u] == WHITE)</a:t>
            </a:r>
          </a:p>
          <a:p>
            <a:pPr>
              <a:buFont typeface="Times New Roman" pitchFamily="18" charset="0"/>
              <a:buNone/>
            </a:pPr>
            <a:r>
              <a:rPr lang="en-US" sz="1800" b="1">
                <a:latin typeface="Courier New" pitchFamily="49" charset="0"/>
                <a:sym typeface="Symbol" pitchFamily="18" charset="2"/>
              </a:rPr>
              <a:t>         DFS_Visit(u);</a:t>
            </a:r>
          </a:p>
          <a:p>
            <a:pPr>
              <a:buFont typeface="Times New Roman" pitchFamily="18" charset="0"/>
              <a:buNone/>
            </a:pPr>
            <a:r>
              <a:rPr lang="en-US" sz="1800" b="1">
                <a:latin typeface="Courier New" pitchFamily="49" charset="0"/>
                <a:sym typeface="Symbol" pitchFamily="18" charset="2"/>
              </a:rPr>
              <a:t>}</a:t>
            </a:r>
            <a:endParaRPr lang="en-US" sz="1800" b="1">
              <a:latin typeface="Courier New" pitchFamily="49" charset="0"/>
            </a:endParaRPr>
          </a:p>
        </p:txBody>
      </p:sp>
      <p:sp>
        <p:nvSpPr>
          <p:cNvPr id="13317" name="Rectangle 4"/>
          <p:cNvSpPr>
            <a:spLocks noGrp="1" noChangeArrowheads="1"/>
          </p:cNvSpPr>
          <p:nvPr>
            <p:ph type="body" sz="half" idx="2"/>
          </p:nvPr>
        </p:nvSpPr>
        <p:spPr/>
        <p:txBody>
          <a:bodyPr>
            <a:normAutofit fontScale="92500" lnSpcReduction="10000"/>
          </a:bodyPr>
          <a:lstStyle/>
          <a:p>
            <a:pPr>
              <a:buFont typeface="Times New Roman" pitchFamily="18" charset="0"/>
              <a:buNone/>
            </a:pPr>
            <a:r>
              <a:rPr lang="en-US" sz="1800" b="1">
                <a:latin typeface="Courier New" pitchFamily="49" charset="0"/>
              </a:rPr>
              <a:t>DFS_Visit(u)</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color[u] = GREY;</a:t>
            </a:r>
          </a:p>
          <a:p>
            <a:pPr>
              <a:buFont typeface="Times New Roman" pitchFamily="18" charset="0"/>
              <a:buNone/>
            </a:pPr>
            <a:r>
              <a:rPr lang="en-US" sz="1800" b="1">
                <a:latin typeface="Courier New" pitchFamily="49" charset="0"/>
              </a:rPr>
              <a:t>   time = time+1;</a:t>
            </a:r>
          </a:p>
          <a:p>
            <a:pPr>
              <a:buFont typeface="Times New Roman" pitchFamily="18" charset="0"/>
              <a:buNone/>
            </a:pPr>
            <a:r>
              <a:rPr lang="en-US" sz="1800" b="1">
                <a:latin typeface="Courier New" pitchFamily="49" charset="0"/>
              </a:rPr>
              <a:t>   d[u] = time;</a:t>
            </a:r>
          </a:p>
          <a:p>
            <a:pPr>
              <a:buFont typeface="Times New Roman" pitchFamily="18" charset="0"/>
              <a:buNone/>
            </a:pPr>
            <a:r>
              <a:rPr lang="en-US" sz="1800" b="1">
                <a:latin typeface="Courier New" pitchFamily="49" charset="0"/>
              </a:rPr>
              <a:t>   for each v </a:t>
            </a:r>
            <a:r>
              <a:rPr lang="en-US" sz="1800" b="1">
                <a:latin typeface="Courier New" pitchFamily="49" charset="0"/>
                <a:sym typeface="Symbol" pitchFamily="18" charset="2"/>
              </a:rPr>
              <a:t> Adj[u]</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if(color[v] == WHITE){</a:t>
            </a:r>
          </a:p>
          <a:p>
            <a:pPr>
              <a:buFont typeface="Times New Roman" pitchFamily="18" charset="0"/>
              <a:buNone/>
            </a:pPr>
            <a:r>
              <a:rPr lang="en-US" sz="1800" b="1">
                <a:latin typeface="Courier New" pitchFamily="49" charset="0"/>
                <a:sym typeface="Symbol" pitchFamily="18" charset="2"/>
              </a:rPr>
              <a:t>		  prev[v]=u;</a:t>
            </a:r>
          </a:p>
          <a:p>
            <a:pPr>
              <a:buFont typeface="Times New Roman" pitchFamily="18" charset="0"/>
              <a:buNone/>
            </a:pPr>
            <a:r>
              <a:rPr lang="en-US" sz="1800" b="1">
                <a:latin typeface="Courier New" pitchFamily="49" charset="0"/>
                <a:sym typeface="Symbol" pitchFamily="18" charset="2"/>
              </a:rPr>
              <a:t>         DFS_Visit(v);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BLACK;</a:t>
            </a:r>
          </a:p>
          <a:p>
            <a:pPr>
              <a:buFont typeface="Times New Roman" pitchFamily="18" charset="0"/>
              <a:buNone/>
            </a:pPr>
            <a:r>
              <a:rPr lang="en-US" sz="1800" b="1">
                <a:latin typeface="Courier New" pitchFamily="49" charset="0"/>
                <a:sym typeface="Symbol" pitchFamily="18" charset="2"/>
              </a:rPr>
              <a:t>   time = time+1;</a:t>
            </a:r>
          </a:p>
          <a:p>
            <a:pPr>
              <a:buFont typeface="Times New Roman" pitchFamily="18" charset="0"/>
              <a:buNone/>
            </a:pPr>
            <a:r>
              <a:rPr lang="en-US" sz="1800" b="1">
                <a:latin typeface="Courier New" pitchFamily="49" charset="0"/>
                <a:sym typeface="Symbol" pitchFamily="18" charset="2"/>
              </a:rPr>
              <a:t>   f[u] = time;</a:t>
            </a:r>
          </a:p>
          <a:p>
            <a:pPr>
              <a:buFont typeface="Times New Roman" pitchFamily="18" charset="0"/>
              <a:buNone/>
            </a:pPr>
            <a:r>
              <a:rPr lang="en-US" sz="1800" b="1">
                <a:latin typeface="Courier New" pitchFamily="49" charset="0"/>
                <a:sym typeface="Symbol" pitchFamily="18" charset="2"/>
              </a:rPr>
              <a:t>}</a:t>
            </a:r>
          </a:p>
        </p:txBody>
      </p:sp>
      <p:sp>
        <p:nvSpPr>
          <p:cNvPr id="13318"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13319"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13320" name="Text Box 6"/>
          <p:cNvSpPr txBox="1">
            <a:spLocks noChangeArrowheads="1"/>
          </p:cNvSpPr>
          <p:nvPr/>
        </p:nvSpPr>
        <p:spPr bwMode="auto">
          <a:xfrm>
            <a:off x="1662113" y="6151563"/>
            <a:ext cx="5762625" cy="457200"/>
          </a:xfrm>
          <a:prstGeom prst="rect">
            <a:avLst/>
          </a:prstGeom>
          <a:noFill/>
          <a:ln w="28575">
            <a:noFill/>
            <a:miter lim="800000"/>
            <a:headEnd/>
            <a:tailEnd/>
          </a:ln>
        </p:spPr>
        <p:txBody>
          <a:bodyPr wrap="none">
            <a:spAutoFit/>
          </a:bodyPr>
          <a:lstStyle/>
          <a:p>
            <a:pPr algn="ctr"/>
            <a:r>
              <a:rPr lang="en-US" sz="2400" b="1">
                <a:solidFill>
                  <a:schemeClr val="accent1"/>
                </a:solidFill>
                <a:latin typeface="Times New Roman" pitchFamily="18" charset="0"/>
              </a:rPr>
              <a:t>Will all vertices eventually be colored black?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t>DFS Example</a:t>
            </a:r>
          </a:p>
        </p:txBody>
      </p:sp>
      <p:sp>
        <p:nvSpPr>
          <p:cNvPr id="14340" name="Oval 3"/>
          <p:cNvSpPr>
            <a:spLocks noChangeArrowheads="1"/>
          </p:cNvSpPr>
          <p:nvPr/>
        </p:nvSpPr>
        <p:spPr bwMode="auto">
          <a:xfrm>
            <a:off x="1524000" y="2362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1"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2"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3"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4"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5" name="Oval 8"/>
          <p:cNvSpPr>
            <a:spLocks noChangeArrowheads="1"/>
          </p:cNvSpPr>
          <p:nvPr/>
        </p:nvSpPr>
        <p:spPr bwMode="auto">
          <a:xfrm>
            <a:off x="1524000" y="47244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6" name="Oval 9"/>
          <p:cNvSpPr>
            <a:spLocks noChangeArrowheads="1"/>
          </p:cNvSpPr>
          <p:nvPr/>
        </p:nvSpPr>
        <p:spPr bwMode="auto">
          <a:xfrm>
            <a:off x="228600" y="3505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sp>
        <p:nvSpPr>
          <p:cNvPr id="14347"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endParaRPr lang="en-US" sz="2800" b="1" i="0">
              <a:solidFill>
                <a:schemeClr val="accent1"/>
              </a:solidFill>
              <a:latin typeface="Times New Roman" pitchFamily="18" charset="0"/>
            </a:endParaRPr>
          </a:p>
        </p:txBody>
      </p:sp>
      <p:cxnSp>
        <p:nvCxnSpPr>
          <p:cNvPr id="14348" name="AutoShape 11"/>
          <p:cNvCxnSpPr>
            <a:cxnSpLocks noChangeShapeType="1"/>
            <a:stCxn id="14340" idx="3"/>
            <a:endCxn id="14346" idx="7"/>
          </p:cNvCxnSpPr>
          <p:nvPr/>
        </p:nvCxnSpPr>
        <p:spPr bwMode="auto">
          <a:xfrm flipH="1">
            <a:off x="1139825" y="2962275"/>
            <a:ext cx="539750" cy="628650"/>
          </a:xfrm>
          <a:prstGeom prst="straightConnector1">
            <a:avLst/>
          </a:prstGeom>
          <a:noFill/>
          <a:ln w="28575">
            <a:solidFill>
              <a:schemeClr val="tx1"/>
            </a:solidFill>
            <a:round/>
            <a:headEnd/>
            <a:tailEnd type="triangle" w="med" len="med"/>
          </a:ln>
        </p:spPr>
      </p:cxnSp>
      <p:cxnSp>
        <p:nvCxnSpPr>
          <p:cNvPr id="14349" name="AutoShape 12"/>
          <p:cNvCxnSpPr>
            <a:cxnSpLocks noChangeShapeType="1"/>
            <a:stCxn id="14346" idx="5"/>
            <a:endCxn id="14345" idx="1"/>
          </p:cNvCxnSpPr>
          <p:nvPr/>
        </p:nvCxnSpPr>
        <p:spPr bwMode="auto">
          <a:xfrm>
            <a:off x="1139825" y="4105275"/>
            <a:ext cx="539750" cy="704850"/>
          </a:xfrm>
          <a:prstGeom prst="straightConnector1">
            <a:avLst/>
          </a:prstGeom>
          <a:noFill/>
          <a:ln w="28575">
            <a:solidFill>
              <a:schemeClr val="tx1"/>
            </a:solidFill>
            <a:round/>
            <a:headEnd/>
            <a:tailEnd type="triangle" w="med" len="med"/>
          </a:ln>
        </p:spPr>
      </p:cxnSp>
      <p:cxnSp>
        <p:nvCxnSpPr>
          <p:cNvPr id="14350" name="AutoShape 13"/>
          <p:cNvCxnSpPr>
            <a:cxnSpLocks noChangeShapeType="1"/>
            <a:stCxn id="14346" idx="6"/>
            <a:endCxn id="14344"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4351" name="AutoShape 14"/>
          <p:cNvCxnSpPr>
            <a:cxnSpLocks noChangeShapeType="1"/>
            <a:stCxn id="14344" idx="2"/>
            <a:endCxn id="1434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4352" name="AutoShape 15"/>
          <p:cNvCxnSpPr>
            <a:cxnSpLocks noChangeShapeType="1"/>
            <a:stCxn id="14345" idx="0"/>
            <a:endCxn id="14340"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4353" name="AutoShape 16"/>
          <p:cNvCxnSpPr>
            <a:cxnSpLocks noChangeShapeType="1"/>
            <a:stCxn id="14340" idx="5"/>
            <a:endCxn id="1434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4354" name="AutoShape 17"/>
          <p:cNvCxnSpPr>
            <a:cxnSpLocks noChangeShapeType="1"/>
            <a:stCxn id="14341" idx="4"/>
            <a:endCxn id="1434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4355" name="AutoShape 18"/>
          <p:cNvCxnSpPr>
            <a:cxnSpLocks noChangeShapeType="1"/>
            <a:stCxn id="14340" idx="6"/>
            <a:endCxn id="14341"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4356" name="AutoShape 19"/>
          <p:cNvCxnSpPr>
            <a:cxnSpLocks noChangeShapeType="1"/>
            <a:stCxn id="14342" idx="2"/>
            <a:endCxn id="1434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4357" name="AutoShape 20"/>
          <p:cNvCxnSpPr>
            <a:cxnSpLocks noChangeShapeType="1"/>
            <a:stCxn id="14341" idx="5"/>
            <a:endCxn id="14347"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4358" name="AutoShape 21"/>
          <p:cNvCxnSpPr>
            <a:cxnSpLocks noChangeShapeType="1"/>
            <a:stCxn id="14342" idx="3"/>
            <a:endCxn id="1434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4359" name="AutoShape 22"/>
          <p:cNvCxnSpPr>
            <a:cxnSpLocks noChangeShapeType="1"/>
            <a:stCxn id="14342" idx="4"/>
            <a:endCxn id="14343"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4360" name="AutoShape 23"/>
          <p:cNvCxnSpPr>
            <a:cxnSpLocks noChangeShapeType="1"/>
            <a:stCxn id="14343" idx="2"/>
            <a:endCxn id="1434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4361" name="AutoShape 24"/>
          <p:cNvCxnSpPr>
            <a:cxnSpLocks noChangeShapeType="1"/>
            <a:stCxn id="14347" idx="3"/>
            <a:endCxn id="1434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436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4363" name="Text Box 26"/>
          <p:cNvSpPr txBox="1">
            <a:spLocks noChangeArrowheads="1"/>
          </p:cNvSpPr>
          <p:nvPr/>
        </p:nvSpPr>
        <p:spPr bwMode="auto">
          <a:xfrm>
            <a:off x="76200" y="914400"/>
            <a:ext cx="1600439" cy="1323439"/>
          </a:xfrm>
          <a:prstGeom prst="rect">
            <a:avLst/>
          </a:prstGeom>
          <a:noFill/>
          <a:ln w="28575">
            <a:noFill/>
            <a:miter lim="800000"/>
            <a:headEnd/>
            <a:tailEnd/>
          </a:ln>
        </p:spPr>
        <p:txBody>
          <a:bodyPr wrap="none">
            <a:spAutoFit/>
          </a:bodyPr>
          <a:lstStyle/>
          <a:p>
            <a:pPr algn="ctr"/>
            <a:r>
              <a:rPr lang="en-US" b="1" dirty="0">
                <a:solidFill>
                  <a:schemeClr val="accent1"/>
                </a:solidFill>
                <a:latin typeface="Times New Roman" pitchFamily="18" charset="0"/>
              </a:rPr>
              <a:t>source</a:t>
            </a:r>
            <a:br>
              <a:rPr lang="en-US" b="1" dirty="0">
                <a:solidFill>
                  <a:schemeClr val="accent1"/>
                </a:solidFill>
                <a:latin typeface="Times New Roman" pitchFamily="18" charset="0"/>
              </a:rPr>
            </a:br>
            <a:r>
              <a:rPr lang="en-US" b="1" dirty="0">
                <a:solidFill>
                  <a:schemeClr val="accent1"/>
                </a:solidFill>
                <a:latin typeface="Times New Roman" pitchFamily="18" charset="0"/>
              </a:rPr>
              <a:t>vertex</a:t>
            </a:r>
          </a:p>
        </p:txBody>
      </p:sp>
      <p:grpSp>
        <p:nvGrpSpPr>
          <p:cNvPr id="2" name="Group 35"/>
          <p:cNvGrpSpPr>
            <a:grpSpLocks/>
          </p:cNvGrpSpPr>
          <p:nvPr/>
        </p:nvGrpSpPr>
        <p:grpSpPr bwMode="auto">
          <a:xfrm>
            <a:off x="533400" y="1905000"/>
            <a:ext cx="7100888" cy="3889375"/>
            <a:chOff x="533400" y="1905000"/>
            <a:chExt cx="7101348" cy="3888660"/>
          </a:xfrm>
        </p:grpSpPr>
        <p:sp>
          <p:nvSpPr>
            <p:cNvPr id="14365" name="Rectangle 27"/>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4366" name="Rectangle 28"/>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4367" name="Rectangle 29"/>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4368" name="Rectangle 30"/>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4369" name="Rectangle 31"/>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4370" name="Rectangle 32"/>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4371" name="Rectangle 33"/>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4372" name="Rectangle 34"/>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t>DFS Example</a:t>
            </a:r>
          </a:p>
        </p:txBody>
      </p:sp>
      <p:sp>
        <p:nvSpPr>
          <p:cNvPr id="15364"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15365"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66"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67"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68"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69" name="Oval 8"/>
          <p:cNvSpPr>
            <a:spLocks noChangeArrowheads="1"/>
          </p:cNvSpPr>
          <p:nvPr/>
        </p:nvSpPr>
        <p:spPr bwMode="auto">
          <a:xfrm>
            <a:off x="1524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70" name="Oval 9"/>
          <p:cNvSpPr>
            <a:spLocks noChangeArrowheads="1"/>
          </p:cNvSpPr>
          <p:nvPr/>
        </p:nvSpPr>
        <p:spPr bwMode="auto">
          <a:xfrm>
            <a:off x="228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5371"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5372" name="AutoShape 11"/>
          <p:cNvCxnSpPr>
            <a:cxnSpLocks noChangeShapeType="1"/>
            <a:stCxn id="15364" idx="3"/>
            <a:endCxn id="15370" idx="7"/>
          </p:cNvCxnSpPr>
          <p:nvPr/>
        </p:nvCxnSpPr>
        <p:spPr bwMode="auto">
          <a:xfrm flipH="1">
            <a:off x="1139825" y="2962275"/>
            <a:ext cx="539750" cy="628650"/>
          </a:xfrm>
          <a:prstGeom prst="straightConnector1">
            <a:avLst/>
          </a:prstGeom>
          <a:noFill/>
          <a:ln w="28575">
            <a:solidFill>
              <a:schemeClr val="tx1"/>
            </a:solidFill>
            <a:round/>
            <a:headEnd/>
            <a:tailEnd type="triangle" w="med" len="med"/>
          </a:ln>
        </p:spPr>
      </p:cxnSp>
      <p:cxnSp>
        <p:nvCxnSpPr>
          <p:cNvPr id="15373" name="AutoShape 12"/>
          <p:cNvCxnSpPr>
            <a:cxnSpLocks noChangeShapeType="1"/>
            <a:stCxn id="15370" idx="5"/>
            <a:endCxn id="15369" idx="1"/>
          </p:cNvCxnSpPr>
          <p:nvPr/>
        </p:nvCxnSpPr>
        <p:spPr bwMode="auto">
          <a:xfrm>
            <a:off x="1139825" y="4105275"/>
            <a:ext cx="539750" cy="704850"/>
          </a:xfrm>
          <a:prstGeom prst="straightConnector1">
            <a:avLst/>
          </a:prstGeom>
          <a:noFill/>
          <a:ln w="28575">
            <a:solidFill>
              <a:schemeClr val="tx1"/>
            </a:solidFill>
            <a:round/>
            <a:headEnd/>
            <a:tailEnd type="triangle" w="med" len="med"/>
          </a:ln>
        </p:spPr>
      </p:cxnSp>
      <p:cxnSp>
        <p:nvCxnSpPr>
          <p:cNvPr id="15374" name="AutoShape 13"/>
          <p:cNvCxnSpPr>
            <a:cxnSpLocks noChangeShapeType="1"/>
            <a:stCxn id="15370" idx="6"/>
            <a:endCxn id="15368"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5375" name="AutoShape 14"/>
          <p:cNvCxnSpPr>
            <a:cxnSpLocks noChangeShapeType="1"/>
            <a:stCxn id="15368" idx="2"/>
            <a:endCxn id="15369"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5376" name="AutoShape 15"/>
          <p:cNvCxnSpPr>
            <a:cxnSpLocks noChangeShapeType="1"/>
            <a:stCxn id="15369" idx="0"/>
            <a:endCxn id="15364"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5377" name="AutoShape 16"/>
          <p:cNvCxnSpPr>
            <a:cxnSpLocks noChangeShapeType="1"/>
            <a:stCxn id="15364" idx="5"/>
            <a:endCxn id="15368"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5378" name="AutoShape 17"/>
          <p:cNvCxnSpPr>
            <a:cxnSpLocks noChangeShapeType="1"/>
            <a:stCxn id="15365" idx="4"/>
            <a:endCxn id="15368"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5379" name="AutoShape 18"/>
          <p:cNvCxnSpPr>
            <a:cxnSpLocks noChangeShapeType="1"/>
            <a:stCxn id="15364" idx="6"/>
            <a:endCxn id="15365"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5380" name="AutoShape 19"/>
          <p:cNvCxnSpPr>
            <a:cxnSpLocks noChangeShapeType="1"/>
            <a:stCxn id="15366" idx="2"/>
            <a:endCxn id="15365"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5381" name="AutoShape 20"/>
          <p:cNvCxnSpPr>
            <a:cxnSpLocks noChangeShapeType="1"/>
            <a:stCxn id="15365" idx="5"/>
            <a:endCxn id="15371"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5382" name="AutoShape 21"/>
          <p:cNvCxnSpPr>
            <a:cxnSpLocks noChangeShapeType="1"/>
            <a:stCxn id="15366" idx="3"/>
            <a:endCxn id="15371"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5383" name="AutoShape 22"/>
          <p:cNvCxnSpPr>
            <a:cxnSpLocks noChangeShapeType="1"/>
            <a:stCxn id="15366" idx="4"/>
            <a:endCxn id="15367"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5384" name="AutoShape 23"/>
          <p:cNvCxnSpPr>
            <a:cxnSpLocks noChangeShapeType="1"/>
            <a:stCxn id="15367" idx="2"/>
            <a:endCxn id="15368"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5385" name="AutoShape 24"/>
          <p:cNvCxnSpPr>
            <a:cxnSpLocks noChangeShapeType="1"/>
            <a:stCxn id="15371" idx="3"/>
            <a:endCxn id="15368"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5386"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5387"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5388"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15390"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5391"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5392"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5393"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5394"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5395"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5396"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5397"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t>DFS Example</a:t>
            </a:r>
          </a:p>
        </p:txBody>
      </p:sp>
      <p:sp>
        <p:nvSpPr>
          <p:cNvPr id="16388"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16389"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0"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1"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2"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3" name="Oval 8"/>
          <p:cNvSpPr>
            <a:spLocks noChangeArrowheads="1"/>
          </p:cNvSpPr>
          <p:nvPr/>
        </p:nvSpPr>
        <p:spPr bwMode="auto">
          <a:xfrm>
            <a:off x="1524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6394"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16395"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6396" name="AutoShape 11"/>
          <p:cNvCxnSpPr>
            <a:cxnSpLocks noChangeShapeType="1"/>
            <a:stCxn id="16388" idx="3"/>
            <a:endCxn id="16394"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16397" name="AutoShape 12"/>
          <p:cNvCxnSpPr>
            <a:cxnSpLocks noChangeShapeType="1"/>
            <a:stCxn id="16394" idx="5"/>
            <a:endCxn id="16393" idx="1"/>
          </p:cNvCxnSpPr>
          <p:nvPr/>
        </p:nvCxnSpPr>
        <p:spPr bwMode="auto">
          <a:xfrm>
            <a:off x="1139825" y="4105275"/>
            <a:ext cx="539750" cy="704850"/>
          </a:xfrm>
          <a:prstGeom prst="straightConnector1">
            <a:avLst/>
          </a:prstGeom>
          <a:noFill/>
          <a:ln w="28575">
            <a:solidFill>
              <a:schemeClr val="tx1"/>
            </a:solidFill>
            <a:round/>
            <a:headEnd/>
            <a:tailEnd type="triangle" w="med" len="med"/>
          </a:ln>
        </p:spPr>
      </p:cxnSp>
      <p:cxnSp>
        <p:nvCxnSpPr>
          <p:cNvPr id="16398" name="AutoShape 13"/>
          <p:cNvCxnSpPr>
            <a:cxnSpLocks noChangeShapeType="1"/>
            <a:stCxn id="16394" idx="6"/>
            <a:endCxn id="16392"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6399" name="AutoShape 14"/>
          <p:cNvCxnSpPr>
            <a:cxnSpLocks noChangeShapeType="1"/>
            <a:stCxn id="16392" idx="2"/>
            <a:endCxn id="16393"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6400" name="AutoShape 15"/>
          <p:cNvCxnSpPr>
            <a:cxnSpLocks noChangeShapeType="1"/>
            <a:stCxn id="16393" idx="0"/>
            <a:endCxn id="16388"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6401" name="AutoShape 16"/>
          <p:cNvCxnSpPr>
            <a:cxnSpLocks noChangeShapeType="1"/>
            <a:stCxn id="16388" idx="5"/>
            <a:endCxn id="16392"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6402" name="AutoShape 17"/>
          <p:cNvCxnSpPr>
            <a:cxnSpLocks noChangeShapeType="1"/>
            <a:stCxn id="16389" idx="4"/>
            <a:endCxn id="16392"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6403" name="AutoShape 18"/>
          <p:cNvCxnSpPr>
            <a:cxnSpLocks noChangeShapeType="1"/>
            <a:stCxn id="16388" idx="6"/>
            <a:endCxn id="16389"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6404" name="AutoShape 19"/>
          <p:cNvCxnSpPr>
            <a:cxnSpLocks noChangeShapeType="1"/>
            <a:stCxn id="16390" idx="2"/>
            <a:endCxn id="16389"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6405" name="AutoShape 20"/>
          <p:cNvCxnSpPr>
            <a:cxnSpLocks noChangeShapeType="1"/>
            <a:stCxn id="16389" idx="5"/>
            <a:endCxn id="16395"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6406" name="AutoShape 21"/>
          <p:cNvCxnSpPr>
            <a:cxnSpLocks noChangeShapeType="1"/>
            <a:stCxn id="16390" idx="3"/>
            <a:endCxn id="16395"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6407" name="AutoShape 22"/>
          <p:cNvCxnSpPr>
            <a:cxnSpLocks noChangeShapeType="1"/>
            <a:stCxn id="16390" idx="4"/>
            <a:endCxn id="16391"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6408" name="AutoShape 23"/>
          <p:cNvCxnSpPr>
            <a:cxnSpLocks noChangeShapeType="1"/>
            <a:stCxn id="16391" idx="2"/>
            <a:endCxn id="16392"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6409" name="AutoShape 24"/>
          <p:cNvCxnSpPr>
            <a:cxnSpLocks noChangeShapeType="1"/>
            <a:stCxn id="16395" idx="3"/>
            <a:endCxn id="16392"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6410"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6411"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6412"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16414"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6415"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6416"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6417"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6418"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6419"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6420"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6421"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DC60C18-FE2A-4F9F-97F5-C4C7A91220C4}"/>
              </a:ext>
            </a:extLst>
          </p:cNvPr>
          <p:cNvSpPr>
            <a:spLocks noGrp="1" noChangeArrowheads="1"/>
          </p:cNvSpPr>
          <p:nvPr>
            <p:ph type="title"/>
          </p:nvPr>
        </p:nvSpPr>
        <p:spPr>
          <a:xfrm>
            <a:off x="228600" y="1028700"/>
            <a:ext cx="7315200" cy="857250"/>
          </a:xfrm>
        </p:spPr>
        <p:txBody>
          <a:bodyPr/>
          <a:lstStyle/>
          <a:p>
            <a:r>
              <a:rPr lang="en-US" altLang="ja-JP" sz="2400" b="1" dirty="0"/>
              <a:t>Recommended Textbooks</a:t>
            </a:r>
          </a:p>
        </p:txBody>
      </p:sp>
      <p:sp>
        <p:nvSpPr>
          <p:cNvPr id="24579" name="Rectangle 3">
            <a:extLst>
              <a:ext uri="{FF2B5EF4-FFF2-40B4-BE49-F238E27FC236}">
                <a16:creationId xmlns:a16="http://schemas.microsoft.com/office/drawing/2014/main" id="{71656BBE-4A0D-4ED3-8F56-2B64AEDBF091}"/>
              </a:ext>
            </a:extLst>
          </p:cNvPr>
          <p:cNvSpPr>
            <a:spLocks noGrp="1" noChangeArrowheads="1"/>
          </p:cNvSpPr>
          <p:nvPr>
            <p:ph idx="1"/>
          </p:nvPr>
        </p:nvSpPr>
        <p:spPr>
          <a:xfrm>
            <a:off x="47065" y="1983581"/>
            <a:ext cx="8868335" cy="3543300"/>
          </a:xfrm>
        </p:spPr>
        <p:txBody>
          <a:bodyPr>
            <a:normAutofit/>
          </a:bodyPr>
          <a:lstStyle/>
          <a:p>
            <a:pPr algn="just"/>
            <a:r>
              <a:rPr lang="en-US" altLang="en-US" sz="2400" b="1" dirty="0" err="1">
                <a:solidFill>
                  <a:schemeClr val="accent1"/>
                </a:solidFill>
                <a:ea typeface="HGP明朝E" panose="02020900000000000000" pitchFamily="18" charset="-128"/>
                <a:cs typeface="Times New Roman" panose="02020603050405020304" pitchFamily="18" charset="0"/>
              </a:rPr>
              <a:t>Cormen</a:t>
            </a:r>
            <a:r>
              <a:rPr lang="en-US" altLang="en-US" sz="2400" b="1" dirty="0">
                <a:solidFill>
                  <a:schemeClr val="accent1"/>
                </a:solidFill>
                <a:ea typeface="HGP明朝E" panose="02020900000000000000" pitchFamily="18" charset="-128"/>
                <a:cs typeface="Times New Roman" panose="02020603050405020304" pitchFamily="18" charset="0"/>
              </a:rPr>
              <a:t>, T.H., </a:t>
            </a:r>
            <a:r>
              <a:rPr lang="en-US" altLang="en-US" sz="2400" b="1" dirty="0" err="1">
                <a:solidFill>
                  <a:schemeClr val="accent1"/>
                </a:solidFill>
                <a:ea typeface="HGP明朝E" panose="02020900000000000000" pitchFamily="18" charset="-128"/>
                <a:cs typeface="Times New Roman" panose="02020603050405020304" pitchFamily="18" charset="0"/>
              </a:rPr>
              <a:t>Leiserson</a:t>
            </a:r>
            <a:r>
              <a:rPr lang="en-US" altLang="en-US" sz="2400" b="1" dirty="0">
                <a:solidFill>
                  <a:schemeClr val="accent1"/>
                </a:solidFill>
                <a:ea typeface="HGP明朝E" panose="02020900000000000000" pitchFamily="18" charset="-128"/>
                <a:cs typeface="Times New Roman" panose="02020603050405020304" pitchFamily="18" charset="0"/>
              </a:rPr>
              <a:t>, C.E., Rivest, R.L. and Stein, C., 2022. Introduction to algorithms. MIT press.</a:t>
            </a:r>
          </a:p>
          <a:p>
            <a:pPr algn="just"/>
            <a:r>
              <a:rPr lang="en-US" altLang="ja-JP" sz="2400" b="1" dirty="0">
                <a:cs typeface="Times New Roman" panose="02020603050405020304" pitchFamily="18" charset="0"/>
              </a:rPr>
              <a:t>Goodrich, M.T., </a:t>
            </a:r>
            <a:r>
              <a:rPr lang="en-US" altLang="ja-JP" sz="2400" b="1" dirty="0" err="1">
                <a:cs typeface="Times New Roman" panose="02020603050405020304" pitchFamily="18" charset="0"/>
              </a:rPr>
              <a:t>Tamassia</a:t>
            </a:r>
            <a:r>
              <a:rPr lang="en-US" altLang="ja-JP" sz="2400" b="1" dirty="0">
                <a:cs typeface="Times New Roman" panose="02020603050405020304" pitchFamily="18" charset="0"/>
              </a:rPr>
              <a:t>, R. and Goldwasser, M.H., 2013. Data structures and algorithms in Python. John Wiley &amp; Sons Ltd.</a:t>
            </a:r>
          </a:p>
        </p:txBody>
      </p:sp>
    </p:spTree>
    <p:extLst>
      <p:ext uri="{BB962C8B-B14F-4D97-AF65-F5344CB8AC3E}">
        <p14:creationId xmlns:p14="http://schemas.microsoft.com/office/powerpoint/2010/main" val="213073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t>DFS Example</a:t>
            </a:r>
          </a:p>
        </p:txBody>
      </p:sp>
      <p:sp>
        <p:nvSpPr>
          <p:cNvPr id="17412"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17413"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7414"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7415"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7416"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7417" name="Oval 8"/>
          <p:cNvSpPr>
            <a:spLocks noChangeArrowheads="1"/>
          </p:cNvSpPr>
          <p:nvPr/>
        </p:nvSpPr>
        <p:spPr bwMode="auto">
          <a:xfrm>
            <a:off x="1524000" y="47244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a:t>
            </a:r>
          </a:p>
        </p:txBody>
      </p:sp>
      <p:sp>
        <p:nvSpPr>
          <p:cNvPr id="17418"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17419"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7420" name="AutoShape 11"/>
          <p:cNvCxnSpPr>
            <a:cxnSpLocks noChangeShapeType="1"/>
            <a:stCxn id="17412" idx="3"/>
            <a:endCxn id="17418"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17421" name="AutoShape 12"/>
          <p:cNvCxnSpPr>
            <a:cxnSpLocks noChangeShapeType="1"/>
            <a:stCxn id="17418" idx="5"/>
            <a:endCxn id="17417"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17422" name="AutoShape 13"/>
          <p:cNvCxnSpPr>
            <a:cxnSpLocks noChangeShapeType="1"/>
            <a:stCxn id="17418" idx="6"/>
            <a:endCxn id="17416"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7423" name="AutoShape 14"/>
          <p:cNvCxnSpPr>
            <a:cxnSpLocks noChangeShapeType="1"/>
            <a:stCxn id="17416" idx="2"/>
            <a:endCxn id="17417"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7424" name="AutoShape 15"/>
          <p:cNvCxnSpPr>
            <a:cxnSpLocks noChangeShapeType="1"/>
            <a:stCxn id="17417" idx="0"/>
            <a:endCxn id="17412"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7425" name="AutoShape 16"/>
          <p:cNvCxnSpPr>
            <a:cxnSpLocks noChangeShapeType="1"/>
            <a:stCxn id="17412" idx="5"/>
            <a:endCxn id="17416"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7426" name="AutoShape 17"/>
          <p:cNvCxnSpPr>
            <a:cxnSpLocks noChangeShapeType="1"/>
            <a:stCxn id="17413" idx="4"/>
            <a:endCxn id="17416"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7427" name="AutoShape 18"/>
          <p:cNvCxnSpPr>
            <a:cxnSpLocks noChangeShapeType="1"/>
            <a:stCxn id="17412" idx="6"/>
            <a:endCxn id="17413"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7428" name="AutoShape 19"/>
          <p:cNvCxnSpPr>
            <a:cxnSpLocks noChangeShapeType="1"/>
            <a:stCxn id="17414" idx="2"/>
            <a:endCxn id="17413"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7429" name="AutoShape 20"/>
          <p:cNvCxnSpPr>
            <a:cxnSpLocks noChangeShapeType="1"/>
            <a:stCxn id="17413" idx="5"/>
            <a:endCxn id="17419"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7430" name="AutoShape 21"/>
          <p:cNvCxnSpPr>
            <a:cxnSpLocks noChangeShapeType="1"/>
            <a:stCxn id="17414" idx="3"/>
            <a:endCxn id="17419"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7431" name="AutoShape 22"/>
          <p:cNvCxnSpPr>
            <a:cxnSpLocks noChangeShapeType="1"/>
            <a:stCxn id="17414" idx="4"/>
            <a:endCxn id="17415"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7432" name="AutoShape 23"/>
          <p:cNvCxnSpPr>
            <a:cxnSpLocks noChangeShapeType="1"/>
            <a:stCxn id="17415" idx="2"/>
            <a:endCxn id="17416"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7433" name="AutoShape 24"/>
          <p:cNvCxnSpPr>
            <a:cxnSpLocks noChangeShapeType="1"/>
            <a:stCxn id="17419" idx="3"/>
            <a:endCxn id="17416"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7434"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7435"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7436"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17438"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7439"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7440"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7441"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7442"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7443"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7444"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7445"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t>DFS Example</a:t>
            </a:r>
          </a:p>
        </p:txBody>
      </p:sp>
      <p:sp>
        <p:nvSpPr>
          <p:cNvPr id="18436"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18437"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8438"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8439"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8440" name="Oval 7"/>
          <p:cNvSpPr>
            <a:spLocks noChangeArrowheads="1"/>
          </p:cNvSpPr>
          <p:nvPr/>
        </p:nvSpPr>
        <p:spPr bwMode="auto">
          <a:xfrm>
            <a:off x="4191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8441"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18442"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18443"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8444" name="AutoShape 11"/>
          <p:cNvCxnSpPr>
            <a:cxnSpLocks noChangeShapeType="1"/>
            <a:stCxn id="18436" idx="3"/>
            <a:endCxn id="18442"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18445" name="AutoShape 12"/>
          <p:cNvCxnSpPr>
            <a:cxnSpLocks noChangeShapeType="1"/>
            <a:stCxn id="18442" idx="5"/>
            <a:endCxn id="18441"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18446" name="AutoShape 13"/>
          <p:cNvCxnSpPr>
            <a:cxnSpLocks noChangeShapeType="1"/>
            <a:stCxn id="18442" idx="6"/>
            <a:endCxn id="18440" idx="1"/>
          </p:cNvCxnSpPr>
          <p:nvPr/>
        </p:nvCxnSpPr>
        <p:spPr bwMode="auto">
          <a:xfrm>
            <a:off x="1309688" y="3848100"/>
            <a:ext cx="3036887" cy="962025"/>
          </a:xfrm>
          <a:prstGeom prst="straightConnector1">
            <a:avLst/>
          </a:prstGeom>
          <a:noFill/>
          <a:ln w="28575">
            <a:solidFill>
              <a:schemeClr val="tx1"/>
            </a:solidFill>
            <a:round/>
            <a:headEnd/>
            <a:tailEnd type="triangle" w="med" len="med"/>
          </a:ln>
        </p:spPr>
      </p:cxnSp>
      <p:cxnSp>
        <p:nvCxnSpPr>
          <p:cNvPr id="18447" name="AutoShape 14"/>
          <p:cNvCxnSpPr>
            <a:cxnSpLocks noChangeShapeType="1"/>
            <a:stCxn id="18440" idx="2"/>
            <a:endCxn id="18441"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8448" name="AutoShape 15"/>
          <p:cNvCxnSpPr>
            <a:cxnSpLocks noChangeShapeType="1"/>
            <a:stCxn id="18441" idx="0"/>
            <a:endCxn id="18436"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8449" name="AutoShape 16"/>
          <p:cNvCxnSpPr>
            <a:cxnSpLocks noChangeShapeType="1"/>
            <a:stCxn id="18436" idx="5"/>
            <a:endCxn id="18440"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8450" name="AutoShape 17"/>
          <p:cNvCxnSpPr>
            <a:cxnSpLocks noChangeShapeType="1"/>
            <a:stCxn id="18437" idx="4"/>
            <a:endCxn id="18440"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8451" name="AutoShape 18"/>
          <p:cNvCxnSpPr>
            <a:cxnSpLocks noChangeShapeType="1"/>
            <a:stCxn id="18436" idx="6"/>
            <a:endCxn id="18437"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8452" name="AutoShape 19"/>
          <p:cNvCxnSpPr>
            <a:cxnSpLocks noChangeShapeType="1"/>
            <a:stCxn id="18438" idx="2"/>
            <a:endCxn id="18437"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8453" name="AutoShape 20"/>
          <p:cNvCxnSpPr>
            <a:cxnSpLocks noChangeShapeType="1"/>
            <a:stCxn id="18437" idx="5"/>
            <a:endCxn id="18443"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8454" name="AutoShape 21"/>
          <p:cNvCxnSpPr>
            <a:cxnSpLocks noChangeShapeType="1"/>
            <a:stCxn id="18438" idx="3"/>
            <a:endCxn id="18443"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8455" name="AutoShape 22"/>
          <p:cNvCxnSpPr>
            <a:cxnSpLocks noChangeShapeType="1"/>
            <a:stCxn id="18438" idx="4"/>
            <a:endCxn id="18439"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8456" name="AutoShape 23"/>
          <p:cNvCxnSpPr>
            <a:cxnSpLocks noChangeShapeType="1"/>
            <a:stCxn id="18439" idx="2"/>
            <a:endCxn id="18440"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8457" name="AutoShape 24"/>
          <p:cNvCxnSpPr>
            <a:cxnSpLocks noChangeShapeType="1"/>
            <a:stCxn id="18443" idx="3"/>
            <a:endCxn id="18440"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8458"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8459"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8460"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18462"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8463"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8464"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8465"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8466"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8467"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8468"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8469"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t>DFS Example</a:t>
            </a:r>
          </a:p>
        </p:txBody>
      </p:sp>
      <p:sp>
        <p:nvSpPr>
          <p:cNvPr id="19460"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19461"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9462"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9463"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19464" name="Oval 7"/>
          <p:cNvSpPr>
            <a:spLocks noChangeArrowheads="1"/>
          </p:cNvSpPr>
          <p:nvPr/>
        </p:nvSpPr>
        <p:spPr bwMode="auto">
          <a:xfrm>
            <a:off x="4191000" y="47244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a:t>
            </a:r>
          </a:p>
        </p:txBody>
      </p:sp>
      <p:sp>
        <p:nvSpPr>
          <p:cNvPr id="19465"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19466"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19467"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19468" name="AutoShape 11"/>
          <p:cNvCxnSpPr>
            <a:cxnSpLocks noChangeShapeType="1"/>
            <a:stCxn id="19460" idx="3"/>
            <a:endCxn id="1946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19469" name="AutoShape 12"/>
          <p:cNvCxnSpPr>
            <a:cxnSpLocks noChangeShapeType="1"/>
            <a:stCxn id="19466" idx="5"/>
            <a:endCxn id="19465"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19470" name="AutoShape 13"/>
          <p:cNvCxnSpPr>
            <a:cxnSpLocks noChangeShapeType="1"/>
            <a:stCxn id="19466" idx="6"/>
            <a:endCxn id="19464"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19471" name="AutoShape 14"/>
          <p:cNvCxnSpPr>
            <a:cxnSpLocks noChangeShapeType="1"/>
            <a:stCxn id="19464" idx="2"/>
            <a:endCxn id="1946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19472" name="AutoShape 15"/>
          <p:cNvCxnSpPr>
            <a:cxnSpLocks noChangeShapeType="1"/>
            <a:stCxn id="19465" idx="0"/>
            <a:endCxn id="19460"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19473" name="AutoShape 16"/>
          <p:cNvCxnSpPr>
            <a:cxnSpLocks noChangeShapeType="1"/>
            <a:stCxn id="19460" idx="5"/>
            <a:endCxn id="1946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19474" name="AutoShape 17"/>
          <p:cNvCxnSpPr>
            <a:cxnSpLocks noChangeShapeType="1"/>
            <a:stCxn id="19461" idx="4"/>
            <a:endCxn id="1946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19475" name="AutoShape 18"/>
          <p:cNvCxnSpPr>
            <a:cxnSpLocks noChangeShapeType="1"/>
            <a:stCxn id="19460" idx="6"/>
            <a:endCxn id="19461"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19476" name="AutoShape 19"/>
          <p:cNvCxnSpPr>
            <a:cxnSpLocks noChangeShapeType="1"/>
            <a:stCxn id="19462" idx="2"/>
            <a:endCxn id="1946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19477" name="AutoShape 20"/>
          <p:cNvCxnSpPr>
            <a:cxnSpLocks noChangeShapeType="1"/>
            <a:stCxn id="19461" idx="5"/>
            <a:endCxn id="19467"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19478" name="AutoShape 21"/>
          <p:cNvCxnSpPr>
            <a:cxnSpLocks noChangeShapeType="1"/>
            <a:stCxn id="19462" idx="3"/>
            <a:endCxn id="1946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19479" name="AutoShape 22"/>
          <p:cNvCxnSpPr>
            <a:cxnSpLocks noChangeShapeType="1"/>
            <a:stCxn id="19462" idx="4"/>
            <a:endCxn id="19463"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19480" name="AutoShape 23"/>
          <p:cNvCxnSpPr>
            <a:cxnSpLocks noChangeShapeType="1"/>
            <a:stCxn id="19463" idx="2"/>
            <a:endCxn id="1946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19481" name="AutoShape 24"/>
          <p:cNvCxnSpPr>
            <a:cxnSpLocks noChangeShapeType="1"/>
            <a:stCxn id="19467" idx="3"/>
            <a:endCxn id="1946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1948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19483"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19484"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19486"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19487"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19488"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19489"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19490"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19491"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19492"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19493"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t>DFS Example</a:t>
            </a:r>
          </a:p>
        </p:txBody>
      </p:sp>
      <p:sp>
        <p:nvSpPr>
          <p:cNvPr id="20484"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0485" name="Oval 4"/>
          <p:cNvSpPr>
            <a:spLocks noChangeArrowheads="1"/>
          </p:cNvSpPr>
          <p:nvPr/>
        </p:nvSpPr>
        <p:spPr bwMode="auto">
          <a:xfrm>
            <a:off x="4191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0486"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0487"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0488"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0489"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0490"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a:t>
            </a:r>
          </a:p>
        </p:txBody>
      </p:sp>
      <p:sp>
        <p:nvSpPr>
          <p:cNvPr id="20491"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20492" name="AutoShape 11"/>
          <p:cNvCxnSpPr>
            <a:cxnSpLocks noChangeShapeType="1"/>
            <a:stCxn id="20484" idx="3"/>
            <a:endCxn id="20490"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0493" name="AutoShape 12"/>
          <p:cNvCxnSpPr>
            <a:cxnSpLocks noChangeShapeType="1"/>
            <a:stCxn id="20490" idx="5"/>
            <a:endCxn id="20489"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0494" name="AutoShape 13"/>
          <p:cNvCxnSpPr>
            <a:cxnSpLocks noChangeShapeType="1"/>
            <a:stCxn id="20490" idx="6"/>
            <a:endCxn id="20488"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0495" name="AutoShape 14"/>
          <p:cNvCxnSpPr>
            <a:cxnSpLocks noChangeShapeType="1"/>
            <a:stCxn id="20488" idx="2"/>
            <a:endCxn id="20489"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0496" name="AutoShape 15"/>
          <p:cNvCxnSpPr>
            <a:cxnSpLocks noChangeShapeType="1"/>
            <a:stCxn id="20489" idx="0"/>
            <a:endCxn id="20484"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0497" name="AutoShape 16"/>
          <p:cNvCxnSpPr>
            <a:cxnSpLocks noChangeShapeType="1"/>
            <a:stCxn id="20484" idx="5"/>
            <a:endCxn id="20488"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0498" name="AutoShape 17"/>
          <p:cNvCxnSpPr>
            <a:cxnSpLocks noChangeShapeType="1"/>
            <a:stCxn id="20485" idx="4"/>
            <a:endCxn id="20488"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0499" name="AutoShape 18"/>
          <p:cNvCxnSpPr>
            <a:cxnSpLocks noChangeShapeType="1"/>
            <a:stCxn id="20484" idx="6"/>
            <a:endCxn id="20485"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20500" name="AutoShape 19"/>
          <p:cNvCxnSpPr>
            <a:cxnSpLocks noChangeShapeType="1"/>
            <a:stCxn id="20486" idx="2"/>
            <a:endCxn id="20485"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0501" name="AutoShape 20"/>
          <p:cNvCxnSpPr>
            <a:cxnSpLocks noChangeShapeType="1"/>
            <a:stCxn id="20485" idx="5"/>
            <a:endCxn id="20491"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20502" name="AutoShape 21"/>
          <p:cNvCxnSpPr>
            <a:cxnSpLocks noChangeShapeType="1"/>
            <a:stCxn id="20486" idx="3"/>
            <a:endCxn id="20491"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0503" name="AutoShape 22"/>
          <p:cNvCxnSpPr>
            <a:cxnSpLocks noChangeShapeType="1"/>
            <a:stCxn id="20486" idx="4"/>
            <a:endCxn id="20487"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0504" name="AutoShape 23"/>
          <p:cNvCxnSpPr>
            <a:cxnSpLocks noChangeShapeType="1"/>
            <a:stCxn id="20487" idx="2"/>
            <a:endCxn id="20488"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0505" name="AutoShape 24"/>
          <p:cNvCxnSpPr>
            <a:cxnSpLocks noChangeShapeType="1"/>
            <a:stCxn id="20491" idx="3"/>
            <a:endCxn id="20488"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0506"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0507"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0508"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20510"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0511"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0512"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0513"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0514"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0515"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0516"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0517"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t>DFS Example</a:t>
            </a:r>
          </a:p>
        </p:txBody>
      </p:sp>
      <p:sp>
        <p:nvSpPr>
          <p:cNvPr id="21508"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1509" name="Oval 4"/>
          <p:cNvSpPr>
            <a:spLocks noChangeArrowheads="1"/>
          </p:cNvSpPr>
          <p:nvPr/>
        </p:nvSpPr>
        <p:spPr bwMode="auto">
          <a:xfrm>
            <a:off x="4191000" y="2362200"/>
            <a:ext cx="1066800" cy="685800"/>
          </a:xfrm>
          <a:prstGeom prst="ellipse">
            <a:avLst/>
          </a:prstGeom>
          <a:solidFill>
            <a:schemeClr val="bg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1510"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1511"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1512"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1513"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1514"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21515"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21516" name="AutoShape 11"/>
          <p:cNvCxnSpPr>
            <a:cxnSpLocks noChangeShapeType="1"/>
            <a:stCxn id="21508" idx="3"/>
            <a:endCxn id="21514"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1517" name="AutoShape 12"/>
          <p:cNvCxnSpPr>
            <a:cxnSpLocks noChangeShapeType="1"/>
            <a:stCxn id="21514" idx="5"/>
            <a:endCxn id="21513"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1518" name="AutoShape 13"/>
          <p:cNvCxnSpPr>
            <a:cxnSpLocks noChangeShapeType="1"/>
            <a:stCxn id="21514" idx="6"/>
            <a:endCxn id="21512"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1519" name="AutoShape 14"/>
          <p:cNvCxnSpPr>
            <a:cxnSpLocks noChangeShapeType="1"/>
            <a:stCxn id="21512" idx="2"/>
            <a:endCxn id="21513"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1520" name="AutoShape 15"/>
          <p:cNvCxnSpPr>
            <a:cxnSpLocks noChangeShapeType="1"/>
            <a:stCxn id="21513" idx="0"/>
            <a:endCxn id="21508"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1521" name="AutoShape 16"/>
          <p:cNvCxnSpPr>
            <a:cxnSpLocks noChangeShapeType="1"/>
            <a:stCxn id="21508" idx="5"/>
            <a:endCxn id="21512"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1522" name="AutoShape 17"/>
          <p:cNvCxnSpPr>
            <a:cxnSpLocks noChangeShapeType="1"/>
            <a:stCxn id="21509" idx="4"/>
            <a:endCxn id="21512"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1523" name="AutoShape 18"/>
          <p:cNvCxnSpPr>
            <a:cxnSpLocks noChangeShapeType="1"/>
            <a:stCxn id="21508" idx="6"/>
            <a:endCxn id="21509" idx="2"/>
          </p:cNvCxnSpPr>
          <p:nvPr/>
        </p:nvCxnSpPr>
        <p:spPr bwMode="auto">
          <a:xfrm>
            <a:off x="2605088" y="2705100"/>
            <a:ext cx="1571625" cy="0"/>
          </a:xfrm>
          <a:prstGeom prst="straightConnector1">
            <a:avLst/>
          </a:prstGeom>
          <a:noFill/>
          <a:ln w="28575">
            <a:solidFill>
              <a:schemeClr val="tx1"/>
            </a:solidFill>
            <a:round/>
            <a:headEnd/>
            <a:tailEnd type="triangle" w="med" len="med"/>
          </a:ln>
        </p:spPr>
      </p:cxnSp>
      <p:cxnSp>
        <p:nvCxnSpPr>
          <p:cNvPr id="21524" name="AutoShape 19"/>
          <p:cNvCxnSpPr>
            <a:cxnSpLocks noChangeShapeType="1"/>
            <a:stCxn id="21510" idx="2"/>
            <a:endCxn id="21509"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1525" name="AutoShape 20"/>
          <p:cNvCxnSpPr>
            <a:cxnSpLocks noChangeShapeType="1"/>
            <a:stCxn id="21509" idx="5"/>
            <a:endCxn id="21515"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21526" name="AutoShape 21"/>
          <p:cNvCxnSpPr>
            <a:cxnSpLocks noChangeShapeType="1"/>
            <a:stCxn id="21510" idx="3"/>
            <a:endCxn id="21515"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1527" name="AutoShape 22"/>
          <p:cNvCxnSpPr>
            <a:cxnSpLocks noChangeShapeType="1"/>
            <a:stCxn id="21510" idx="4"/>
            <a:endCxn id="21511"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1528" name="AutoShape 23"/>
          <p:cNvCxnSpPr>
            <a:cxnSpLocks noChangeShapeType="1"/>
            <a:stCxn id="21511" idx="2"/>
            <a:endCxn id="21512"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1529" name="AutoShape 24"/>
          <p:cNvCxnSpPr>
            <a:cxnSpLocks noChangeShapeType="1"/>
            <a:stCxn id="21515" idx="3"/>
            <a:endCxn id="21512"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1530"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1531"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1532"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21534"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1535"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1536"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1537"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1538"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1539"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1540"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1541"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t>DFS Example</a:t>
            </a:r>
          </a:p>
        </p:txBody>
      </p:sp>
      <p:sp>
        <p:nvSpPr>
          <p:cNvPr id="22532"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2533"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  </a:t>
            </a:r>
          </a:p>
        </p:txBody>
      </p:sp>
      <p:sp>
        <p:nvSpPr>
          <p:cNvPr id="22534"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2535"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2536"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2537"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2538"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22539" name="Oval 10"/>
          <p:cNvSpPr>
            <a:spLocks noChangeArrowheads="1"/>
          </p:cNvSpPr>
          <p:nvPr/>
        </p:nvSpPr>
        <p:spPr bwMode="auto">
          <a:xfrm>
            <a:off x="5562600" y="3505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cxnSp>
        <p:nvCxnSpPr>
          <p:cNvPr id="22540" name="AutoShape 11"/>
          <p:cNvCxnSpPr>
            <a:cxnSpLocks noChangeShapeType="1"/>
            <a:stCxn id="22532" idx="3"/>
            <a:endCxn id="22538"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2541" name="AutoShape 12"/>
          <p:cNvCxnSpPr>
            <a:cxnSpLocks noChangeShapeType="1"/>
            <a:stCxn id="22538" idx="5"/>
            <a:endCxn id="22537"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2542" name="AutoShape 13"/>
          <p:cNvCxnSpPr>
            <a:cxnSpLocks noChangeShapeType="1"/>
            <a:stCxn id="22538" idx="6"/>
            <a:endCxn id="22536"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2543" name="AutoShape 14"/>
          <p:cNvCxnSpPr>
            <a:cxnSpLocks noChangeShapeType="1"/>
            <a:stCxn id="22536" idx="2"/>
            <a:endCxn id="22537"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2544" name="AutoShape 15"/>
          <p:cNvCxnSpPr>
            <a:cxnSpLocks noChangeShapeType="1"/>
            <a:stCxn id="22537" idx="0"/>
            <a:endCxn id="22532"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2545" name="AutoShape 16"/>
          <p:cNvCxnSpPr>
            <a:cxnSpLocks noChangeShapeType="1"/>
            <a:stCxn id="22532" idx="5"/>
            <a:endCxn id="22536"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2546" name="AutoShape 17"/>
          <p:cNvCxnSpPr>
            <a:cxnSpLocks noChangeShapeType="1"/>
            <a:stCxn id="22533" idx="4"/>
            <a:endCxn id="22536"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2547" name="AutoShape 18"/>
          <p:cNvCxnSpPr>
            <a:cxnSpLocks noChangeShapeType="1"/>
            <a:stCxn id="22532" idx="6"/>
            <a:endCxn id="22533"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2548" name="AutoShape 19"/>
          <p:cNvCxnSpPr>
            <a:cxnSpLocks noChangeShapeType="1"/>
            <a:stCxn id="22534" idx="2"/>
            <a:endCxn id="22533"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2549" name="AutoShape 20"/>
          <p:cNvCxnSpPr>
            <a:cxnSpLocks noChangeShapeType="1"/>
            <a:stCxn id="22533" idx="5"/>
            <a:endCxn id="22539" idx="1"/>
          </p:cNvCxnSpPr>
          <p:nvPr/>
        </p:nvCxnSpPr>
        <p:spPr bwMode="auto">
          <a:xfrm>
            <a:off x="5102225" y="2962275"/>
            <a:ext cx="615950" cy="628650"/>
          </a:xfrm>
          <a:prstGeom prst="straightConnector1">
            <a:avLst/>
          </a:prstGeom>
          <a:noFill/>
          <a:ln w="28575">
            <a:solidFill>
              <a:schemeClr val="tx1"/>
            </a:solidFill>
            <a:round/>
            <a:headEnd/>
            <a:tailEnd type="triangle" w="med" len="med"/>
          </a:ln>
        </p:spPr>
      </p:cxnSp>
      <p:cxnSp>
        <p:nvCxnSpPr>
          <p:cNvPr id="22550" name="AutoShape 21"/>
          <p:cNvCxnSpPr>
            <a:cxnSpLocks noChangeShapeType="1"/>
            <a:stCxn id="22534" idx="3"/>
            <a:endCxn id="22539"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2551" name="AutoShape 22"/>
          <p:cNvCxnSpPr>
            <a:cxnSpLocks noChangeShapeType="1"/>
            <a:stCxn id="22534" idx="4"/>
            <a:endCxn id="22535"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2552" name="AutoShape 23"/>
          <p:cNvCxnSpPr>
            <a:cxnSpLocks noChangeShapeType="1"/>
            <a:stCxn id="22535" idx="2"/>
            <a:endCxn id="22536"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2553" name="AutoShape 24"/>
          <p:cNvCxnSpPr>
            <a:cxnSpLocks noChangeShapeType="1"/>
            <a:stCxn id="22539" idx="3"/>
            <a:endCxn id="22536"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2554"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2555"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2556"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22558"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2559"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2560"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2561"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2562"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2563"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2564"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2565"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t>DFS Example</a:t>
            </a:r>
          </a:p>
        </p:txBody>
      </p:sp>
      <p:sp>
        <p:nvSpPr>
          <p:cNvPr id="23556"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3557"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  </a:t>
            </a:r>
          </a:p>
        </p:txBody>
      </p:sp>
      <p:sp>
        <p:nvSpPr>
          <p:cNvPr id="23558"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3559"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3560"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3561"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3562"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23563" name="Oval 10"/>
          <p:cNvSpPr>
            <a:spLocks noChangeArrowheads="1"/>
          </p:cNvSpPr>
          <p:nvPr/>
        </p:nvSpPr>
        <p:spPr bwMode="auto">
          <a:xfrm>
            <a:off x="5562600" y="3505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  </a:t>
            </a:r>
          </a:p>
        </p:txBody>
      </p:sp>
      <p:cxnSp>
        <p:nvCxnSpPr>
          <p:cNvPr id="23564" name="AutoShape 11"/>
          <p:cNvCxnSpPr>
            <a:cxnSpLocks noChangeShapeType="1"/>
            <a:stCxn id="23556" idx="3"/>
            <a:endCxn id="23562"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3565" name="AutoShape 12"/>
          <p:cNvCxnSpPr>
            <a:cxnSpLocks noChangeShapeType="1"/>
            <a:stCxn id="23562" idx="5"/>
            <a:endCxn id="23561"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3566" name="AutoShape 13"/>
          <p:cNvCxnSpPr>
            <a:cxnSpLocks noChangeShapeType="1"/>
            <a:stCxn id="23562" idx="6"/>
            <a:endCxn id="23560"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3567" name="AutoShape 14"/>
          <p:cNvCxnSpPr>
            <a:cxnSpLocks noChangeShapeType="1"/>
            <a:stCxn id="23560" idx="2"/>
            <a:endCxn id="23561"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3568" name="AutoShape 15"/>
          <p:cNvCxnSpPr>
            <a:cxnSpLocks noChangeShapeType="1"/>
            <a:stCxn id="23561" idx="0"/>
            <a:endCxn id="23556"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3569" name="AutoShape 16"/>
          <p:cNvCxnSpPr>
            <a:cxnSpLocks noChangeShapeType="1"/>
            <a:stCxn id="23556" idx="5"/>
            <a:endCxn id="23560"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3570" name="AutoShape 17"/>
          <p:cNvCxnSpPr>
            <a:cxnSpLocks noChangeShapeType="1"/>
            <a:stCxn id="23557" idx="4"/>
            <a:endCxn id="23560"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3571" name="AutoShape 18"/>
          <p:cNvCxnSpPr>
            <a:cxnSpLocks noChangeShapeType="1"/>
            <a:stCxn id="23556" idx="6"/>
            <a:endCxn id="23557"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3572" name="AutoShape 19"/>
          <p:cNvCxnSpPr>
            <a:cxnSpLocks noChangeShapeType="1"/>
            <a:stCxn id="23558" idx="2"/>
            <a:endCxn id="23557"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3573" name="AutoShape 20"/>
          <p:cNvCxnSpPr>
            <a:cxnSpLocks noChangeShapeType="1"/>
            <a:stCxn id="23557" idx="5"/>
            <a:endCxn id="23563"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3574" name="AutoShape 21"/>
          <p:cNvCxnSpPr>
            <a:cxnSpLocks noChangeShapeType="1"/>
            <a:stCxn id="23558" idx="3"/>
            <a:endCxn id="23563"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3575" name="AutoShape 22"/>
          <p:cNvCxnSpPr>
            <a:cxnSpLocks noChangeShapeType="1"/>
            <a:stCxn id="23558" idx="4"/>
            <a:endCxn id="23559"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3576" name="AutoShape 23"/>
          <p:cNvCxnSpPr>
            <a:cxnSpLocks noChangeShapeType="1"/>
            <a:stCxn id="23559" idx="2"/>
            <a:endCxn id="23560"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3577" name="AutoShape 24"/>
          <p:cNvCxnSpPr>
            <a:cxnSpLocks noChangeShapeType="1"/>
            <a:stCxn id="23563" idx="3"/>
            <a:endCxn id="23560"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3578"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3579"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3580"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1220636" name="Text Box 28"/>
          <p:cNvSpPr txBox="1">
            <a:spLocks noChangeArrowheads="1"/>
          </p:cNvSpPr>
          <p:nvPr/>
        </p:nvSpPr>
        <p:spPr bwMode="auto">
          <a:xfrm>
            <a:off x="1970088" y="5603875"/>
            <a:ext cx="5557837" cy="822325"/>
          </a:xfrm>
          <a:prstGeom prst="rect">
            <a:avLst/>
          </a:prstGeom>
          <a:noFill/>
          <a:ln w="28575">
            <a:noFill/>
            <a:miter lim="800000"/>
            <a:headEnd/>
            <a:tailEnd/>
          </a:ln>
        </p:spPr>
        <p:txBody>
          <a:bodyPr wrap="none">
            <a:spAutoFit/>
          </a:bodyPr>
          <a:lstStyle/>
          <a:p>
            <a:pPr algn="ctr"/>
            <a:r>
              <a:rPr lang="en-US" sz="2400" b="1">
                <a:solidFill>
                  <a:schemeClr val="accent1"/>
                </a:solidFill>
                <a:latin typeface="Times New Roman" pitchFamily="18" charset="0"/>
              </a:rPr>
              <a:t>What is the structure of the grey vertices?  </a:t>
            </a:r>
            <a:br>
              <a:rPr lang="en-US" sz="2400" b="1">
                <a:solidFill>
                  <a:schemeClr val="accent1"/>
                </a:solidFill>
                <a:latin typeface="Times New Roman" pitchFamily="18" charset="0"/>
              </a:rPr>
            </a:br>
            <a:r>
              <a:rPr lang="en-US" sz="2400" b="1">
                <a:solidFill>
                  <a:schemeClr val="accent1"/>
                </a:solidFill>
                <a:latin typeface="Times New Roman" pitchFamily="18" charset="0"/>
              </a:rPr>
              <a:t>What do they represent?</a:t>
            </a:r>
          </a:p>
        </p:txBody>
      </p:sp>
      <p:grpSp>
        <p:nvGrpSpPr>
          <p:cNvPr id="2" name="Group 29"/>
          <p:cNvGrpSpPr>
            <a:grpSpLocks/>
          </p:cNvGrpSpPr>
          <p:nvPr/>
        </p:nvGrpSpPr>
        <p:grpSpPr bwMode="auto">
          <a:xfrm>
            <a:off x="533400" y="1905000"/>
            <a:ext cx="7100888" cy="3889375"/>
            <a:chOff x="533400" y="1905000"/>
            <a:chExt cx="7101348" cy="3888660"/>
          </a:xfrm>
        </p:grpSpPr>
        <p:sp>
          <p:nvSpPr>
            <p:cNvPr id="23583" name="Rectangle 30"/>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3584" name="Rectangle 31"/>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3585" name="Rectangle 32"/>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3586" name="Rectangle 33"/>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3587" name="Rectangle 34"/>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3588" name="Rectangle 35"/>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3589" name="Rectangle 36"/>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3590" name="Rectangle 37"/>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0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63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t>DFS Example</a:t>
            </a:r>
          </a:p>
        </p:txBody>
      </p:sp>
      <p:sp>
        <p:nvSpPr>
          <p:cNvPr id="24580"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4581"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  </a:t>
            </a:r>
          </a:p>
        </p:txBody>
      </p:sp>
      <p:sp>
        <p:nvSpPr>
          <p:cNvPr id="24582"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4583"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4584"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4585"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4586"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24587"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24588" name="AutoShape 11"/>
          <p:cNvCxnSpPr>
            <a:cxnSpLocks noChangeShapeType="1"/>
            <a:stCxn id="24580" idx="3"/>
            <a:endCxn id="2458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4589" name="AutoShape 12"/>
          <p:cNvCxnSpPr>
            <a:cxnSpLocks noChangeShapeType="1"/>
            <a:stCxn id="24586" idx="5"/>
            <a:endCxn id="24585"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4590" name="AutoShape 13"/>
          <p:cNvCxnSpPr>
            <a:cxnSpLocks noChangeShapeType="1"/>
            <a:stCxn id="24586" idx="6"/>
            <a:endCxn id="24584"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4591" name="AutoShape 14"/>
          <p:cNvCxnSpPr>
            <a:cxnSpLocks noChangeShapeType="1"/>
            <a:stCxn id="24584" idx="2"/>
            <a:endCxn id="2458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4592" name="AutoShape 15"/>
          <p:cNvCxnSpPr>
            <a:cxnSpLocks noChangeShapeType="1"/>
            <a:stCxn id="24585" idx="0"/>
            <a:endCxn id="24580"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4593" name="AutoShape 16"/>
          <p:cNvCxnSpPr>
            <a:cxnSpLocks noChangeShapeType="1"/>
            <a:stCxn id="24580" idx="5"/>
            <a:endCxn id="2458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4594" name="AutoShape 17"/>
          <p:cNvCxnSpPr>
            <a:cxnSpLocks noChangeShapeType="1"/>
            <a:stCxn id="24581" idx="4"/>
            <a:endCxn id="2458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4595" name="AutoShape 18"/>
          <p:cNvCxnSpPr>
            <a:cxnSpLocks noChangeShapeType="1"/>
            <a:stCxn id="24580" idx="6"/>
            <a:endCxn id="24581"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4596" name="AutoShape 19"/>
          <p:cNvCxnSpPr>
            <a:cxnSpLocks noChangeShapeType="1"/>
            <a:stCxn id="24582" idx="2"/>
            <a:endCxn id="2458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4597" name="AutoShape 20"/>
          <p:cNvCxnSpPr>
            <a:cxnSpLocks noChangeShapeType="1"/>
            <a:stCxn id="24581" idx="5"/>
            <a:endCxn id="24587"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4598" name="AutoShape 21"/>
          <p:cNvCxnSpPr>
            <a:cxnSpLocks noChangeShapeType="1"/>
            <a:stCxn id="24582" idx="3"/>
            <a:endCxn id="2458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4599" name="AutoShape 22"/>
          <p:cNvCxnSpPr>
            <a:cxnSpLocks noChangeShapeType="1"/>
            <a:stCxn id="24582" idx="4"/>
            <a:endCxn id="24583"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4600" name="AutoShape 23"/>
          <p:cNvCxnSpPr>
            <a:cxnSpLocks noChangeShapeType="1"/>
            <a:stCxn id="24583" idx="2"/>
            <a:endCxn id="2458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4601" name="AutoShape 24"/>
          <p:cNvCxnSpPr>
            <a:cxnSpLocks noChangeShapeType="1"/>
            <a:stCxn id="24587" idx="3"/>
            <a:endCxn id="2458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460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4603"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4604"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24606"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4607"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4608"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4609"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4610"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4611"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4612"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4613"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t>DFS Example</a:t>
            </a:r>
          </a:p>
        </p:txBody>
      </p:sp>
      <p:sp>
        <p:nvSpPr>
          <p:cNvPr id="25604"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  </a:t>
            </a:r>
          </a:p>
        </p:txBody>
      </p:sp>
      <p:sp>
        <p:nvSpPr>
          <p:cNvPr id="25605"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25606"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5607"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5608"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5609"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5610"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25611"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25612" name="AutoShape 11"/>
          <p:cNvCxnSpPr>
            <a:cxnSpLocks noChangeShapeType="1"/>
            <a:stCxn id="25604" idx="3"/>
            <a:endCxn id="25610"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5613" name="AutoShape 12"/>
          <p:cNvCxnSpPr>
            <a:cxnSpLocks noChangeShapeType="1"/>
            <a:stCxn id="25610" idx="5"/>
            <a:endCxn id="25609"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5614" name="AutoShape 13"/>
          <p:cNvCxnSpPr>
            <a:cxnSpLocks noChangeShapeType="1"/>
            <a:stCxn id="25610" idx="6"/>
            <a:endCxn id="25608"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5615" name="AutoShape 14"/>
          <p:cNvCxnSpPr>
            <a:cxnSpLocks noChangeShapeType="1"/>
            <a:stCxn id="25608" idx="2"/>
            <a:endCxn id="25609"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5616" name="AutoShape 15"/>
          <p:cNvCxnSpPr>
            <a:cxnSpLocks noChangeShapeType="1"/>
            <a:stCxn id="25609" idx="0"/>
            <a:endCxn id="25604"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5617" name="AutoShape 16"/>
          <p:cNvCxnSpPr>
            <a:cxnSpLocks noChangeShapeType="1"/>
            <a:stCxn id="25604" idx="5"/>
            <a:endCxn id="25608"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5618" name="AutoShape 17"/>
          <p:cNvCxnSpPr>
            <a:cxnSpLocks noChangeShapeType="1"/>
            <a:stCxn id="25605" idx="4"/>
            <a:endCxn id="25608"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5619" name="AutoShape 18"/>
          <p:cNvCxnSpPr>
            <a:cxnSpLocks noChangeShapeType="1"/>
            <a:stCxn id="25604" idx="6"/>
            <a:endCxn id="25605"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5620" name="AutoShape 19"/>
          <p:cNvCxnSpPr>
            <a:cxnSpLocks noChangeShapeType="1"/>
            <a:stCxn id="25606" idx="2"/>
            <a:endCxn id="25605"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5621" name="AutoShape 20"/>
          <p:cNvCxnSpPr>
            <a:cxnSpLocks noChangeShapeType="1"/>
            <a:stCxn id="25605" idx="5"/>
            <a:endCxn id="25611"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5622" name="AutoShape 21"/>
          <p:cNvCxnSpPr>
            <a:cxnSpLocks noChangeShapeType="1"/>
            <a:stCxn id="25606" idx="3"/>
            <a:endCxn id="25611"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5623" name="AutoShape 22"/>
          <p:cNvCxnSpPr>
            <a:cxnSpLocks noChangeShapeType="1"/>
            <a:stCxn id="25606" idx="4"/>
            <a:endCxn id="25607"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5624" name="AutoShape 23"/>
          <p:cNvCxnSpPr>
            <a:cxnSpLocks noChangeShapeType="1"/>
            <a:stCxn id="25607" idx="2"/>
            <a:endCxn id="25608"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5625" name="AutoShape 24"/>
          <p:cNvCxnSpPr>
            <a:cxnSpLocks noChangeShapeType="1"/>
            <a:stCxn id="25611" idx="3"/>
            <a:endCxn id="25608"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5626"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5627"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5628"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25630"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5631"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5632"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5633"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5634"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5635"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5636"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5637"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t>DFS Example</a:t>
            </a:r>
          </a:p>
        </p:txBody>
      </p:sp>
      <p:sp>
        <p:nvSpPr>
          <p:cNvPr id="26628"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|12</a:t>
            </a:r>
          </a:p>
        </p:txBody>
      </p:sp>
      <p:sp>
        <p:nvSpPr>
          <p:cNvPr id="26629"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26630" name="Oval 5"/>
          <p:cNvSpPr>
            <a:spLocks noChangeArrowheads="1"/>
          </p:cNvSpPr>
          <p:nvPr/>
        </p:nvSpPr>
        <p:spPr bwMode="auto">
          <a:xfrm>
            <a:off x="6858000" y="23622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6631"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6632"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6633"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6634"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26635"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26636" name="AutoShape 11"/>
          <p:cNvCxnSpPr>
            <a:cxnSpLocks noChangeShapeType="1"/>
            <a:stCxn id="26628" idx="3"/>
            <a:endCxn id="26634"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6637" name="AutoShape 12"/>
          <p:cNvCxnSpPr>
            <a:cxnSpLocks noChangeShapeType="1"/>
            <a:stCxn id="26634" idx="5"/>
            <a:endCxn id="26633"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6638" name="AutoShape 13"/>
          <p:cNvCxnSpPr>
            <a:cxnSpLocks noChangeShapeType="1"/>
            <a:stCxn id="26634" idx="6"/>
            <a:endCxn id="26632"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6639" name="AutoShape 14"/>
          <p:cNvCxnSpPr>
            <a:cxnSpLocks noChangeShapeType="1"/>
            <a:stCxn id="26632" idx="2"/>
            <a:endCxn id="26633"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6640" name="AutoShape 15"/>
          <p:cNvCxnSpPr>
            <a:cxnSpLocks noChangeShapeType="1"/>
            <a:stCxn id="26633" idx="0"/>
            <a:endCxn id="26628"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6641" name="AutoShape 16"/>
          <p:cNvCxnSpPr>
            <a:cxnSpLocks noChangeShapeType="1"/>
            <a:stCxn id="26628" idx="5"/>
            <a:endCxn id="26632"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6642" name="AutoShape 17"/>
          <p:cNvCxnSpPr>
            <a:cxnSpLocks noChangeShapeType="1"/>
            <a:stCxn id="26629" idx="4"/>
            <a:endCxn id="26632"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6643" name="AutoShape 18"/>
          <p:cNvCxnSpPr>
            <a:cxnSpLocks noChangeShapeType="1"/>
            <a:stCxn id="26628" idx="6"/>
            <a:endCxn id="26629"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6644" name="AutoShape 19"/>
          <p:cNvCxnSpPr>
            <a:cxnSpLocks noChangeShapeType="1"/>
            <a:stCxn id="26630" idx="2"/>
            <a:endCxn id="26629"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6645" name="AutoShape 20"/>
          <p:cNvCxnSpPr>
            <a:cxnSpLocks noChangeShapeType="1"/>
            <a:stCxn id="26629" idx="5"/>
            <a:endCxn id="26635"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6646" name="AutoShape 21"/>
          <p:cNvCxnSpPr>
            <a:cxnSpLocks noChangeShapeType="1"/>
            <a:stCxn id="26630" idx="3"/>
            <a:endCxn id="26635"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6647" name="AutoShape 22"/>
          <p:cNvCxnSpPr>
            <a:cxnSpLocks noChangeShapeType="1"/>
            <a:stCxn id="26630" idx="4"/>
            <a:endCxn id="26631"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6648" name="AutoShape 23"/>
          <p:cNvCxnSpPr>
            <a:cxnSpLocks noChangeShapeType="1"/>
            <a:stCxn id="26631" idx="2"/>
            <a:endCxn id="26632"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6649" name="AutoShape 24"/>
          <p:cNvCxnSpPr>
            <a:cxnSpLocks noChangeShapeType="1"/>
            <a:stCxn id="26635" idx="3"/>
            <a:endCxn id="26632"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6650"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6651"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6652"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26654"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6655"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6656"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6657"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6658"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6659"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6660"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6661"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76200"/>
            <a:ext cx="7848600" cy="990600"/>
          </a:xfrm>
        </p:spPr>
        <p:txBody>
          <a:bodyPr/>
          <a:lstStyle/>
          <a:p>
            <a:r>
              <a:rPr lang="en-US" altLang="zh-CN">
                <a:ea typeface="宋体" pitchFamily="2" charset="-122"/>
              </a:rPr>
              <a:t>Path between Vertices</a:t>
            </a:r>
          </a:p>
        </p:txBody>
      </p:sp>
      <p:sp>
        <p:nvSpPr>
          <p:cNvPr id="20483" name="Rectangle 3"/>
          <p:cNvSpPr>
            <a:spLocks noGrp="1" noChangeArrowheads="1"/>
          </p:cNvSpPr>
          <p:nvPr>
            <p:ph idx="1"/>
          </p:nvPr>
        </p:nvSpPr>
        <p:spPr>
          <a:xfrm>
            <a:off x="609600" y="1219200"/>
            <a:ext cx="7848600" cy="4953000"/>
          </a:xfrm>
        </p:spPr>
        <p:txBody>
          <a:bodyPr/>
          <a:lstStyle/>
          <a:p>
            <a:pPr>
              <a:lnSpc>
                <a:spcPct val="90000"/>
              </a:lnSpc>
            </a:pPr>
            <a:r>
              <a:rPr lang="en-US" altLang="zh-CN" dirty="0">
                <a:ea typeface="宋体" pitchFamily="2" charset="-122"/>
              </a:rPr>
              <a:t>A </a:t>
            </a:r>
            <a:r>
              <a:rPr lang="en-US" altLang="zh-CN" dirty="0">
                <a:solidFill>
                  <a:srgbClr val="00FF00"/>
                </a:solidFill>
                <a:ea typeface="宋体" pitchFamily="2" charset="-122"/>
              </a:rPr>
              <a:t>path</a:t>
            </a:r>
            <a:r>
              <a:rPr lang="en-US" altLang="zh-CN" dirty="0">
                <a:ea typeface="宋体" pitchFamily="2" charset="-122"/>
              </a:rPr>
              <a:t> is a sequence of vertices (v</a:t>
            </a:r>
            <a:r>
              <a:rPr lang="en-US" altLang="zh-CN" baseline="-25000" dirty="0">
                <a:ea typeface="宋体" pitchFamily="2" charset="-122"/>
              </a:rPr>
              <a:t>0</a:t>
            </a:r>
            <a:r>
              <a:rPr lang="en-US" altLang="zh-CN" dirty="0">
                <a:ea typeface="宋体" pitchFamily="2" charset="-122"/>
              </a:rPr>
              <a:t>, v</a:t>
            </a:r>
            <a:r>
              <a:rPr lang="en-US" altLang="zh-CN" baseline="-25000" dirty="0">
                <a:ea typeface="宋体" pitchFamily="2" charset="-122"/>
              </a:rPr>
              <a:t>1</a:t>
            </a:r>
            <a:r>
              <a:rPr lang="en-US" altLang="zh-CN" dirty="0">
                <a:ea typeface="宋体" pitchFamily="2" charset="-122"/>
              </a:rPr>
              <a:t>, v</a:t>
            </a:r>
            <a:r>
              <a:rPr lang="en-US" altLang="zh-CN" baseline="-25000" dirty="0">
                <a:ea typeface="宋体" pitchFamily="2" charset="-122"/>
              </a:rPr>
              <a:t>2</a:t>
            </a:r>
            <a:r>
              <a:rPr lang="en-US" altLang="zh-CN" dirty="0">
                <a:ea typeface="宋体" pitchFamily="2" charset="-122"/>
              </a:rPr>
              <a:t>,… </a:t>
            </a:r>
            <a:r>
              <a:rPr lang="en-US" altLang="zh-CN" dirty="0" err="1">
                <a:ea typeface="宋体" pitchFamily="2" charset="-122"/>
              </a:rPr>
              <a:t>v</a:t>
            </a:r>
            <a:r>
              <a:rPr lang="en-US" altLang="zh-CN" baseline="-25000" dirty="0" err="1">
                <a:ea typeface="宋体" pitchFamily="2" charset="-122"/>
              </a:rPr>
              <a:t>k</a:t>
            </a:r>
            <a:r>
              <a:rPr lang="en-US" altLang="zh-CN" dirty="0">
                <a:ea typeface="宋体" pitchFamily="2" charset="-122"/>
              </a:rPr>
              <a:t>) such that:</a:t>
            </a:r>
          </a:p>
          <a:p>
            <a:pPr lvl="1">
              <a:lnSpc>
                <a:spcPct val="90000"/>
              </a:lnSpc>
            </a:pPr>
            <a:r>
              <a:rPr lang="en-US" altLang="zh-CN" dirty="0">
                <a:ea typeface="宋体" pitchFamily="2" charset="-122"/>
              </a:rPr>
              <a:t>For </a:t>
            </a:r>
            <a:r>
              <a:rPr lang="en-US" altLang="zh-CN" i="1" dirty="0">
                <a:ea typeface="宋体" pitchFamily="2" charset="-122"/>
              </a:rPr>
              <a:t>0 </a:t>
            </a:r>
            <a:r>
              <a:rPr lang="en-US" altLang="zh-CN" i="1" dirty="0">
                <a:ea typeface="宋体" pitchFamily="2" charset="-122"/>
                <a:cs typeface="Arial" charset="0"/>
              </a:rPr>
              <a:t>≤ </a:t>
            </a:r>
            <a:r>
              <a:rPr lang="en-US" altLang="zh-CN" i="1" dirty="0" err="1">
                <a:ea typeface="宋体" pitchFamily="2" charset="-122"/>
                <a:cs typeface="Arial" charset="0"/>
              </a:rPr>
              <a:t>i</a:t>
            </a:r>
            <a:r>
              <a:rPr lang="en-US" altLang="zh-CN" i="1" dirty="0">
                <a:ea typeface="宋体" pitchFamily="2" charset="-122"/>
                <a:cs typeface="Arial" charset="0"/>
              </a:rPr>
              <a:t> &lt; k,  {v</a:t>
            </a:r>
            <a:r>
              <a:rPr lang="en-US" altLang="zh-CN" i="1" baseline="-25000" dirty="0">
                <a:ea typeface="宋体" pitchFamily="2" charset="-122"/>
                <a:cs typeface="Arial" charset="0"/>
              </a:rPr>
              <a:t>i</a:t>
            </a:r>
            <a:r>
              <a:rPr lang="en-US" altLang="zh-CN" i="1" dirty="0">
                <a:ea typeface="宋体" pitchFamily="2" charset="-122"/>
                <a:cs typeface="Arial" charset="0"/>
              </a:rPr>
              <a:t>, v</a:t>
            </a:r>
            <a:r>
              <a:rPr lang="en-US" altLang="zh-CN" i="1" baseline="-25000" dirty="0">
                <a:ea typeface="宋体" pitchFamily="2" charset="-122"/>
                <a:cs typeface="Arial" charset="0"/>
              </a:rPr>
              <a:t>i+1</a:t>
            </a:r>
            <a:r>
              <a:rPr lang="en-US" altLang="zh-CN" i="1" dirty="0">
                <a:ea typeface="宋体" pitchFamily="2" charset="-122"/>
                <a:cs typeface="Arial" charset="0"/>
              </a:rPr>
              <a:t>}</a:t>
            </a:r>
            <a:r>
              <a:rPr lang="en-US" altLang="zh-CN" dirty="0">
                <a:ea typeface="宋体" pitchFamily="2" charset="-122"/>
                <a:cs typeface="Arial" charset="0"/>
              </a:rPr>
              <a:t> is an edge</a:t>
            </a:r>
          </a:p>
          <a:p>
            <a:pPr lvl="2">
              <a:lnSpc>
                <a:spcPct val="90000"/>
              </a:lnSpc>
              <a:buFont typeface="Wingdings" pitchFamily="2" charset="2"/>
              <a:buNone/>
            </a:pPr>
            <a:endParaRPr lang="en-US" altLang="zh-CN" i="1" dirty="0">
              <a:ea typeface="宋体" pitchFamily="2" charset="-122"/>
            </a:endParaRPr>
          </a:p>
          <a:p>
            <a:pPr lvl="1">
              <a:lnSpc>
                <a:spcPct val="90000"/>
              </a:lnSpc>
              <a:buFont typeface="Monotype Sorts" pitchFamily="2" charset="2"/>
              <a:buNone/>
            </a:pPr>
            <a:r>
              <a:rPr lang="en-US" altLang="zh-CN" sz="2000" i="1" dirty="0">
                <a:ea typeface="宋体" pitchFamily="2" charset="-122"/>
              </a:rPr>
              <a:t>Note: a path is allowed to go through the same vertex or the same edge any number of times!</a:t>
            </a:r>
          </a:p>
          <a:p>
            <a:pPr lvl="1">
              <a:lnSpc>
                <a:spcPct val="90000"/>
              </a:lnSpc>
              <a:buFont typeface="Monotype Sorts" pitchFamily="2" charset="2"/>
              <a:buNone/>
            </a:pPr>
            <a:endParaRPr lang="en-US" altLang="zh-CN" sz="2000" i="1" dirty="0">
              <a:ea typeface="宋体" pitchFamily="2" charset="-122"/>
            </a:endParaRPr>
          </a:p>
          <a:p>
            <a:pPr>
              <a:lnSpc>
                <a:spcPct val="90000"/>
              </a:lnSpc>
            </a:pPr>
            <a:r>
              <a:rPr lang="en-US" altLang="zh-CN" dirty="0">
                <a:ea typeface="宋体" pitchFamily="2" charset="-122"/>
              </a:rPr>
              <a:t>The </a:t>
            </a:r>
            <a:r>
              <a:rPr lang="en-US" altLang="zh-CN" dirty="0">
                <a:solidFill>
                  <a:srgbClr val="00FF00"/>
                </a:solidFill>
                <a:ea typeface="宋体" pitchFamily="2" charset="-122"/>
              </a:rPr>
              <a:t>length</a:t>
            </a:r>
            <a:r>
              <a:rPr lang="en-US" altLang="zh-CN" dirty="0">
                <a:ea typeface="宋体" pitchFamily="2" charset="-122"/>
              </a:rPr>
              <a:t> of a path is the number of edges on the path</a:t>
            </a:r>
            <a:endParaRPr lang="en-US" altLang="zh-CN" i="1" dirty="0">
              <a:ea typeface="宋体" pitchFamily="2" charset="-122"/>
            </a:endParaRPr>
          </a:p>
          <a:p>
            <a:pPr lvl="2">
              <a:lnSpc>
                <a:spcPct val="90000"/>
              </a:lnSpc>
              <a:buFont typeface="Wingdings" pitchFamily="2" charset="2"/>
              <a:buNone/>
            </a:pPr>
            <a:endParaRPr lang="zh-CN" altLang="en-US" sz="1800" i="1" dirty="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t>DFS Example</a:t>
            </a:r>
          </a:p>
        </p:txBody>
      </p:sp>
      <p:sp>
        <p:nvSpPr>
          <p:cNvPr id="27652"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|12</a:t>
            </a:r>
          </a:p>
        </p:txBody>
      </p:sp>
      <p:sp>
        <p:nvSpPr>
          <p:cNvPr id="27653"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27654" name="Oval 5"/>
          <p:cNvSpPr>
            <a:spLocks noChangeArrowheads="1"/>
          </p:cNvSpPr>
          <p:nvPr/>
        </p:nvSpPr>
        <p:spPr bwMode="auto">
          <a:xfrm>
            <a:off x="6858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  </a:t>
            </a:r>
          </a:p>
        </p:txBody>
      </p:sp>
      <p:sp>
        <p:nvSpPr>
          <p:cNvPr id="27655" name="Oval 6"/>
          <p:cNvSpPr>
            <a:spLocks noChangeArrowheads="1"/>
          </p:cNvSpPr>
          <p:nvPr/>
        </p:nvSpPr>
        <p:spPr bwMode="auto">
          <a:xfrm>
            <a:off x="6858000" y="4724400"/>
            <a:ext cx="1066800" cy="685800"/>
          </a:xfrm>
          <a:prstGeom prst="ellipse">
            <a:avLst/>
          </a:prstGeom>
          <a:no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  |  </a:t>
            </a:r>
          </a:p>
        </p:txBody>
      </p:sp>
      <p:sp>
        <p:nvSpPr>
          <p:cNvPr id="27656"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7657"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7658"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27659"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27660" name="AutoShape 11"/>
          <p:cNvCxnSpPr>
            <a:cxnSpLocks noChangeShapeType="1"/>
            <a:stCxn id="27652" idx="3"/>
            <a:endCxn id="27658"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7661" name="AutoShape 12"/>
          <p:cNvCxnSpPr>
            <a:cxnSpLocks noChangeShapeType="1"/>
            <a:stCxn id="27658" idx="5"/>
            <a:endCxn id="27657"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7662" name="AutoShape 13"/>
          <p:cNvCxnSpPr>
            <a:cxnSpLocks noChangeShapeType="1"/>
            <a:stCxn id="27658" idx="6"/>
            <a:endCxn id="27656"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7663" name="AutoShape 14"/>
          <p:cNvCxnSpPr>
            <a:cxnSpLocks noChangeShapeType="1"/>
            <a:stCxn id="27656" idx="2"/>
            <a:endCxn id="27657"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7664" name="AutoShape 15"/>
          <p:cNvCxnSpPr>
            <a:cxnSpLocks noChangeShapeType="1"/>
            <a:stCxn id="27657" idx="0"/>
            <a:endCxn id="27652"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7665" name="AutoShape 16"/>
          <p:cNvCxnSpPr>
            <a:cxnSpLocks noChangeShapeType="1"/>
            <a:stCxn id="27652" idx="5"/>
            <a:endCxn id="27656"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7666" name="AutoShape 17"/>
          <p:cNvCxnSpPr>
            <a:cxnSpLocks noChangeShapeType="1"/>
            <a:stCxn id="27653" idx="4"/>
            <a:endCxn id="27656"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7667" name="AutoShape 18"/>
          <p:cNvCxnSpPr>
            <a:cxnSpLocks noChangeShapeType="1"/>
            <a:stCxn id="27652" idx="6"/>
            <a:endCxn id="27653"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7668" name="AutoShape 19"/>
          <p:cNvCxnSpPr>
            <a:cxnSpLocks noChangeShapeType="1"/>
            <a:stCxn id="27654" idx="2"/>
            <a:endCxn id="27653"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7669" name="AutoShape 20"/>
          <p:cNvCxnSpPr>
            <a:cxnSpLocks noChangeShapeType="1"/>
            <a:stCxn id="27653" idx="5"/>
            <a:endCxn id="27659"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7670" name="AutoShape 21"/>
          <p:cNvCxnSpPr>
            <a:cxnSpLocks noChangeShapeType="1"/>
            <a:stCxn id="27654" idx="3"/>
            <a:endCxn id="27659"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7671" name="AutoShape 22"/>
          <p:cNvCxnSpPr>
            <a:cxnSpLocks noChangeShapeType="1"/>
            <a:stCxn id="27654" idx="4"/>
            <a:endCxn id="27655" idx="0"/>
          </p:cNvCxnSpPr>
          <p:nvPr/>
        </p:nvCxnSpPr>
        <p:spPr bwMode="auto">
          <a:xfrm>
            <a:off x="7391400" y="3062288"/>
            <a:ext cx="0" cy="1647825"/>
          </a:xfrm>
          <a:prstGeom prst="straightConnector1">
            <a:avLst/>
          </a:prstGeom>
          <a:noFill/>
          <a:ln w="28575">
            <a:solidFill>
              <a:schemeClr val="tx1"/>
            </a:solidFill>
            <a:round/>
            <a:headEnd/>
            <a:tailEnd type="triangle" w="med" len="med"/>
          </a:ln>
        </p:spPr>
      </p:cxnSp>
      <p:cxnSp>
        <p:nvCxnSpPr>
          <p:cNvPr id="27672" name="AutoShape 23"/>
          <p:cNvCxnSpPr>
            <a:cxnSpLocks noChangeShapeType="1"/>
            <a:stCxn id="27655" idx="2"/>
            <a:endCxn id="27656"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7673" name="AutoShape 24"/>
          <p:cNvCxnSpPr>
            <a:cxnSpLocks noChangeShapeType="1"/>
            <a:stCxn id="27659" idx="3"/>
            <a:endCxn id="27656"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7674"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7675"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7676"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27678"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7679"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7680"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7681"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7682"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7683"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7684"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7685"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t>DFS Example</a:t>
            </a:r>
          </a:p>
        </p:txBody>
      </p:sp>
      <p:sp>
        <p:nvSpPr>
          <p:cNvPr id="28676"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|12</a:t>
            </a:r>
          </a:p>
        </p:txBody>
      </p:sp>
      <p:sp>
        <p:nvSpPr>
          <p:cNvPr id="28677"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28678" name="Oval 5"/>
          <p:cNvSpPr>
            <a:spLocks noChangeArrowheads="1"/>
          </p:cNvSpPr>
          <p:nvPr/>
        </p:nvSpPr>
        <p:spPr bwMode="auto">
          <a:xfrm>
            <a:off x="6858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  </a:t>
            </a:r>
          </a:p>
        </p:txBody>
      </p:sp>
      <p:sp>
        <p:nvSpPr>
          <p:cNvPr id="28679" name="Oval 6"/>
          <p:cNvSpPr>
            <a:spLocks noChangeArrowheads="1"/>
          </p:cNvSpPr>
          <p:nvPr/>
        </p:nvSpPr>
        <p:spPr bwMode="auto">
          <a:xfrm>
            <a:off x="6858000" y="47244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14|  </a:t>
            </a:r>
          </a:p>
        </p:txBody>
      </p:sp>
      <p:sp>
        <p:nvSpPr>
          <p:cNvPr id="28680"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8681"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8682"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28683"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28684" name="AutoShape 11"/>
          <p:cNvCxnSpPr>
            <a:cxnSpLocks noChangeShapeType="1"/>
            <a:stCxn id="28676" idx="3"/>
            <a:endCxn id="28682"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8685" name="AutoShape 12"/>
          <p:cNvCxnSpPr>
            <a:cxnSpLocks noChangeShapeType="1"/>
            <a:stCxn id="28682" idx="5"/>
            <a:endCxn id="28681"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8686" name="AutoShape 13"/>
          <p:cNvCxnSpPr>
            <a:cxnSpLocks noChangeShapeType="1"/>
            <a:stCxn id="28682" idx="6"/>
            <a:endCxn id="28680"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8687" name="AutoShape 14"/>
          <p:cNvCxnSpPr>
            <a:cxnSpLocks noChangeShapeType="1"/>
            <a:stCxn id="28680" idx="2"/>
            <a:endCxn id="28681"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8688" name="AutoShape 15"/>
          <p:cNvCxnSpPr>
            <a:cxnSpLocks noChangeShapeType="1"/>
            <a:stCxn id="28681" idx="0"/>
            <a:endCxn id="28676"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8689" name="AutoShape 16"/>
          <p:cNvCxnSpPr>
            <a:cxnSpLocks noChangeShapeType="1"/>
            <a:stCxn id="28676" idx="5"/>
            <a:endCxn id="28680"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8690" name="AutoShape 17"/>
          <p:cNvCxnSpPr>
            <a:cxnSpLocks noChangeShapeType="1"/>
            <a:stCxn id="28677" idx="4"/>
            <a:endCxn id="28680"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8691" name="AutoShape 18"/>
          <p:cNvCxnSpPr>
            <a:cxnSpLocks noChangeShapeType="1"/>
            <a:stCxn id="28676" idx="6"/>
            <a:endCxn id="28677"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8692" name="AutoShape 19"/>
          <p:cNvCxnSpPr>
            <a:cxnSpLocks noChangeShapeType="1"/>
            <a:stCxn id="28678" idx="2"/>
            <a:endCxn id="28677"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8693" name="AutoShape 20"/>
          <p:cNvCxnSpPr>
            <a:cxnSpLocks noChangeShapeType="1"/>
            <a:stCxn id="28677" idx="5"/>
            <a:endCxn id="28683"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8694" name="AutoShape 21"/>
          <p:cNvCxnSpPr>
            <a:cxnSpLocks noChangeShapeType="1"/>
            <a:stCxn id="28678" idx="3"/>
            <a:endCxn id="28683"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8695" name="AutoShape 22"/>
          <p:cNvCxnSpPr>
            <a:cxnSpLocks noChangeShapeType="1"/>
            <a:stCxn id="28678" idx="4"/>
            <a:endCxn id="28679"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28696" name="AutoShape 23"/>
          <p:cNvCxnSpPr>
            <a:cxnSpLocks noChangeShapeType="1"/>
            <a:stCxn id="28679" idx="2"/>
            <a:endCxn id="28680"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8697" name="AutoShape 24"/>
          <p:cNvCxnSpPr>
            <a:cxnSpLocks noChangeShapeType="1"/>
            <a:stCxn id="28683" idx="3"/>
            <a:endCxn id="28680"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8698"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8699"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8700"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28702"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8703"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8704"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8705"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8706"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8707"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8708"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8709"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t>DFS Example</a:t>
            </a:r>
          </a:p>
        </p:txBody>
      </p:sp>
      <p:sp>
        <p:nvSpPr>
          <p:cNvPr id="29700"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|12</a:t>
            </a:r>
          </a:p>
        </p:txBody>
      </p:sp>
      <p:sp>
        <p:nvSpPr>
          <p:cNvPr id="29701"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29702" name="Oval 5"/>
          <p:cNvSpPr>
            <a:spLocks noChangeArrowheads="1"/>
          </p:cNvSpPr>
          <p:nvPr/>
        </p:nvSpPr>
        <p:spPr bwMode="auto">
          <a:xfrm>
            <a:off x="6858000" y="2362200"/>
            <a:ext cx="1066800" cy="685800"/>
          </a:xfrm>
          <a:prstGeom prst="ellipse">
            <a:avLst/>
          </a:prstGeom>
          <a:solidFill>
            <a:schemeClr val="folHlink"/>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  </a:t>
            </a:r>
          </a:p>
        </p:txBody>
      </p:sp>
      <p:sp>
        <p:nvSpPr>
          <p:cNvPr id="29703"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14|15</a:t>
            </a:r>
          </a:p>
        </p:txBody>
      </p:sp>
      <p:sp>
        <p:nvSpPr>
          <p:cNvPr id="29704"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29705"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29706"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29707"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29708" name="AutoShape 11"/>
          <p:cNvCxnSpPr>
            <a:cxnSpLocks noChangeShapeType="1"/>
            <a:stCxn id="29700" idx="3"/>
            <a:endCxn id="2970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29709" name="AutoShape 12"/>
          <p:cNvCxnSpPr>
            <a:cxnSpLocks noChangeShapeType="1"/>
            <a:stCxn id="29706" idx="5"/>
            <a:endCxn id="29705"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29710" name="AutoShape 13"/>
          <p:cNvCxnSpPr>
            <a:cxnSpLocks noChangeShapeType="1"/>
            <a:stCxn id="29706" idx="6"/>
            <a:endCxn id="29704"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29711" name="AutoShape 14"/>
          <p:cNvCxnSpPr>
            <a:cxnSpLocks noChangeShapeType="1"/>
            <a:stCxn id="29704" idx="2"/>
            <a:endCxn id="2970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29712" name="AutoShape 15"/>
          <p:cNvCxnSpPr>
            <a:cxnSpLocks noChangeShapeType="1"/>
            <a:stCxn id="29705" idx="0"/>
            <a:endCxn id="29700"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29713" name="AutoShape 16"/>
          <p:cNvCxnSpPr>
            <a:cxnSpLocks noChangeShapeType="1"/>
            <a:stCxn id="29700" idx="5"/>
            <a:endCxn id="2970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29714" name="AutoShape 17"/>
          <p:cNvCxnSpPr>
            <a:cxnSpLocks noChangeShapeType="1"/>
            <a:stCxn id="29701" idx="4"/>
            <a:endCxn id="2970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29715" name="AutoShape 18"/>
          <p:cNvCxnSpPr>
            <a:cxnSpLocks noChangeShapeType="1"/>
            <a:stCxn id="29700" idx="6"/>
            <a:endCxn id="29701"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29716" name="AutoShape 19"/>
          <p:cNvCxnSpPr>
            <a:cxnSpLocks noChangeShapeType="1"/>
            <a:stCxn id="29702" idx="2"/>
            <a:endCxn id="2970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29717" name="AutoShape 20"/>
          <p:cNvCxnSpPr>
            <a:cxnSpLocks noChangeShapeType="1"/>
            <a:stCxn id="29701" idx="5"/>
            <a:endCxn id="29707"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29718" name="AutoShape 21"/>
          <p:cNvCxnSpPr>
            <a:cxnSpLocks noChangeShapeType="1"/>
            <a:stCxn id="29702" idx="3"/>
            <a:endCxn id="2970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29719" name="AutoShape 22"/>
          <p:cNvCxnSpPr>
            <a:cxnSpLocks noChangeShapeType="1"/>
            <a:stCxn id="29702" idx="4"/>
            <a:endCxn id="29703"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29720" name="AutoShape 23"/>
          <p:cNvCxnSpPr>
            <a:cxnSpLocks noChangeShapeType="1"/>
            <a:stCxn id="29703" idx="2"/>
            <a:endCxn id="2970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29721" name="AutoShape 24"/>
          <p:cNvCxnSpPr>
            <a:cxnSpLocks noChangeShapeType="1"/>
            <a:stCxn id="29707" idx="3"/>
            <a:endCxn id="2970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2972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29723"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29724"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29726"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29727"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29728"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29729"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29730"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29731"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29732"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29733"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t>DFS Example</a:t>
            </a:r>
          </a:p>
        </p:txBody>
      </p:sp>
      <p:sp>
        <p:nvSpPr>
          <p:cNvPr id="30724"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|12</a:t>
            </a:r>
          </a:p>
        </p:txBody>
      </p:sp>
      <p:sp>
        <p:nvSpPr>
          <p:cNvPr id="30725"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30726"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13|16</a:t>
            </a:r>
          </a:p>
        </p:txBody>
      </p:sp>
      <p:sp>
        <p:nvSpPr>
          <p:cNvPr id="30727"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14|15</a:t>
            </a:r>
          </a:p>
        </p:txBody>
      </p:sp>
      <p:sp>
        <p:nvSpPr>
          <p:cNvPr id="30728"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30729"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30730"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30731"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30732" name="AutoShape 11"/>
          <p:cNvCxnSpPr>
            <a:cxnSpLocks noChangeShapeType="1"/>
            <a:stCxn id="30724" idx="3"/>
            <a:endCxn id="30730"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30733" name="AutoShape 12"/>
          <p:cNvCxnSpPr>
            <a:cxnSpLocks noChangeShapeType="1"/>
            <a:stCxn id="30730" idx="5"/>
            <a:endCxn id="30729"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30734" name="AutoShape 13"/>
          <p:cNvCxnSpPr>
            <a:cxnSpLocks noChangeShapeType="1"/>
            <a:stCxn id="30730" idx="6"/>
            <a:endCxn id="30728"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30735" name="AutoShape 14"/>
          <p:cNvCxnSpPr>
            <a:cxnSpLocks noChangeShapeType="1"/>
            <a:stCxn id="30728" idx="2"/>
            <a:endCxn id="30729"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30736" name="AutoShape 15"/>
          <p:cNvCxnSpPr>
            <a:cxnSpLocks noChangeShapeType="1"/>
            <a:stCxn id="30729" idx="0"/>
            <a:endCxn id="30724"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30737" name="AutoShape 16"/>
          <p:cNvCxnSpPr>
            <a:cxnSpLocks noChangeShapeType="1"/>
            <a:stCxn id="30724" idx="5"/>
            <a:endCxn id="30728"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30738" name="AutoShape 17"/>
          <p:cNvCxnSpPr>
            <a:cxnSpLocks noChangeShapeType="1"/>
            <a:stCxn id="30725" idx="4"/>
            <a:endCxn id="30728"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30739" name="AutoShape 18"/>
          <p:cNvCxnSpPr>
            <a:cxnSpLocks noChangeShapeType="1"/>
            <a:stCxn id="30724" idx="6"/>
            <a:endCxn id="30725"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30740" name="AutoShape 19"/>
          <p:cNvCxnSpPr>
            <a:cxnSpLocks noChangeShapeType="1"/>
            <a:stCxn id="30726" idx="2"/>
            <a:endCxn id="30725"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30741" name="AutoShape 20"/>
          <p:cNvCxnSpPr>
            <a:cxnSpLocks noChangeShapeType="1"/>
            <a:stCxn id="30725" idx="5"/>
            <a:endCxn id="30731"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30742" name="AutoShape 21"/>
          <p:cNvCxnSpPr>
            <a:cxnSpLocks noChangeShapeType="1"/>
            <a:stCxn id="30726" idx="3"/>
            <a:endCxn id="30731"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30743" name="AutoShape 22"/>
          <p:cNvCxnSpPr>
            <a:cxnSpLocks noChangeShapeType="1"/>
            <a:stCxn id="30726" idx="4"/>
            <a:endCxn id="30727"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30744" name="AutoShape 23"/>
          <p:cNvCxnSpPr>
            <a:cxnSpLocks noChangeShapeType="1"/>
            <a:stCxn id="30727" idx="2"/>
            <a:endCxn id="30728"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30745" name="AutoShape 24"/>
          <p:cNvCxnSpPr>
            <a:cxnSpLocks noChangeShapeType="1"/>
            <a:stCxn id="30731" idx="3"/>
            <a:endCxn id="30728"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30746"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30747"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30748"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grpSp>
        <p:nvGrpSpPr>
          <p:cNvPr id="2" name="Group 28"/>
          <p:cNvGrpSpPr>
            <a:grpSpLocks/>
          </p:cNvGrpSpPr>
          <p:nvPr/>
        </p:nvGrpSpPr>
        <p:grpSpPr bwMode="auto">
          <a:xfrm>
            <a:off x="533400" y="1905000"/>
            <a:ext cx="7100888" cy="3889375"/>
            <a:chOff x="533400" y="1905000"/>
            <a:chExt cx="7101348" cy="3888660"/>
          </a:xfrm>
        </p:grpSpPr>
        <p:sp>
          <p:nvSpPr>
            <p:cNvPr id="30750" name="Rectangle 29"/>
            <p:cNvSpPr>
              <a:spLocks noChangeArrowheads="1"/>
            </p:cNvSpPr>
            <p:nvPr/>
          </p:nvSpPr>
          <p:spPr bwMode="auto">
            <a:xfrm>
              <a:off x="1841100" y="1966440"/>
              <a:ext cx="381000" cy="381000"/>
            </a:xfrm>
            <a:prstGeom prst="rect">
              <a:avLst/>
            </a:prstGeom>
            <a:noFill/>
            <a:ln w="38100" algn="ctr">
              <a:noFill/>
              <a:round/>
              <a:headEnd/>
              <a:tailEnd type="triangle" w="med" len="med"/>
            </a:ln>
          </p:spPr>
          <p:txBody>
            <a:bodyPr wrap="none" anchor="ctr"/>
            <a:lstStyle/>
            <a:p>
              <a:r>
                <a:rPr lang="en-US" b="1" i="0"/>
                <a:t>S</a:t>
              </a:r>
            </a:p>
          </p:txBody>
        </p:sp>
        <p:sp>
          <p:nvSpPr>
            <p:cNvPr id="30751" name="Rectangle 30"/>
            <p:cNvSpPr>
              <a:spLocks noChangeArrowheads="1"/>
            </p:cNvSpPr>
            <p:nvPr/>
          </p:nvSpPr>
          <p:spPr bwMode="auto">
            <a:xfrm>
              <a:off x="533400" y="3200400"/>
              <a:ext cx="381000" cy="381000"/>
            </a:xfrm>
            <a:prstGeom prst="rect">
              <a:avLst/>
            </a:prstGeom>
            <a:noFill/>
            <a:ln w="38100" algn="ctr">
              <a:noFill/>
              <a:round/>
              <a:headEnd/>
              <a:tailEnd type="triangle" w="med" len="med"/>
            </a:ln>
          </p:spPr>
          <p:txBody>
            <a:bodyPr wrap="none" anchor="ctr"/>
            <a:lstStyle/>
            <a:p>
              <a:r>
                <a:rPr lang="en-US" b="1" i="0"/>
                <a:t>A</a:t>
              </a:r>
            </a:p>
          </p:txBody>
        </p:sp>
        <p:sp>
          <p:nvSpPr>
            <p:cNvPr id="30752" name="Rectangle 31"/>
            <p:cNvSpPr>
              <a:spLocks noChangeArrowheads="1"/>
            </p:cNvSpPr>
            <p:nvPr/>
          </p:nvSpPr>
          <p:spPr bwMode="auto">
            <a:xfrm>
              <a:off x="1828800" y="5410200"/>
              <a:ext cx="381000" cy="381000"/>
            </a:xfrm>
            <a:prstGeom prst="rect">
              <a:avLst/>
            </a:prstGeom>
            <a:noFill/>
            <a:ln w="38100" algn="ctr">
              <a:noFill/>
              <a:round/>
              <a:headEnd/>
              <a:tailEnd type="triangle" w="med" len="med"/>
            </a:ln>
          </p:spPr>
          <p:txBody>
            <a:bodyPr wrap="none" anchor="ctr"/>
            <a:lstStyle/>
            <a:p>
              <a:r>
                <a:rPr lang="en-US" b="1" i="0"/>
                <a:t>B</a:t>
              </a:r>
            </a:p>
          </p:txBody>
        </p:sp>
        <p:sp>
          <p:nvSpPr>
            <p:cNvPr id="30753" name="Rectangle 32"/>
            <p:cNvSpPr>
              <a:spLocks noChangeArrowheads="1"/>
            </p:cNvSpPr>
            <p:nvPr/>
          </p:nvSpPr>
          <p:spPr bwMode="auto">
            <a:xfrm>
              <a:off x="4586748" y="5412660"/>
              <a:ext cx="381000" cy="381000"/>
            </a:xfrm>
            <a:prstGeom prst="rect">
              <a:avLst/>
            </a:prstGeom>
            <a:noFill/>
            <a:ln w="38100" algn="ctr">
              <a:noFill/>
              <a:round/>
              <a:headEnd/>
              <a:tailEnd type="triangle" w="med" len="med"/>
            </a:ln>
          </p:spPr>
          <p:txBody>
            <a:bodyPr wrap="none" anchor="ctr"/>
            <a:lstStyle/>
            <a:p>
              <a:r>
                <a:rPr lang="en-US" b="1" i="0"/>
                <a:t>C</a:t>
              </a:r>
            </a:p>
          </p:txBody>
        </p:sp>
        <p:sp>
          <p:nvSpPr>
            <p:cNvPr id="30754" name="Rectangle 33"/>
            <p:cNvSpPr>
              <a:spLocks noChangeArrowheads="1"/>
            </p:cNvSpPr>
            <p:nvPr/>
          </p:nvSpPr>
          <p:spPr bwMode="auto">
            <a:xfrm>
              <a:off x="4495800" y="1981200"/>
              <a:ext cx="381000" cy="381000"/>
            </a:xfrm>
            <a:prstGeom prst="rect">
              <a:avLst/>
            </a:prstGeom>
            <a:noFill/>
            <a:ln w="38100" algn="ctr">
              <a:noFill/>
              <a:round/>
              <a:headEnd/>
              <a:tailEnd type="triangle" w="med" len="med"/>
            </a:ln>
          </p:spPr>
          <p:txBody>
            <a:bodyPr wrap="none" anchor="ctr"/>
            <a:lstStyle/>
            <a:p>
              <a:r>
                <a:rPr lang="en-US" b="1" i="0"/>
                <a:t>D</a:t>
              </a:r>
            </a:p>
          </p:txBody>
        </p:sp>
        <p:sp>
          <p:nvSpPr>
            <p:cNvPr id="30755" name="Rectangle 34"/>
            <p:cNvSpPr>
              <a:spLocks noChangeArrowheads="1"/>
            </p:cNvSpPr>
            <p:nvPr/>
          </p:nvSpPr>
          <p:spPr bwMode="auto">
            <a:xfrm>
              <a:off x="6019800" y="4267200"/>
              <a:ext cx="381000" cy="381000"/>
            </a:xfrm>
            <a:prstGeom prst="rect">
              <a:avLst/>
            </a:prstGeom>
            <a:noFill/>
            <a:ln w="38100" algn="ctr">
              <a:noFill/>
              <a:round/>
              <a:headEnd/>
              <a:tailEnd type="triangle" w="med" len="med"/>
            </a:ln>
          </p:spPr>
          <p:txBody>
            <a:bodyPr wrap="none" anchor="ctr"/>
            <a:lstStyle/>
            <a:p>
              <a:r>
                <a:rPr lang="en-US" b="1" i="0"/>
                <a:t>E</a:t>
              </a:r>
            </a:p>
          </p:txBody>
        </p:sp>
        <p:sp>
          <p:nvSpPr>
            <p:cNvPr id="30756" name="Rectangle 35"/>
            <p:cNvSpPr>
              <a:spLocks noChangeArrowheads="1"/>
            </p:cNvSpPr>
            <p:nvPr/>
          </p:nvSpPr>
          <p:spPr bwMode="auto">
            <a:xfrm>
              <a:off x="7162800" y="1905000"/>
              <a:ext cx="381000" cy="381000"/>
            </a:xfrm>
            <a:prstGeom prst="rect">
              <a:avLst/>
            </a:prstGeom>
            <a:noFill/>
            <a:ln w="38100" algn="ctr">
              <a:noFill/>
              <a:round/>
              <a:headEnd/>
              <a:tailEnd type="triangle" w="med" len="med"/>
            </a:ln>
          </p:spPr>
          <p:txBody>
            <a:bodyPr wrap="none" anchor="ctr"/>
            <a:lstStyle/>
            <a:p>
              <a:r>
                <a:rPr lang="en-US" b="1" i="0"/>
                <a:t>F</a:t>
              </a:r>
            </a:p>
          </p:txBody>
        </p:sp>
        <p:sp>
          <p:nvSpPr>
            <p:cNvPr id="30757" name="Rectangle 36"/>
            <p:cNvSpPr>
              <a:spLocks noChangeArrowheads="1"/>
            </p:cNvSpPr>
            <p:nvPr/>
          </p:nvSpPr>
          <p:spPr bwMode="auto">
            <a:xfrm>
              <a:off x="7253748" y="5353668"/>
              <a:ext cx="381000" cy="381000"/>
            </a:xfrm>
            <a:prstGeom prst="rect">
              <a:avLst/>
            </a:prstGeom>
            <a:noFill/>
            <a:ln w="38100" algn="ctr">
              <a:noFill/>
              <a:round/>
              <a:headEnd/>
              <a:tailEnd type="triangle" w="med" len="med"/>
            </a:ln>
          </p:spPr>
          <p:txBody>
            <a:bodyPr wrap="none" anchor="ctr"/>
            <a:lstStyle/>
            <a:p>
              <a:r>
                <a:rPr lang="en-US" b="1" i="0"/>
                <a:t>G</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t>Depth-First Search: The Code</a:t>
            </a:r>
          </a:p>
        </p:txBody>
      </p:sp>
      <p:sp>
        <p:nvSpPr>
          <p:cNvPr id="31748"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a:solidFill>
                  <a:srgbClr val="FF0000"/>
                </a:solidFill>
                <a:latin typeface="Courier New" pitchFamily="49" charset="0"/>
              </a:rPr>
              <a:t>Data: </a:t>
            </a:r>
            <a:r>
              <a:rPr lang="en-US" sz="1800" b="1">
                <a:latin typeface="Courier New" pitchFamily="49" charset="0"/>
              </a:rPr>
              <a:t>color[V], time, prev[V],d[V], f[V]</a:t>
            </a:r>
          </a:p>
          <a:p>
            <a:pPr>
              <a:buFont typeface="Times New Roman" pitchFamily="18" charset="0"/>
              <a:buNone/>
            </a:pPr>
            <a:r>
              <a:rPr lang="en-US" sz="1800" b="1">
                <a:latin typeface="Courier New" pitchFamily="49" charset="0"/>
              </a:rPr>
              <a:t>DFS(G) // where prog starts</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for each vertex 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WHITE;</a:t>
            </a:r>
          </a:p>
          <a:p>
            <a:pPr>
              <a:buFont typeface="Times New Roman" pitchFamily="18" charset="0"/>
              <a:buNone/>
            </a:pPr>
            <a:r>
              <a:rPr lang="en-US" sz="1800" b="1">
                <a:latin typeface="Courier New" pitchFamily="49" charset="0"/>
                <a:sym typeface="Symbol" pitchFamily="18" charset="2"/>
              </a:rPr>
              <a:t>		prev[u]=NIL;</a:t>
            </a:r>
          </a:p>
          <a:p>
            <a:pPr>
              <a:buFont typeface="Times New Roman" pitchFamily="18" charset="0"/>
              <a:buNone/>
            </a:pPr>
            <a:r>
              <a:rPr lang="en-US" sz="1800" b="1">
                <a:latin typeface="Courier New" pitchFamily="49" charset="0"/>
                <a:sym typeface="Symbol" pitchFamily="18" charset="2"/>
              </a:rPr>
              <a:t>		f[u]=inf; d[u]=inf;</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time = 0;</a:t>
            </a:r>
          </a:p>
          <a:p>
            <a:pPr>
              <a:buFont typeface="Times New Roman" pitchFamily="18" charset="0"/>
              <a:buNone/>
            </a:pPr>
            <a:r>
              <a:rPr lang="en-US" sz="1800" b="1">
                <a:latin typeface="Courier New" pitchFamily="49" charset="0"/>
                <a:sym typeface="Symbol" pitchFamily="18" charset="2"/>
              </a:rPr>
              <a:t>   for each vertex </a:t>
            </a:r>
            <a:r>
              <a:rPr lang="en-US" sz="1800" b="1">
                <a:latin typeface="Courier New" pitchFamily="49" charset="0"/>
              </a:rPr>
              <a:t>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if (color[u] == WHITE)</a:t>
            </a:r>
          </a:p>
          <a:p>
            <a:pPr>
              <a:buFont typeface="Times New Roman" pitchFamily="18" charset="0"/>
              <a:buNone/>
            </a:pPr>
            <a:r>
              <a:rPr lang="en-US" sz="1800" b="1">
                <a:latin typeface="Courier New" pitchFamily="49" charset="0"/>
                <a:sym typeface="Symbol" pitchFamily="18" charset="2"/>
              </a:rPr>
              <a:t>         DFS_Visit(u);</a:t>
            </a:r>
          </a:p>
          <a:p>
            <a:pPr>
              <a:buFont typeface="Times New Roman" pitchFamily="18" charset="0"/>
              <a:buNone/>
            </a:pPr>
            <a:r>
              <a:rPr lang="en-US" sz="1800" b="1">
                <a:latin typeface="Courier New" pitchFamily="49" charset="0"/>
                <a:sym typeface="Symbol" pitchFamily="18" charset="2"/>
              </a:rPr>
              <a:t>}</a:t>
            </a:r>
            <a:endParaRPr lang="en-US" sz="1800" b="1">
              <a:latin typeface="Courier New" pitchFamily="49" charset="0"/>
            </a:endParaRPr>
          </a:p>
        </p:txBody>
      </p:sp>
      <p:sp>
        <p:nvSpPr>
          <p:cNvPr id="31749" name="Rectangle 4"/>
          <p:cNvSpPr>
            <a:spLocks noGrp="1" noChangeArrowheads="1"/>
          </p:cNvSpPr>
          <p:nvPr>
            <p:ph type="body" sz="half" idx="2"/>
          </p:nvPr>
        </p:nvSpPr>
        <p:spPr/>
        <p:txBody>
          <a:bodyPr>
            <a:normAutofit fontScale="92500" lnSpcReduction="10000"/>
          </a:bodyPr>
          <a:lstStyle/>
          <a:p>
            <a:pPr>
              <a:buFont typeface="Times New Roman" pitchFamily="18" charset="0"/>
              <a:buNone/>
            </a:pPr>
            <a:r>
              <a:rPr lang="en-US" sz="1800" b="1">
                <a:latin typeface="Courier New" pitchFamily="49" charset="0"/>
              </a:rPr>
              <a:t>DFS_Visit(u)</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color[u] = GREY;</a:t>
            </a:r>
          </a:p>
          <a:p>
            <a:pPr>
              <a:buFont typeface="Times New Roman" pitchFamily="18" charset="0"/>
              <a:buNone/>
            </a:pPr>
            <a:r>
              <a:rPr lang="en-US" sz="1800" b="1">
                <a:latin typeface="Courier New" pitchFamily="49" charset="0"/>
              </a:rPr>
              <a:t>   time = time+1;</a:t>
            </a:r>
          </a:p>
          <a:p>
            <a:pPr>
              <a:buFont typeface="Times New Roman" pitchFamily="18" charset="0"/>
              <a:buNone/>
            </a:pPr>
            <a:r>
              <a:rPr lang="en-US" sz="1800" b="1">
                <a:latin typeface="Courier New" pitchFamily="49" charset="0"/>
              </a:rPr>
              <a:t>   d[u] = time;</a:t>
            </a:r>
          </a:p>
          <a:p>
            <a:pPr>
              <a:buFont typeface="Times New Roman" pitchFamily="18" charset="0"/>
              <a:buNone/>
            </a:pPr>
            <a:r>
              <a:rPr lang="en-US" sz="1800" b="1">
                <a:latin typeface="Courier New" pitchFamily="49" charset="0"/>
              </a:rPr>
              <a:t>   for each v </a:t>
            </a:r>
            <a:r>
              <a:rPr lang="en-US" sz="1800" b="1">
                <a:latin typeface="Courier New" pitchFamily="49" charset="0"/>
                <a:sym typeface="Symbol" pitchFamily="18" charset="2"/>
              </a:rPr>
              <a:t> Adj[u]</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if (color[v] == WHITE)</a:t>
            </a:r>
          </a:p>
          <a:p>
            <a:pPr>
              <a:buFont typeface="Times New Roman" pitchFamily="18" charset="0"/>
              <a:buNone/>
            </a:pPr>
            <a:r>
              <a:rPr lang="en-US" sz="1800" b="1">
                <a:latin typeface="Courier New" pitchFamily="49" charset="0"/>
                <a:sym typeface="Symbol" pitchFamily="18" charset="2"/>
              </a:rPr>
              <a:t>		  prev[v]=u;</a:t>
            </a:r>
          </a:p>
          <a:p>
            <a:pPr>
              <a:buFont typeface="Times New Roman" pitchFamily="18" charset="0"/>
              <a:buNone/>
            </a:pPr>
            <a:r>
              <a:rPr lang="en-US" sz="1800" b="1">
                <a:latin typeface="Courier New" pitchFamily="49" charset="0"/>
                <a:sym typeface="Symbol" pitchFamily="18" charset="2"/>
              </a:rPr>
              <a:t>         DFS_Visit(v);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BLACK;</a:t>
            </a:r>
          </a:p>
          <a:p>
            <a:pPr>
              <a:buFont typeface="Times New Roman" pitchFamily="18" charset="0"/>
              <a:buNone/>
            </a:pPr>
            <a:r>
              <a:rPr lang="en-US" sz="1800" b="1">
                <a:latin typeface="Courier New" pitchFamily="49" charset="0"/>
                <a:sym typeface="Symbol" pitchFamily="18" charset="2"/>
              </a:rPr>
              <a:t>   time = time+1;</a:t>
            </a:r>
          </a:p>
          <a:p>
            <a:pPr>
              <a:buFont typeface="Times New Roman" pitchFamily="18" charset="0"/>
              <a:buNone/>
            </a:pPr>
            <a:r>
              <a:rPr lang="en-US" sz="1800" b="1">
                <a:latin typeface="Courier New" pitchFamily="49" charset="0"/>
                <a:sym typeface="Symbol" pitchFamily="18" charset="2"/>
              </a:rPr>
              <a:t>   f[u] = time;</a:t>
            </a:r>
          </a:p>
          <a:p>
            <a:pPr>
              <a:buFont typeface="Times New Roman" pitchFamily="18" charset="0"/>
              <a:buNone/>
            </a:pPr>
            <a:r>
              <a:rPr lang="en-US" sz="1800" b="1">
                <a:latin typeface="Courier New" pitchFamily="49" charset="0"/>
                <a:sym typeface="Symbol" pitchFamily="18" charset="2"/>
              </a:rPr>
              <a:t>}</a:t>
            </a:r>
          </a:p>
        </p:txBody>
      </p:sp>
      <p:sp>
        <p:nvSpPr>
          <p:cNvPr id="31750"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31751"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31752" name="Text Box 6"/>
          <p:cNvSpPr txBox="1">
            <a:spLocks noChangeArrowheads="1"/>
          </p:cNvSpPr>
          <p:nvPr/>
        </p:nvSpPr>
        <p:spPr bwMode="auto">
          <a:xfrm>
            <a:off x="2506663" y="6151563"/>
            <a:ext cx="4102100" cy="457200"/>
          </a:xfrm>
          <a:prstGeom prst="rect">
            <a:avLst/>
          </a:prstGeom>
          <a:noFill/>
          <a:ln w="28575">
            <a:noFill/>
            <a:miter lim="800000"/>
            <a:headEnd/>
            <a:tailEnd/>
          </a:ln>
        </p:spPr>
        <p:txBody>
          <a:bodyPr wrap="none">
            <a:spAutoFit/>
          </a:bodyPr>
          <a:lstStyle/>
          <a:p>
            <a:pPr algn="ctr"/>
            <a:r>
              <a:rPr lang="en-US" sz="2400" b="1">
                <a:solidFill>
                  <a:schemeClr val="accent1"/>
                </a:solidFill>
                <a:latin typeface="Times New Roman" pitchFamily="18" charset="0"/>
              </a:rPr>
              <a:t>What will be the running time?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t>Depth-First Search: The Code</a:t>
            </a:r>
          </a:p>
        </p:txBody>
      </p:sp>
      <p:sp>
        <p:nvSpPr>
          <p:cNvPr id="32772"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dirty="0">
                <a:solidFill>
                  <a:srgbClr val="FF0000"/>
                </a:solidFill>
                <a:latin typeface="Courier New" pitchFamily="49" charset="0"/>
              </a:rPr>
              <a:t>Data: </a:t>
            </a:r>
            <a:r>
              <a:rPr lang="en-US" sz="1800" b="1" dirty="0">
                <a:latin typeface="Courier New" pitchFamily="49" charset="0"/>
              </a:rPr>
              <a:t>color[V], time, </a:t>
            </a:r>
            <a:r>
              <a:rPr lang="en-US" sz="1800" b="1" dirty="0" err="1">
                <a:latin typeface="Courier New" pitchFamily="49" charset="0"/>
              </a:rPr>
              <a:t>prev</a:t>
            </a:r>
            <a:r>
              <a:rPr lang="en-US" sz="1800" b="1" dirty="0">
                <a:latin typeface="Courier New" pitchFamily="49" charset="0"/>
              </a:rPr>
              <a:t>[V],d[V], f[V]</a:t>
            </a:r>
          </a:p>
          <a:p>
            <a:pPr>
              <a:buFont typeface="Times New Roman" pitchFamily="18" charset="0"/>
              <a:buNone/>
            </a:pPr>
            <a:r>
              <a:rPr lang="en-US" sz="1800" b="1" dirty="0">
                <a:latin typeface="Courier New" pitchFamily="49" charset="0"/>
              </a:rPr>
              <a:t>DFS(G) // where prog starts</a:t>
            </a:r>
          </a:p>
          <a:p>
            <a:pPr>
              <a:buFont typeface="Times New Roman" pitchFamily="18" charset="0"/>
              <a:buNone/>
            </a:pPr>
            <a:r>
              <a:rPr lang="en-US" sz="1800" b="1" dirty="0">
                <a:latin typeface="Courier New" pitchFamily="49" charset="0"/>
              </a:rPr>
              <a:t>{</a:t>
            </a:r>
          </a:p>
          <a:p>
            <a:pPr>
              <a:buFont typeface="Times New Roman" pitchFamily="18" charset="0"/>
              <a:buNone/>
            </a:pPr>
            <a:r>
              <a:rPr lang="en-US" sz="1800" b="1" dirty="0">
                <a:latin typeface="Courier New" pitchFamily="49" charset="0"/>
              </a:rPr>
              <a:t>   for each vertex u </a:t>
            </a:r>
            <a:r>
              <a:rPr lang="en-US" sz="1800" b="1" dirty="0">
                <a:latin typeface="Courier New" pitchFamily="49" charset="0"/>
                <a:sym typeface="Symbol" pitchFamily="18" charset="2"/>
              </a:rPr>
              <a:t> V</a:t>
            </a:r>
          </a:p>
          <a:p>
            <a:pPr>
              <a:buFont typeface="Times New Roman" pitchFamily="18" charset="0"/>
              <a:buNone/>
            </a:pPr>
            <a:r>
              <a:rPr lang="en-US" sz="1800" b="1" dirty="0">
                <a:latin typeface="Courier New" pitchFamily="49" charset="0"/>
                <a:sym typeface="Symbol" pitchFamily="18" charset="2"/>
              </a:rPr>
              <a:t>   {</a:t>
            </a:r>
          </a:p>
          <a:p>
            <a:pPr>
              <a:buFont typeface="Times New Roman" pitchFamily="18" charset="0"/>
              <a:buNone/>
            </a:pPr>
            <a:r>
              <a:rPr lang="en-US" sz="1800" b="1" dirty="0">
                <a:latin typeface="Courier New" pitchFamily="49" charset="0"/>
                <a:sym typeface="Symbol" pitchFamily="18" charset="2"/>
              </a:rPr>
              <a:t>      color[u] = WHITE;</a:t>
            </a:r>
          </a:p>
          <a:p>
            <a:pPr>
              <a:buFont typeface="Times New Roman" pitchFamily="18" charset="0"/>
              <a:buNone/>
            </a:pPr>
            <a:r>
              <a:rPr lang="en-US" sz="1800" b="1" dirty="0">
                <a:latin typeface="Courier New" pitchFamily="49" charset="0"/>
                <a:sym typeface="Symbol" pitchFamily="18" charset="2"/>
              </a:rPr>
              <a:t>		</a:t>
            </a:r>
            <a:r>
              <a:rPr lang="en-US" sz="1800" b="1" dirty="0" err="1">
                <a:latin typeface="Courier New" pitchFamily="49" charset="0"/>
                <a:sym typeface="Symbol" pitchFamily="18" charset="2"/>
              </a:rPr>
              <a:t>prev</a:t>
            </a:r>
            <a:r>
              <a:rPr lang="en-US" sz="1800" b="1" dirty="0">
                <a:latin typeface="Courier New" pitchFamily="49" charset="0"/>
                <a:sym typeface="Symbol" pitchFamily="18" charset="2"/>
              </a:rPr>
              <a:t>[u]=NIL;</a:t>
            </a:r>
          </a:p>
          <a:p>
            <a:pPr>
              <a:buFont typeface="Times New Roman" pitchFamily="18" charset="0"/>
              <a:buNone/>
            </a:pPr>
            <a:r>
              <a:rPr lang="en-US" sz="1800" b="1" dirty="0">
                <a:latin typeface="Courier New" pitchFamily="49" charset="0"/>
                <a:sym typeface="Symbol" pitchFamily="18" charset="2"/>
              </a:rPr>
              <a:t>		f[u]=inf; d[u]=inf;</a:t>
            </a:r>
          </a:p>
          <a:p>
            <a:pPr>
              <a:buFont typeface="Times New Roman" pitchFamily="18" charset="0"/>
              <a:buNone/>
            </a:pPr>
            <a:r>
              <a:rPr lang="en-US" sz="1800" b="1" dirty="0">
                <a:latin typeface="Courier New" pitchFamily="49" charset="0"/>
                <a:sym typeface="Symbol" pitchFamily="18" charset="2"/>
              </a:rPr>
              <a:t>   }</a:t>
            </a:r>
          </a:p>
          <a:p>
            <a:pPr>
              <a:buFont typeface="Times New Roman" pitchFamily="18" charset="0"/>
              <a:buNone/>
            </a:pPr>
            <a:r>
              <a:rPr lang="en-US" sz="1800" b="1" dirty="0">
                <a:latin typeface="Courier New" pitchFamily="49" charset="0"/>
                <a:sym typeface="Symbol" pitchFamily="18" charset="2"/>
              </a:rPr>
              <a:t>   time = 0;</a:t>
            </a:r>
          </a:p>
          <a:p>
            <a:pPr>
              <a:buFont typeface="Times New Roman" pitchFamily="18" charset="0"/>
              <a:buNone/>
            </a:pPr>
            <a:r>
              <a:rPr lang="en-US" sz="1800" b="1" dirty="0">
                <a:latin typeface="Courier New" pitchFamily="49" charset="0"/>
                <a:sym typeface="Symbol" pitchFamily="18" charset="2"/>
              </a:rPr>
              <a:t>   for each vertex </a:t>
            </a:r>
            <a:r>
              <a:rPr lang="en-US" sz="1800" b="1" dirty="0">
                <a:latin typeface="Courier New" pitchFamily="49" charset="0"/>
              </a:rPr>
              <a:t>u </a:t>
            </a:r>
            <a:r>
              <a:rPr lang="en-US" sz="1800" b="1" dirty="0">
                <a:latin typeface="Courier New" pitchFamily="49" charset="0"/>
                <a:sym typeface="Symbol" pitchFamily="18" charset="2"/>
              </a:rPr>
              <a:t> V</a:t>
            </a:r>
          </a:p>
          <a:p>
            <a:pPr>
              <a:buFont typeface="Times New Roman" pitchFamily="18" charset="0"/>
              <a:buNone/>
            </a:pPr>
            <a:r>
              <a:rPr lang="en-US" sz="1800" b="1" dirty="0">
                <a:latin typeface="Courier New" pitchFamily="49" charset="0"/>
                <a:sym typeface="Symbol" pitchFamily="18" charset="2"/>
              </a:rPr>
              <a:t>     if (color[u] == WHITE)</a:t>
            </a:r>
          </a:p>
          <a:p>
            <a:pPr>
              <a:buFont typeface="Times New Roman" pitchFamily="18" charset="0"/>
              <a:buNone/>
            </a:pPr>
            <a:r>
              <a:rPr lang="en-US" sz="1800" b="1" dirty="0">
                <a:latin typeface="Courier New" pitchFamily="49" charset="0"/>
                <a:sym typeface="Symbol" pitchFamily="18" charset="2"/>
              </a:rPr>
              <a:t>         </a:t>
            </a:r>
            <a:r>
              <a:rPr lang="en-US" sz="1800" b="1" dirty="0" err="1">
                <a:latin typeface="Courier New" pitchFamily="49" charset="0"/>
                <a:sym typeface="Symbol" pitchFamily="18" charset="2"/>
              </a:rPr>
              <a:t>DFS_Visit</a:t>
            </a:r>
            <a:r>
              <a:rPr lang="en-US" sz="1800" b="1" dirty="0">
                <a:latin typeface="Courier New" pitchFamily="49" charset="0"/>
                <a:sym typeface="Symbol" pitchFamily="18" charset="2"/>
              </a:rPr>
              <a:t>(u);</a:t>
            </a:r>
          </a:p>
          <a:p>
            <a:pPr>
              <a:buFont typeface="Times New Roman" pitchFamily="18" charset="0"/>
              <a:buNone/>
            </a:pPr>
            <a:r>
              <a:rPr lang="en-US" sz="1800" b="1" dirty="0">
                <a:latin typeface="Courier New" pitchFamily="49" charset="0"/>
                <a:sym typeface="Symbol" pitchFamily="18" charset="2"/>
              </a:rPr>
              <a:t>}</a:t>
            </a:r>
            <a:endParaRPr lang="en-US" sz="1800" b="1" dirty="0">
              <a:latin typeface="Courier New" pitchFamily="49" charset="0"/>
            </a:endParaRPr>
          </a:p>
        </p:txBody>
      </p:sp>
      <p:sp>
        <p:nvSpPr>
          <p:cNvPr id="32773" name="Rectangle 4"/>
          <p:cNvSpPr>
            <a:spLocks noGrp="1" noChangeArrowheads="1"/>
          </p:cNvSpPr>
          <p:nvPr>
            <p:ph type="body" sz="half" idx="2"/>
          </p:nvPr>
        </p:nvSpPr>
        <p:spPr/>
        <p:txBody>
          <a:bodyPr>
            <a:normAutofit fontScale="92500" lnSpcReduction="10000"/>
          </a:bodyPr>
          <a:lstStyle/>
          <a:p>
            <a:pPr>
              <a:buFont typeface="Times New Roman" pitchFamily="18" charset="0"/>
              <a:buNone/>
            </a:pPr>
            <a:r>
              <a:rPr lang="en-US" sz="1800" b="1">
                <a:latin typeface="Courier New" pitchFamily="49" charset="0"/>
              </a:rPr>
              <a:t>DFS_Visit(u)</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color[u] = GREY;</a:t>
            </a:r>
          </a:p>
          <a:p>
            <a:pPr>
              <a:buFont typeface="Times New Roman" pitchFamily="18" charset="0"/>
              <a:buNone/>
            </a:pPr>
            <a:r>
              <a:rPr lang="en-US" sz="1800" b="1">
                <a:latin typeface="Courier New" pitchFamily="49" charset="0"/>
              </a:rPr>
              <a:t>   time = time+1;</a:t>
            </a:r>
          </a:p>
          <a:p>
            <a:pPr>
              <a:buFont typeface="Times New Roman" pitchFamily="18" charset="0"/>
              <a:buNone/>
            </a:pPr>
            <a:r>
              <a:rPr lang="en-US" sz="1800" b="1">
                <a:latin typeface="Courier New" pitchFamily="49" charset="0"/>
              </a:rPr>
              <a:t>   d[u] = time;</a:t>
            </a:r>
          </a:p>
          <a:p>
            <a:pPr>
              <a:buFont typeface="Times New Roman" pitchFamily="18" charset="0"/>
              <a:buNone/>
            </a:pPr>
            <a:r>
              <a:rPr lang="en-US" sz="1800" b="1">
                <a:latin typeface="Courier New" pitchFamily="49" charset="0"/>
              </a:rPr>
              <a:t>   for each v </a:t>
            </a:r>
            <a:r>
              <a:rPr lang="en-US" sz="1800" b="1">
                <a:latin typeface="Courier New" pitchFamily="49" charset="0"/>
                <a:sym typeface="Symbol" pitchFamily="18" charset="2"/>
              </a:rPr>
              <a:t> Adj[u]</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if (color[v] == WHITE)</a:t>
            </a:r>
          </a:p>
          <a:p>
            <a:pPr>
              <a:buFont typeface="Times New Roman" pitchFamily="18" charset="0"/>
              <a:buNone/>
            </a:pPr>
            <a:r>
              <a:rPr lang="en-US" sz="1800" b="1">
                <a:latin typeface="Courier New" pitchFamily="49" charset="0"/>
                <a:sym typeface="Symbol" pitchFamily="18" charset="2"/>
              </a:rPr>
              <a:t>		  prev[v]=u;</a:t>
            </a:r>
          </a:p>
          <a:p>
            <a:pPr>
              <a:buFont typeface="Times New Roman" pitchFamily="18" charset="0"/>
              <a:buNone/>
            </a:pPr>
            <a:r>
              <a:rPr lang="en-US" sz="1800" b="1">
                <a:latin typeface="Courier New" pitchFamily="49" charset="0"/>
                <a:sym typeface="Symbol" pitchFamily="18" charset="2"/>
              </a:rPr>
              <a:t>         DFS_Visit(v);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BLACK;</a:t>
            </a:r>
          </a:p>
          <a:p>
            <a:pPr>
              <a:buFont typeface="Times New Roman" pitchFamily="18" charset="0"/>
              <a:buNone/>
            </a:pPr>
            <a:r>
              <a:rPr lang="en-US" sz="1800" b="1">
                <a:latin typeface="Courier New" pitchFamily="49" charset="0"/>
                <a:sym typeface="Symbol" pitchFamily="18" charset="2"/>
              </a:rPr>
              <a:t>   time = time+1;</a:t>
            </a:r>
          </a:p>
          <a:p>
            <a:pPr>
              <a:buFont typeface="Times New Roman" pitchFamily="18" charset="0"/>
              <a:buNone/>
            </a:pPr>
            <a:r>
              <a:rPr lang="en-US" sz="1800" b="1">
                <a:latin typeface="Courier New" pitchFamily="49" charset="0"/>
                <a:sym typeface="Symbol" pitchFamily="18" charset="2"/>
              </a:rPr>
              <a:t>   f[u] = time;</a:t>
            </a:r>
          </a:p>
          <a:p>
            <a:pPr>
              <a:buFont typeface="Times New Roman" pitchFamily="18" charset="0"/>
              <a:buNone/>
            </a:pPr>
            <a:r>
              <a:rPr lang="en-US" sz="1800" b="1">
                <a:latin typeface="Courier New" pitchFamily="49" charset="0"/>
                <a:sym typeface="Symbol" pitchFamily="18" charset="2"/>
              </a:rPr>
              <a:t>}</a:t>
            </a:r>
          </a:p>
        </p:txBody>
      </p:sp>
      <p:sp>
        <p:nvSpPr>
          <p:cNvPr id="32774"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32775"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10" name="Text Box 6"/>
          <p:cNvSpPr txBox="1">
            <a:spLocks noChangeArrowheads="1"/>
          </p:cNvSpPr>
          <p:nvPr/>
        </p:nvSpPr>
        <p:spPr bwMode="auto">
          <a:xfrm>
            <a:off x="819005" y="6096000"/>
            <a:ext cx="7791595" cy="707886"/>
          </a:xfrm>
          <a:prstGeom prst="rect">
            <a:avLst/>
          </a:prstGeom>
          <a:noFill/>
          <a:ln w="28575">
            <a:noFill/>
            <a:miter lim="800000"/>
            <a:headEnd/>
            <a:tailEnd/>
          </a:ln>
        </p:spPr>
        <p:txBody>
          <a:bodyPr wrap="square">
            <a:spAutoFit/>
          </a:bodyPr>
          <a:lstStyle/>
          <a:p>
            <a:pPr algn="ctr"/>
            <a:r>
              <a:rPr lang="en-US" sz="2000" b="1" dirty="0">
                <a:solidFill>
                  <a:schemeClr val="tx2"/>
                </a:solidFill>
                <a:latin typeface="Times New Roman" pitchFamily="18" charset="0"/>
              </a:rPr>
              <a:t>Running time: O(V</a:t>
            </a:r>
            <a:r>
              <a:rPr lang="en-US" sz="2000" b="1" baseline="30000" dirty="0">
                <a:solidFill>
                  <a:schemeClr val="tx2"/>
                </a:solidFill>
                <a:latin typeface="Times New Roman" pitchFamily="18" charset="0"/>
              </a:rPr>
              <a:t>2</a:t>
            </a:r>
            <a:r>
              <a:rPr lang="en-US" sz="2000" b="1" dirty="0">
                <a:solidFill>
                  <a:schemeClr val="tx2"/>
                </a:solidFill>
                <a:latin typeface="Times New Roman" pitchFamily="18" charset="0"/>
              </a:rPr>
              <a:t>) because call </a:t>
            </a:r>
            <a:r>
              <a:rPr lang="en-US" sz="2000" b="1" dirty="0" err="1">
                <a:solidFill>
                  <a:schemeClr val="tx2"/>
                </a:solidFill>
                <a:latin typeface="Times New Roman" pitchFamily="18" charset="0"/>
              </a:rPr>
              <a:t>DFS_Visit</a:t>
            </a:r>
            <a:r>
              <a:rPr lang="en-US" sz="2000" b="1" dirty="0">
                <a:solidFill>
                  <a:schemeClr val="tx2"/>
                </a:solidFill>
                <a:latin typeface="Times New Roman" pitchFamily="18" charset="0"/>
              </a:rPr>
              <a:t> on each vertex, </a:t>
            </a:r>
            <a:br>
              <a:rPr lang="en-US" sz="2000" b="1" dirty="0">
                <a:solidFill>
                  <a:schemeClr val="tx2"/>
                </a:solidFill>
                <a:latin typeface="Times New Roman" pitchFamily="18" charset="0"/>
              </a:rPr>
            </a:br>
            <a:r>
              <a:rPr lang="en-US" sz="2000" b="1" dirty="0">
                <a:solidFill>
                  <a:schemeClr val="tx2"/>
                </a:solidFill>
                <a:latin typeface="Times New Roman" pitchFamily="18" charset="0"/>
              </a:rPr>
              <a:t>and the loop over </a:t>
            </a:r>
            <a:r>
              <a:rPr lang="en-US" sz="2000" b="1" dirty="0" err="1">
                <a:solidFill>
                  <a:schemeClr val="tx2"/>
                </a:solidFill>
                <a:latin typeface="Times New Roman" pitchFamily="18" charset="0"/>
              </a:rPr>
              <a:t>Adj</a:t>
            </a:r>
            <a:r>
              <a:rPr lang="en-US" sz="2000" b="1" dirty="0">
                <a:solidFill>
                  <a:schemeClr val="tx2"/>
                </a:solidFill>
                <a:latin typeface="Times New Roman" pitchFamily="18" charset="0"/>
              </a:rPr>
              <a:t>[] can run as many as |V| times</a:t>
            </a:r>
          </a:p>
        </p:txBody>
      </p:sp>
      <p:cxnSp>
        <p:nvCxnSpPr>
          <p:cNvPr id="16" name="Straight Arrow Connector 15"/>
          <p:cNvCxnSpPr>
            <a:cxnSpLocks noChangeShapeType="1"/>
          </p:cNvCxnSpPr>
          <p:nvPr/>
        </p:nvCxnSpPr>
        <p:spPr bwMode="auto">
          <a:xfrm rot="5400000">
            <a:off x="3429794" y="3810794"/>
            <a:ext cx="1828800" cy="1588"/>
          </a:xfrm>
          <a:prstGeom prst="straightConnector1">
            <a:avLst/>
          </a:prstGeom>
          <a:noFill/>
          <a:ln w="38100" algn="ctr">
            <a:solidFill>
              <a:schemeClr val="tx2"/>
            </a:solidFill>
            <a:round/>
            <a:headEnd type="arrow" w="med" len="med"/>
            <a:tailEnd type="arrow" w="med" len="med"/>
          </a:ln>
        </p:spPr>
      </p:cxnSp>
      <p:sp>
        <p:nvSpPr>
          <p:cNvPr id="17" name="Text Box 6"/>
          <p:cNvSpPr txBox="1">
            <a:spLocks noChangeArrowheads="1"/>
          </p:cNvSpPr>
          <p:nvPr/>
        </p:nvSpPr>
        <p:spPr bwMode="auto">
          <a:xfrm>
            <a:off x="3679825" y="3657600"/>
            <a:ext cx="739775" cy="400050"/>
          </a:xfrm>
          <a:prstGeom prst="rect">
            <a:avLst/>
          </a:prstGeom>
          <a:noFill/>
          <a:ln w="28575">
            <a:noFill/>
            <a:miter lim="800000"/>
            <a:headEnd/>
            <a:tailEnd/>
          </a:ln>
        </p:spPr>
        <p:txBody>
          <a:bodyPr wrap="none">
            <a:spAutoFit/>
          </a:bodyPr>
          <a:lstStyle/>
          <a:p>
            <a:pPr algn="ctr"/>
            <a:r>
              <a:rPr lang="en-US" b="1" i="0">
                <a:solidFill>
                  <a:schemeClr val="tx2"/>
                </a:solidFill>
                <a:latin typeface="Times New Roman" pitchFamily="18" charset="0"/>
              </a:rPr>
              <a:t>O(V)</a:t>
            </a:r>
          </a:p>
        </p:txBody>
      </p:sp>
      <p:cxnSp>
        <p:nvCxnSpPr>
          <p:cNvPr id="18" name="Straight Arrow Connector 17"/>
          <p:cNvCxnSpPr>
            <a:cxnSpLocks noChangeShapeType="1"/>
          </p:cNvCxnSpPr>
          <p:nvPr/>
        </p:nvCxnSpPr>
        <p:spPr bwMode="auto">
          <a:xfrm rot="5400000">
            <a:off x="4078288" y="5295900"/>
            <a:ext cx="531812" cy="1588"/>
          </a:xfrm>
          <a:prstGeom prst="straightConnector1">
            <a:avLst/>
          </a:prstGeom>
          <a:noFill/>
          <a:ln w="38100" algn="ctr">
            <a:solidFill>
              <a:schemeClr val="tx2"/>
            </a:solidFill>
            <a:round/>
            <a:headEnd type="arrow" w="med" len="med"/>
            <a:tailEnd type="arrow" w="med" len="med"/>
          </a:ln>
        </p:spPr>
      </p:cxnSp>
      <p:sp>
        <p:nvSpPr>
          <p:cNvPr id="19" name="Text Box 6"/>
          <p:cNvSpPr txBox="1">
            <a:spLocks noChangeArrowheads="1"/>
          </p:cNvSpPr>
          <p:nvPr/>
        </p:nvSpPr>
        <p:spPr bwMode="auto">
          <a:xfrm>
            <a:off x="3852863" y="5138738"/>
            <a:ext cx="573087" cy="306387"/>
          </a:xfrm>
          <a:prstGeom prst="rect">
            <a:avLst/>
          </a:prstGeom>
          <a:noFill/>
          <a:ln w="28575">
            <a:noFill/>
            <a:miter lim="800000"/>
            <a:headEnd/>
            <a:tailEnd/>
          </a:ln>
        </p:spPr>
        <p:txBody>
          <a:bodyPr wrap="none">
            <a:spAutoFit/>
          </a:bodyPr>
          <a:lstStyle/>
          <a:p>
            <a:pPr algn="ctr"/>
            <a:r>
              <a:rPr lang="en-US" sz="1400" b="1" i="0">
                <a:solidFill>
                  <a:schemeClr val="tx2"/>
                </a:solidFill>
                <a:latin typeface="Times New Roman" pitchFamily="18" charset="0"/>
              </a:rPr>
              <a:t>O(V)</a:t>
            </a:r>
          </a:p>
        </p:txBody>
      </p:sp>
      <p:cxnSp>
        <p:nvCxnSpPr>
          <p:cNvPr id="22" name="Straight Arrow Connector 21"/>
          <p:cNvCxnSpPr>
            <a:cxnSpLocks noChangeShapeType="1"/>
          </p:cNvCxnSpPr>
          <p:nvPr/>
        </p:nvCxnSpPr>
        <p:spPr bwMode="auto">
          <a:xfrm rot="5400000">
            <a:off x="7810501" y="4076700"/>
            <a:ext cx="1905000" cy="3175"/>
          </a:xfrm>
          <a:prstGeom prst="straightConnector1">
            <a:avLst/>
          </a:prstGeom>
          <a:noFill/>
          <a:ln w="38100" algn="ctr">
            <a:solidFill>
              <a:schemeClr val="tx2"/>
            </a:solidFill>
            <a:round/>
            <a:headEnd type="arrow" w="med" len="med"/>
            <a:tailEnd type="arrow" w="med" len="med"/>
          </a:ln>
        </p:spPr>
      </p:cxnSp>
      <p:sp>
        <p:nvSpPr>
          <p:cNvPr id="23" name="Text Box 6"/>
          <p:cNvSpPr txBox="1">
            <a:spLocks noChangeArrowheads="1"/>
          </p:cNvSpPr>
          <p:nvPr/>
        </p:nvSpPr>
        <p:spPr bwMode="auto">
          <a:xfrm>
            <a:off x="7924800" y="3124200"/>
            <a:ext cx="739775" cy="400050"/>
          </a:xfrm>
          <a:prstGeom prst="rect">
            <a:avLst/>
          </a:prstGeom>
          <a:noFill/>
          <a:ln w="28575">
            <a:noFill/>
            <a:miter lim="800000"/>
            <a:headEnd/>
            <a:tailEnd/>
          </a:ln>
        </p:spPr>
        <p:txBody>
          <a:bodyPr wrap="none">
            <a:spAutoFit/>
          </a:bodyPr>
          <a:lstStyle/>
          <a:p>
            <a:pPr algn="ctr"/>
            <a:r>
              <a:rPr lang="en-US" b="1" i="0">
                <a:solidFill>
                  <a:schemeClr val="tx2"/>
                </a:solidFill>
                <a:latin typeface="Times New Roman" pitchFamily="18" charset="0"/>
              </a:rPr>
              <a:t>O(V)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9"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t>Depth-First Search: The Code</a:t>
            </a:r>
          </a:p>
        </p:txBody>
      </p:sp>
      <p:sp>
        <p:nvSpPr>
          <p:cNvPr id="33796"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a:solidFill>
                  <a:srgbClr val="FF0000"/>
                </a:solidFill>
                <a:latin typeface="Courier New" pitchFamily="49" charset="0"/>
              </a:rPr>
              <a:t>Data: </a:t>
            </a:r>
            <a:r>
              <a:rPr lang="en-US" sz="1800" b="1">
                <a:latin typeface="Courier New" pitchFamily="49" charset="0"/>
              </a:rPr>
              <a:t>color[V], time, prev[V],d[V], f[V]</a:t>
            </a:r>
          </a:p>
          <a:p>
            <a:pPr>
              <a:buFont typeface="Times New Roman" pitchFamily="18" charset="0"/>
              <a:buNone/>
            </a:pPr>
            <a:r>
              <a:rPr lang="en-US" sz="1800" b="1">
                <a:latin typeface="Courier New" pitchFamily="49" charset="0"/>
              </a:rPr>
              <a:t>DFS(G) // where prog starts</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for each vertex 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WHITE;</a:t>
            </a:r>
          </a:p>
          <a:p>
            <a:pPr>
              <a:buFont typeface="Times New Roman" pitchFamily="18" charset="0"/>
              <a:buNone/>
            </a:pPr>
            <a:r>
              <a:rPr lang="en-US" sz="1800" b="1">
                <a:latin typeface="Courier New" pitchFamily="49" charset="0"/>
                <a:sym typeface="Symbol" pitchFamily="18" charset="2"/>
              </a:rPr>
              <a:t>		prev[u]=NIL;</a:t>
            </a:r>
          </a:p>
          <a:p>
            <a:pPr>
              <a:buFont typeface="Times New Roman" pitchFamily="18" charset="0"/>
              <a:buNone/>
            </a:pPr>
            <a:r>
              <a:rPr lang="en-US" sz="1800" b="1">
                <a:latin typeface="Courier New" pitchFamily="49" charset="0"/>
                <a:sym typeface="Symbol" pitchFamily="18" charset="2"/>
              </a:rPr>
              <a:t>		f[u]=inf; d[u]=inf;</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time = 0;</a:t>
            </a:r>
          </a:p>
          <a:p>
            <a:pPr>
              <a:buFont typeface="Times New Roman" pitchFamily="18" charset="0"/>
              <a:buNone/>
            </a:pPr>
            <a:r>
              <a:rPr lang="en-US" sz="1800" b="1">
                <a:latin typeface="Courier New" pitchFamily="49" charset="0"/>
                <a:sym typeface="Symbol" pitchFamily="18" charset="2"/>
              </a:rPr>
              <a:t>   for each vertex </a:t>
            </a:r>
            <a:r>
              <a:rPr lang="en-US" sz="1800" b="1">
                <a:latin typeface="Courier New" pitchFamily="49" charset="0"/>
              </a:rPr>
              <a:t>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if (color[u] == WHITE)</a:t>
            </a:r>
          </a:p>
          <a:p>
            <a:pPr>
              <a:buFont typeface="Times New Roman" pitchFamily="18" charset="0"/>
              <a:buNone/>
            </a:pPr>
            <a:r>
              <a:rPr lang="en-US" sz="1800" b="1">
                <a:latin typeface="Courier New" pitchFamily="49" charset="0"/>
                <a:sym typeface="Symbol" pitchFamily="18" charset="2"/>
              </a:rPr>
              <a:t>         DFS_Visit(u);</a:t>
            </a:r>
          </a:p>
          <a:p>
            <a:pPr>
              <a:buFont typeface="Times New Roman" pitchFamily="18" charset="0"/>
              <a:buNone/>
            </a:pPr>
            <a:r>
              <a:rPr lang="en-US" sz="1800" b="1">
                <a:latin typeface="Courier New" pitchFamily="49" charset="0"/>
                <a:sym typeface="Symbol" pitchFamily="18" charset="2"/>
              </a:rPr>
              <a:t>}</a:t>
            </a:r>
            <a:endParaRPr lang="en-US" sz="1800" b="1">
              <a:latin typeface="Courier New" pitchFamily="49" charset="0"/>
            </a:endParaRPr>
          </a:p>
        </p:txBody>
      </p:sp>
      <p:sp>
        <p:nvSpPr>
          <p:cNvPr id="33797" name="Rectangle 4"/>
          <p:cNvSpPr>
            <a:spLocks noGrp="1" noChangeArrowheads="1"/>
          </p:cNvSpPr>
          <p:nvPr>
            <p:ph type="body" sz="half" idx="2"/>
          </p:nvPr>
        </p:nvSpPr>
        <p:spPr/>
        <p:txBody>
          <a:bodyPr>
            <a:normAutofit fontScale="92500" lnSpcReduction="10000"/>
          </a:bodyPr>
          <a:lstStyle/>
          <a:p>
            <a:pPr>
              <a:buFont typeface="Times New Roman" pitchFamily="18" charset="0"/>
              <a:buNone/>
            </a:pPr>
            <a:r>
              <a:rPr lang="en-US" sz="1800" b="1">
                <a:latin typeface="Courier New" pitchFamily="49" charset="0"/>
              </a:rPr>
              <a:t>DFS_Visit(u)</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color[u] = GREY;</a:t>
            </a:r>
          </a:p>
          <a:p>
            <a:pPr>
              <a:buFont typeface="Times New Roman" pitchFamily="18" charset="0"/>
              <a:buNone/>
            </a:pPr>
            <a:r>
              <a:rPr lang="en-US" sz="1800" b="1">
                <a:latin typeface="Courier New" pitchFamily="49" charset="0"/>
              </a:rPr>
              <a:t>   time = time+1;</a:t>
            </a:r>
          </a:p>
          <a:p>
            <a:pPr>
              <a:buFont typeface="Times New Roman" pitchFamily="18" charset="0"/>
              <a:buNone/>
            </a:pPr>
            <a:r>
              <a:rPr lang="en-US" sz="1800" b="1">
                <a:latin typeface="Courier New" pitchFamily="49" charset="0"/>
              </a:rPr>
              <a:t>   d[u] = time;</a:t>
            </a:r>
          </a:p>
          <a:p>
            <a:pPr>
              <a:buFont typeface="Times New Roman" pitchFamily="18" charset="0"/>
              <a:buNone/>
            </a:pPr>
            <a:r>
              <a:rPr lang="en-US" sz="1800" b="1">
                <a:latin typeface="Courier New" pitchFamily="49" charset="0"/>
              </a:rPr>
              <a:t>   for each v </a:t>
            </a:r>
            <a:r>
              <a:rPr lang="en-US" sz="1800" b="1">
                <a:latin typeface="Courier New" pitchFamily="49" charset="0"/>
                <a:sym typeface="Symbol" pitchFamily="18" charset="2"/>
              </a:rPr>
              <a:t> Adj[u]</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if (color[v] == WHITE)</a:t>
            </a:r>
          </a:p>
          <a:p>
            <a:pPr>
              <a:buFont typeface="Times New Roman" pitchFamily="18" charset="0"/>
              <a:buNone/>
            </a:pPr>
            <a:r>
              <a:rPr lang="en-US" sz="1800" b="1">
                <a:latin typeface="Courier New" pitchFamily="49" charset="0"/>
                <a:sym typeface="Symbol" pitchFamily="18" charset="2"/>
              </a:rPr>
              <a:t>		  prev[v]=u;</a:t>
            </a:r>
          </a:p>
          <a:p>
            <a:pPr>
              <a:buFont typeface="Times New Roman" pitchFamily="18" charset="0"/>
              <a:buNone/>
            </a:pPr>
            <a:r>
              <a:rPr lang="en-US" sz="1800" b="1">
                <a:latin typeface="Courier New" pitchFamily="49" charset="0"/>
                <a:sym typeface="Symbol" pitchFamily="18" charset="2"/>
              </a:rPr>
              <a:t>         DFS_Visit(v);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BLACK;</a:t>
            </a:r>
          </a:p>
          <a:p>
            <a:pPr>
              <a:buFont typeface="Times New Roman" pitchFamily="18" charset="0"/>
              <a:buNone/>
            </a:pPr>
            <a:r>
              <a:rPr lang="en-US" sz="1800" b="1">
                <a:latin typeface="Courier New" pitchFamily="49" charset="0"/>
                <a:sym typeface="Symbol" pitchFamily="18" charset="2"/>
              </a:rPr>
              <a:t>   time = time+1;</a:t>
            </a:r>
          </a:p>
          <a:p>
            <a:pPr>
              <a:buFont typeface="Times New Roman" pitchFamily="18" charset="0"/>
              <a:buNone/>
            </a:pPr>
            <a:r>
              <a:rPr lang="en-US" sz="1800" b="1">
                <a:latin typeface="Courier New" pitchFamily="49" charset="0"/>
                <a:sym typeface="Symbol" pitchFamily="18" charset="2"/>
              </a:rPr>
              <a:t>   f[u] = time;</a:t>
            </a:r>
          </a:p>
          <a:p>
            <a:pPr>
              <a:buFont typeface="Times New Roman" pitchFamily="18" charset="0"/>
              <a:buNone/>
            </a:pPr>
            <a:r>
              <a:rPr lang="en-US" sz="1800" b="1">
                <a:latin typeface="Courier New" pitchFamily="49" charset="0"/>
                <a:sym typeface="Symbol" pitchFamily="18" charset="2"/>
              </a:rPr>
              <a:t>}</a:t>
            </a:r>
          </a:p>
        </p:txBody>
      </p:sp>
      <p:sp>
        <p:nvSpPr>
          <p:cNvPr id="33798"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33799"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33800" name="Text Box 6"/>
          <p:cNvSpPr txBox="1">
            <a:spLocks noChangeArrowheads="1"/>
          </p:cNvSpPr>
          <p:nvPr/>
        </p:nvSpPr>
        <p:spPr bwMode="auto">
          <a:xfrm>
            <a:off x="1828800" y="6019800"/>
            <a:ext cx="5915529" cy="707886"/>
          </a:xfrm>
          <a:prstGeom prst="rect">
            <a:avLst/>
          </a:prstGeom>
          <a:noFill/>
          <a:ln w="28575">
            <a:noFill/>
            <a:miter lim="800000"/>
            <a:headEnd/>
            <a:tailEnd/>
          </a:ln>
        </p:spPr>
        <p:txBody>
          <a:bodyPr wrap="none">
            <a:spAutoFit/>
          </a:bodyPr>
          <a:lstStyle/>
          <a:p>
            <a:pPr algn="ctr"/>
            <a:r>
              <a:rPr lang="en-US" sz="2000" b="1" dirty="0">
                <a:solidFill>
                  <a:schemeClr val="tx2"/>
                </a:solidFill>
                <a:latin typeface="Times New Roman" pitchFamily="18" charset="0"/>
              </a:rPr>
              <a:t>BUT, there is actually a tighter bound.  </a:t>
            </a:r>
            <a:br>
              <a:rPr lang="en-US" sz="2000" b="1" dirty="0">
                <a:solidFill>
                  <a:schemeClr val="tx2"/>
                </a:solidFill>
                <a:latin typeface="Times New Roman" pitchFamily="18" charset="0"/>
              </a:rPr>
            </a:br>
            <a:r>
              <a:rPr lang="en-US" sz="2000" b="1" dirty="0">
                <a:solidFill>
                  <a:schemeClr val="accent1"/>
                </a:solidFill>
                <a:latin typeface="Times New Roman" pitchFamily="18" charset="0"/>
              </a:rPr>
              <a:t>How many times will </a:t>
            </a:r>
            <a:r>
              <a:rPr lang="en-US" sz="2000" b="1" dirty="0" err="1">
                <a:solidFill>
                  <a:schemeClr val="accent1"/>
                </a:solidFill>
                <a:latin typeface="Times New Roman" pitchFamily="18" charset="0"/>
              </a:rPr>
              <a:t>DFS_Visit</a:t>
            </a:r>
            <a:r>
              <a:rPr lang="en-US" sz="2000" b="1" dirty="0">
                <a:solidFill>
                  <a:schemeClr val="accent1"/>
                </a:solidFill>
                <a:latin typeface="Times New Roman" pitchFamily="18" charset="0"/>
              </a:rPr>
              <a:t>() actually be called?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t>Depth-First Search: The Code</a:t>
            </a:r>
          </a:p>
        </p:txBody>
      </p:sp>
      <p:sp>
        <p:nvSpPr>
          <p:cNvPr id="34820"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a:solidFill>
                  <a:srgbClr val="FF0000"/>
                </a:solidFill>
                <a:latin typeface="Courier New" pitchFamily="49" charset="0"/>
              </a:rPr>
              <a:t>Data: </a:t>
            </a:r>
            <a:r>
              <a:rPr lang="en-US" sz="1800" b="1">
                <a:latin typeface="Courier New" pitchFamily="49" charset="0"/>
              </a:rPr>
              <a:t>color[V], time, prev[V],d[V], f[V]</a:t>
            </a:r>
          </a:p>
          <a:p>
            <a:pPr>
              <a:buFont typeface="Times New Roman" pitchFamily="18" charset="0"/>
              <a:buNone/>
            </a:pPr>
            <a:r>
              <a:rPr lang="en-US" sz="1800" b="1">
                <a:latin typeface="Courier New" pitchFamily="49" charset="0"/>
              </a:rPr>
              <a:t>DFS(G) // where prog starts</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for each vertex 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WHITE;</a:t>
            </a:r>
          </a:p>
          <a:p>
            <a:pPr>
              <a:buFont typeface="Times New Roman" pitchFamily="18" charset="0"/>
              <a:buNone/>
            </a:pPr>
            <a:r>
              <a:rPr lang="en-US" sz="1800" b="1">
                <a:latin typeface="Courier New" pitchFamily="49" charset="0"/>
                <a:sym typeface="Symbol" pitchFamily="18" charset="2"/>
              </a:rPr>
              <a:t>		prev[u]=NIL;</a:t>
            </a:r>
          </a:p>
          <a:p>
            <a:pPr>
              <a:buFont typeface="Times New Roman" pitchFamily="18" charset="0"/>
              <a:buNone/>
            </a:pPr>
            <a:r>
              <a:rPr lang="en-US" sz="1800" b="1">
                <a:latin typeface="Courier New" pitchFamily="49" charset="0"/>
                <a:sym typeface="Symbol" pitchFamily="18" charset="2"/>
              </a:rPr>
              <a:t>		f[u]=inf; d[u]=inf;</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time = 0;</a:t>
            </a:r>
          </a:p>
          <a:p>
            <a:pPr>
              <a:buFont typeface="Times New Roman" pitchFamily="18" charset="0"/>
              <a:buNone/>
            </a:pPr>
            <a:r>
              <a:rPr lang="en-US" sz="1800" b="1">
                <a:latin typeface="Courier New" pitchFamily="49" charset="0"/>
                <a:sym typeface="Symbol" pitchFamily="18" charset="2"/>
              </a:rPr>
              <a:t>   for each vertex </a:t>
            </a:r>
            <a:r>
              <a:rPr lang="en-US" sz="1800" b="1">
                <a:latin typeface="Courier New" pitchFamily="49" charset="0"/>
              </a:rPr>
              <a:t>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if (color[u] == WHITE)</a:t>
            </a:r>
          </a:p>
          <a:p>
            <a:pPr>
              <a:buFont typeface="Times New Roman" pitchFamily="18" charset="0"/>
              <a:buNone/>
            </a:pPr>
            <a:r>
              <a:rPr lang="en-US" sz="1800" b="1">
                <a:latin typeface="Courier New" pitchFamily="49" charset="0"/>
                <a:sym typeface="Symbol" pitchFamily="18" charset="2"/>
              </a:rPr>
              <a:t>         DFS_Visit(u);</a:t>
            </a:r>
          </a:p>
          <a:p>
            <a:pPr>
              <a:buFont typeface="Times New Roman" pitchFamily="18" charset="0"/>
              <a:buNone/>
            </a:pPr>
            <a:r>
              <a:rPr lang="en-US" sz="1800" b="1">
                <a:latin typeface="Courier New" pitchFamily="49" charset="0"/>
                <a:sym typeface="Symbol" pitchFamily="18" charset="2"/>
              </a:rPr>
              <a:t>}</a:t>
            </a:r>
            <a:endParaRPr lang="en-US" sz="1800" b="1">
              <a:latin typeface="Courier New" pitchFamily="49" charset="0"/>
            </a:endParaRPr>
          </a:p>
        </p:txBody>
      </p:sp>
      <p:sp>
        <p:nvSpPr>
          <p:cNvPr id="34821" name="Rectangle 4"/>
          <p:cNvSpPr>
            <a:spLocks noGrp="1" noChangeArrowheads="1"/>
          </p:cNvSpPr>
          <p:nvPr>
            <p:ph type="body" sz="half" idx="2"/>
          </p:nvPr>
        </p:nvSpPr>
        <p:spPr/>
        <p:txBody>
          <a:bodyPr>
            <a:normAutofit fontScale="92500" lnSpcReduction="10000"/>
          </a:bodyPr>
          <a:lstStyle/>
          <a:p>
            <a:pPr>
              <a:buFont typeface="Times New Roman" pitchFamily="18" charset="0"/>
              <a:buNone/>
            </a:pPr>
            <a:r>
              <a:rPr lang="en-US" sz="1800" b="1" dirty="0" err="1">
                <a:latin typeface="Courier New" pitchFamily="49" charset="0"/>
              </a:rPr>
              <a:t>DFS_Visit</a:t>
            </a:r>
            <a:r>
              <a:rPr lang="en-US" sz="1800" b="1" dirty="0">
                <a:latin typeface="Courier New" pitchFamily="49" charset="0"/>
              </a:rPr>
              <a:t>(u)</a:t>
            </a:r>
          </a:p>
          <a:p>
            <a:pPr>
              <a:buFont typeface="Times New Roman" pitchFamily="18" charset="0"/>
              <a:buNone/>
            </a:pPr>
            <a:r>
              <a:rPr lang="en-US" sz="1800" b="1" dirty="0">
                <a:latin typeface="Courier New" pitchFamily="49" charset="0"/>
              </a:rPr>
              <a:t>{</a:t>
            </a:r>
          </a:p>
          <a:p>
            <a:pPr>
              <a:buFont typeface="Times New Roman" pitchFamily="18" charset="0"/>
              <a:buNone/>
            </a:pPr>
            <a:r>
              <a:rPr lang="en-US" sz="1800" b="1" dirty="0">
                <a:latin typeface="Courier New" pitchFamily="49" charset="0"/>
              </a:rPr>
              <a:t>   color[u] = GREY;</a:t>
            </a:r>
          </a:p>
          <a:p>
            <a:pPr>
              <a:buFont typeface="Times New Roman" pitchFamily="18" charset="0"/>
              <a:buNone/>
            </a:pPr>
            <a:r>
              <a:rPr lang="en-US" sz="1800" b="1" dirty="0">
                <a:latin typeface="Courier New" pitchFamily="49" charset="0"/>
              </a:rPr>
              <a:t>   time = time+1;</a:t>
            </a:r>
          </a:p>
          <a:p>
            <a:pPr>
              <a:buFont typeface="Times New Roman" pitchFamily="18" charset="0"/>
              <a:buNone/>
            </a:pPr>
            <a:r>
              <a:rPr lang="en-US" sz="1800" b="1" dirty="0">
                <a:latin typeface="Courier New" pitchFamily="49" charset="0"/>
              </a:rPr>
              <a:t>   d[u] = time;</a:t>
            </a:r>
          </a:p>
          <a:p>
            <a:pPr>
              <a:buFont typeface="Times New Roman" pitchFamily="18" charset="0"/>
              <a:buNone/>
            </a:pPr>
            <a:r>
              <a:rPr lang="en-US" sz="1800" b="1" dirty="0">
                <a:latin typeface="Courier New" pitchFamily="49" charset="0"/>
              </a:rPr>
              <a:t>   for each v </a:t>
            </a:r>
            <a:r>
              <a:rPr lang="en-US" sz="1800" b="1" dirty="0">
                <a:latin typeface="Courier New" pitchFamily="49" charset="0"/>
                <a:sym typeface="Symbol" pitchFamily="18" charset="2"/>
              </a:rPr>
              <a:t> </a:t>
            </a:r>
            <a:r>
              <a:rPr lang="en-US" sz="1800" b="1" dirty="0" err="1">
                <a:latin typeface="Courier New" pitchFamily="49" charset="0"/>
                <a:sym typeface="Symbol" pitchFamily="18" charset="2"/>
              </a:rPr>
              <a:t>Adj</a:t>
            </a:r>
            <a:r>
              <a:rPr lang="en-US" sz="1800" b="1" dirty="0">
                <a:latin typeface="Courier New" pitchFamily="49" charset="0"/>
                <a:sym typeface="Symbol" pitchFamily="18" charset="2"/>
              </a:rPr>
              <a:t>[u]</a:t>
            </a:r>
          </a:p>
          <a:p>
            <a:pPr>
              <a:buFont typeface="Times New Roman" pitchFamily="18" charset="0"/>
              <a:buNone/>
            </a:pPr>
            <a:r>
              <a:rPr lang="en-US" sz="1800" b="1" dirty="0">
                <a:latin typeface="Courier New" pitchFamily="49" charset="0"/>
                <a:sym typeface="Symbol" pitchFamily="18" charset="2"/>
              </a:rPr>
              <a:t>   {</a:t>
            </a:r>
          </a:p>
          <a:p>
            <a:pPr>
              <a:buFont typeface="Times New Roman" pitchFamily="18" charset="0"/>
              <a:buNone/>
            </a:pPr>
            <a:r>
              <a:rPr lang="en-US" sz="1800" b="1" dirty="0">
                <a:latin typeface="Courier New" pitchFamily="49" charset="0"/>
                <a:sym typeface="Symbol" pitchFamily="18" charset="2"/>
              </a:rPr>
              <a:t>      if (color[v] == WHITE)</a:t>
            </a:r>
          </a:p>
          <a:p>
            <a:pPr>
              <a:buFont typeface="Times New Roman" pitchFamily="18" charset="0"/>
              <a:buNone/>
            </a:pPr>
            <a:r>
              <a:rPr lang="en-US" sz="1800" b="1" dirty="0">
                <a:latin typeface="Courier New" pitchFamily="49" charset="0"/>
                <a:sym typeface="Symbol" pitchFamily="18" charset="2"/>
              </a:rPr>
              <a:t>		  </a:t>
            </a:r>
            <a:r>
              <a:rPr lang="en-US" sz="1800" b="1" dirty="0" err="1">
                <a:latin typeface="Courier New" pitchFamily="49" charset="0"/>
                <a:sym typeface="Symbol" pitchFamily="18" charset="2"/>
              </a:rPr>
              <a:t>prev</a:t>
            </a:r>
            <a:r>
              <a:rPr lang="en-US" sz="1800" b="1" dirty="0">
                <a:latin typeface="Courier New" pitchFamily="49" charset="0"/>
                <a:sym typeface="Symbol" pitchFamily="18" charset="2"/>
              </a:rPr>
              <a:t>[v]=u;</a:t>
            </a:r>
          </a:p>
          <a:p>
            <a:pPr>
              <a:buFont typeface="Times New Roman" pitchFamily="18" charset="0"/>
              <a:buNone/>
            </a:pPr>
            <a:r>
              <a:rPr lang="en-US" sz="1800" b="1" dirty="0">
                <a:latin typeface="Courier New" pitchFamily="49" charset="0"/>
                <a:sym typeface="Symbol" pitchFamily="18" charset="2"/>
              </a:rPr>
              <a:t>         </a:t>
            </a:r>
            <a:r>
              <a:rPr lang="en-US" sz="1800" b="1" dirty="0" err="1">
                <a:latin typeface="Courier New" pitchFamily="49" charset="0"/>
                <a:sym typeface="Symbol" pitchFamily="18" charset="2"/>
              </a:rPr>
              <a:t>DFS_Visit</a:t>
            </a:r>
            <a:r>
              <a:rPr lang="en-US" sz="1800" b="1" dirty="0">
                <a:latin typeface="Courier New" pitchFamily="49" charset="0"/>
                <a:sym typeface="Symbol" pitchFamily="18" charset="2"/>
              </a:rPr>
              <a:t>(v);</a:t>
            </a:r>
          </a:p>
          <a:p>
            <a:pPr>
              <a:buFont typeface="Times New Roman" pitchFamily="18" charset="0"/>
              <a:buNone/>
            </a:pPr>
            <a:r>
              <a:rPr lang="en-US" sz="1800" b="1" dirty="0">
                <a:latin typeface="Courier New" pitchFamily="49" charset="0"/>
                <a:sym typeface="Symbol" pitchFamily="18" charset="2"/>
              </a:rPr>
              <a:t>   }</a:t>
            </a:r>
          </a:p>
          <a:p>
            <a:pPr>
              <a:buFont typeface="Times New Roman" pitchFamily="18" charset="0"/>
              <a:buNone/>
            </a:pPr>
            <a:r>
              <a:rPr lang="en-US" sz="1800" b="1" dirty="0">
                <a:latin typeface="Courier New" pitchFamily="49" charset="0"/>
                <a:sym typeface="Symbol" pitchFamily="18" charset="2"/>
              </a:rPr>
              <a:t>   color[u] = BLACK;</a:t>
            </a:r>
          </a:p>
          <a:p>
            <a:pPr>
              <a:buFont typeface="Times New Roman" pitchFamily="18" charset="0"/>
              <a:buNone/>
            </a:pPr>
            <a:r>
              <a:rPr lang="en-US" sz="1800" b="1" dirty="0">
                <a:latin typeface="Courier New" pitchFamily="49" charset="0"/>
                <a:sym typeface="Symbol" pitchFamily="18" charset="2"/>
              </a:rPr>
              <a:t>   time = time+1;</a:t>
            </a:r>
          </a:p>
          <a:p>
            <a:pPr>
              <a:buFont typeface="Times New Roman" pitchFamily="18" charset="0"/>
              <a:buNone/>
            </a:pPr>
            <a:r>
              <a:rPr lang="en-US" sz="1800" b="1" dirty="0">
                <a:latin typeface="Courier New" pitchFamily="49" charset="0"/>
                <a:sym typeface="Symbol" pitchFamily="18" charset="2"/>
              </a:rPr>
              <a:t>   f[u] = time;</a:t>
            </a:r>
          </a:p>
          <a:p>
            <a:pPr>
              <a:buFont typeface="Times New Roman" pitchFamily="18" charset="0"/>
              <a:buNone/>
            </a:pPr>
            <a:r>
              <a:rPr lang="en-US" sz="1800" b="1" dirty="0">
                <a:latin typeface="Courier New" pitchFamily="49" charset="0"/>
                <a:sym typeface="Symbol" pitchFamily="18" charset="2"/>
              </a:rPr>
              <a:t>}</a:t>
            </a:r>
          </a:p>
        </p:txBody>
      </p:sp>
      <p:sp>
        <p:nvSpPr>
          <p:cNvPr id="34822"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34823"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34824" name="Text Box 6"/>
          <p:cNvSpPr txBox="1">
            <a:spLocks noChangeArrowheads="1"/>
          </p:cNvSpPr>
          <p:nvPr/>
        </p:nvSpPr>
        <p:spPr bwMode="auto">
          <a:xfrm>
            <a:off x="2670175" y="5943600"/>
            <a:ext cx="3986989" cy="707886"/>
          </a:xfrm>
          <a:prstGeom prst="rect">
            <a:avLst/>
          </a:prstGeom>
          <a:noFill/>
          <a:ln w="28575">
            <a:noFill/>
            <a:miter lim="800000"/>
            <a:headEnd/>
            <a:tailEnd/>
          </a:ln>
        </p:spPr>
        <p:txBody>
          <a:bodyPr wrap="none">
            <a:spAutoFit/>
          </a:bodyPr>
          <a:lstStyle/>
          <a:p>
            <a:pPr algn="ctr"/>
            <a:br>
              <a:rPr lang="en-US" sz="2000" b="1" dirty="0">
                <a:solidFill>
                  <a:schemeClr val="tx2"/>
                </a:solidFill>
                <a:latin typeface="Times New Roman" pitchFamily="18" charset="0"/>
              </a:rPr>
            </a:br>
            <a:r>
              <a:rPr lang="en-US" sz="2000" b="1" dirty="0">
                <a:solidFill>
                  <a:schemeClr val="tx2"/>
                </a:solidFill>
                <a:latin typeface="Times New Roman" pitchFamily="18" charset="0"/>
              </a:rPr>
              <a:t>So, running time of DFS = O(V+E)</a:t>
            </a:r>
            <a:endParaRPr lang="en-US" sz="2000" b="1" dirty="0">
              <a:solidFill>
                <a:schemeClr val="accent1"/>
              </a:solidFill>
              <a:latin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E770C6-EB4B-88FA-159C-7550E1D20D64}"/>
              </a:ext>
            </a:extLst>
          </p:cNvPr>
          <p:cNvSpPr>
            <a:spLocks noGrp="1"/>
          </p:cNvSpPr>
          <p:nvPr>
            <p:ph type="title"/>
          </p:nvPr>
        </p:nvSpPr>
        <p:spPr>
          <a:xfrm>
            <a:off x="457200" y="304800"/>
            <a:ext cx="8229600" cy="1143000"/>
          </a:xfrm>
        </p:spPr>
        <p:txBody>
          <a:bodyPr/>
          <a:lstStyle/>
          <a:p>
            <a:r>
              <a:rPr lang="en-US" dirty="0"/>
              <a:t>DFS Complexity</a:t>
            </a:r>
          </a:p>
        </p:txBody>
      </p:sp>
      <p:sp>
        <p:nvSpPr>
          <p:cNvPr id="6" name="Content Placeholder 5">
            <a:extLst>
              <a:ext uri="{FF2B5EF4-FFF2-40B4-BE49-F238E27FC236}">
                <a16:creationId xmlns:a16="http://schemas.microsoft.com/office/drawing/2014/main" id="{B2440177-C49F-A1BD-45F8-C8C2B244DD6E}"/>
              </a:ext>
            </a:extLst>
          </p:cNvPr>
          <p:cNvSpPr>
            <a:spLocks noGrp="1"/>
          </p:cNvSpPr>
          <p:nvPr>
            <p:ph idx="1"/>
          </p:nvPr>
        </p:nvSpPr>
        <p:spPr/>
        <p:txBody>
          <a:bodyPr>
            <a:noAutofit/>
          </a:bodyPr>
          <a:lstStyle/>
          <a:p>
            <a:pPr algn="l" rtl="0" fontAlgn="base"/>
            <a:r>
              <a:rPr lang="en-US" sz="1800" b="0" i="0" dirty="0">
                <a:effectLst/>
                <a:latin typeface="Calibri" panose="020F0502020204030204" pitchFamily="34" charset="0"/>
                <a:cs typeface="Calibri" panose="020F0502020204030204" pitchFamily="34" charset="0"/>
              </a:rPr>
              <a:t>While iterating with this technique, we move over </a:t>
            </a:r>
            <a:r>
              <a:rPr lang="en-US" sz="1800" b="1" i="0" dirty="0">
                <a:effectLst/>
                <a:latin typeface="Calibri" panose="020F0502020204030204" pitchFamily="34" charset="0"/>
                <a:cs typeface="Calibri" panose="020F0502020204030204" pitchFamily="34" charset="0"/>
              </a:rPr>
              <a:t>each node and edge exactly once</a:t>
            </a:r>
            <a:r>
              <a:rPr lang="en-US" sz="1800" b="0" i="0" dirty="0">
                <a:effectLst/>
                <a:latin typeface="Calibri" panose="020F0502020204030204" pitchFamily="34" charset="0"/>
                <a:cs typeface="Calibri" panose="020F0502020204030204" pitchFamily="34" charset="0"/>
              </a:rPr>
              <a:t>, and once we are over a node that has already been visited then we backtrack, which means we are pruning possibilities that have already been marked. So hence the overall complexity is reduced from exponential to linear.</a:t>
            </a:r>
          </a:p>
          <a:p>
            <a:pPr marL="0" indent="0" algn="l" rtl="0" fontAlgn="base">
              <a:buNone/>
            </a:pPr>
            <a:endParaRPr lang="en-US" sz="1800" b="1" i="0" dirty="0">
              <a:effectLst/>
              <a:latin typeface="Calibri" panose="020F0502020204030204" pitchFamily="34" charset="0"/>
              <a:cs typeface="Calibri" panose="020F0502020204030204" pitchFamily="34" charset="0"/>
            </a:endParaRPr>
          </a:p>
          <a:p>
            <a:pPr marL="0" indent="0" algn="l" rtl="0" fontAlgn="base">
              <a:buNone/>
            </a:pPr>
            <a:r>
              <a:rPr lang="en-US" sz="1800" b="1" i="0" dirty="0">
                <a:effectLst/>
                <a:latin typeface="Calibri" panose="020F0502020204030204" pitchFamily="34" charset="0"/>
                <a:cs typeface="Calibri" panose="020F0502020204030204" pitchFamily="34" charset="0"/>
              </a:rPr>
              <a:t>Pseudocode for DFS:</a:t>
            </a:r>
            <a:endParaRPr lang="en-US" sz="1800" b="0" i="0" dirty="0">
              <a:effectLst/>
              <a:latin typeface="Calibri" panose="020F0502020204030204" pitchFamily="34" charset="0"/>
              <a:cs typeface="Calibri" panose="020F0502020204030204" pitchFamily="34" charset="0"/>
            </a:endParaRPr>
          </a:p>
          <a:p>
            <a:pPr rtl="0" fontAlgn="base"/>
            <a:r>
              <a:rPr lang="en-US" sz="1800" dirty="0">
                <a:effectLst/>
                <a:latin typeface="Calibri" panose="020F0502020204030204" pitchFamily="34" charset="0"/>
                <a:cs typeface="Calibri" panose="020F0502020204030204" pitchFamily="34" charset="0"/>
              </a:rPr>
              <a:t>DFS(Graph, vertex)</a:t>
            </a:r>
            <a:br>
              <a:rPr lang="en-US" sz="1800" dirty="0">
                <a:effectLst/>
                <a:latin typeface="Calibri" panose="020F0502020204030204" pitchFamily="34" charset="0"/>
                <a:cs typeface="Calibri" panose="020F0502020204030204" pitchFamily="34" charset="0"/>
              </a:rPr>
            </a:br>
            <a:r>
              <a:rPr lang="en-US" sz="1800" dirty="0">
                <a:effectLst/>
                <a:latin typeface="Calibri" panose="020F0502020204030204" pitchFamily="34" charset="0"/>
                <a:cs typeface="Calibri" panose="020F0502020204030204" pitchFamily="34" charset="0"/>
              </a:rPr>
              <a:t>    </a:t>
            </a:r>
            <a:r>
              <a:rPr lang="en-US" sz="1800" dirty="0" err="1">
                <a:effectLst/>
                <a:latin typeface="Calibri" panose="020F0502020204030204" pitchFamily="34" charset="0"/>
                <a:cs typeface="Calibri" panose="020F0502020204030204" pitchFamily="34" charset="0"/>
              </a:rPr>
              <a:t>vertex.visited</a:t>
            </a:r>
            <a:r>
              <a:rPr lang="en-US" sz="1800" dirty="0">
                <a:effectLst/>
                <a:latin typeface="Calibri" panose="020F0502020204030204" pitchFamily="34" charset="0"/>
                <a:cs typeface="Calibri" panose="020F0502020204030204" pitchFamily="34" charset="0"/>
              </a:rPr>
              <a:t> = true</a:t>
            </a:r>
            <a:br>
              <a:rPr lang="en-US" sz="1800" dirty="0">
                <a:effectLst/>
                <a:latin typeface="Calibri" panose="020F0502020204030204" pitchFamily="34" charset="0"/>
                <a:cs typeface="Calibri" panose="020F0502020204030204" pitchFamily="34" charset="0"/>
              </a:rPr>
            </a:br>
            <a:r>
              <a:rPr lang="en-US" sz="1800" dirty="0">
                <a:effectLst/>
                <a:latin typeface="Calibri" panose="020F0502020204030204" pitchFamily="34" charset="0"/>
                <a:cs typeface="Calibri" panose="020F0502020204030204" pitchFamily="34" charset="0"/>
              </a:rPr>
              <a:t>    for each v1 ∈ </a:t>
            </a:r>
            <a:r>
              <a:rPr lang="en-US" sz="1800" dirty="0" err="1">
                <a:effectLst/>
                <a:latin typeface="Calibri" panose="020F0502020204030204" pitchFamily="34" charset="0"/>
                <a:cs typeface="Calibri" panose="020F0502020204030204" pitchFamily="34" charset="0"/>
              </a:rPr>
              <a:t>Graph.Adj</a:t>
            </a:r>
            <a:r>
              <a:rPr lang="en-US" sz="1800" dirty="0">
                <a:effectLst/>
                <a:latin typeface="Calibri" panose="020F0502020204030204" pitchFamily="34" charset="0"/>
                <a:cs typeface="Calibri" panose="020F0502020204030204" pitchFamily="34" charset="0"/>
              </a:rPr>
              <a:t>[vertex]</a:t>
            </a:r>
            <a:br>
              <a:rPr lang="en-US" sz="1800" dirty="0">
                <a:effectLst/>
                <a:latin typeface="Calibri" panose="020F0502020204030204" pitchFamily="34" charset="0"/>
                <a:cs typeface="Calibri" panose="020F0502020204030204" pitchFamily="34" charset="0"/>
              </a:rPr>
            </a:br>
            <a:r>
              <a:rPr lang="en-US" sz="1800" dirty="0">
                <a:effectLst/>
                <a:latin typeface="Calibri" panose="020F0502020204030204" pitchFamily="34" charset="0"/>
                <a:cs typeface="Calibri" panose="020F0502020204030204" pitchFamily="34" charset="0"/>
              </a:rPr>
              <a:t>        if v1.visited ==  false</a:t>
            </a:r>
            <a:br>
              <a:rPr lang="en-US" sz="1800" dirty="0">
                <a:effectLst/>
                <a:latin typeface="Calibri" panose="020F0502020204030204" pitchFamily="34" charset="0"/>
                <a:cs typeface="Calibri" panose="020F0502020204030204" pitchFamily="34" charset="0"/>
              </a:rPr>
            </a:br>
            <a:r>
              <a:rPr lang="en-US" sz="1800" dirty="0">
                <a:effectLst/>
                <a:latin typeface="Calibri" panose="020F0502020204030204" pitchFamily="34" charset="0"/>
                <a:cs typeface="Calibri" panose="020F0502020204030204" pitchFamily="34" charset="0"/>
              </a:rPr>
              <a:t>            DFS(Graph, v1)</a:t>
            </a:r>
            <a:br>
              <a:rPr lang="en-US" sz="1800" dirty="0">
                <a:effectLst/>
                <a:latin typeface="Calibri" panose="020F0502020204030204" pitchFamily="34" charset="0"/>
                <a:cs typeface="Calibri" panose="020F0502020204030204" pitchFamily="34" charset="0"/>
              </a:rPr>
            </a:br>
            <a:endParaRPr lang="en-US" sz="1800" dirty="0">
              <a:effectLst/>
              <a:latin typeface="Calibri" panose="020F0502020204030204" pitchFamily="34" charset="0"/>
              <a:cs typeface="Calibri" panose="020F0502020204030204" pitchFamily="34" charset="0"/>
            </a:endParaRPr>
          </a:p>
          <a:p>
            <a:pPr algn="l" rtl="0" fontAlgn="base"/>
            <a:r>
              <a:rPr lang="en-US" sz="1800" b="0" i="0" dirty="0">
                <a:effectLst/>
                <a:latin typeface="Calibri" panose="020F0502020204030204" pitchFamily="34" charset="0"/>
                <a:cs typeface="Calibri" panose="020F0502020204030204" pitchFamily="34" charset="0"/>
              </a:rPr>
              <a:t>The</a:t>
            </a:r>
            <a:r>
              <a:rPr lang="en-US" sz="1800" b="0" i="0" u="sng"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time complexity of DFS</a:t>
            </a:r>
            <a:r>
              <a:rPr lang="en-US" sz="1800" b="0" i="0" dirty="0">
                <a:effectLst/>
                <a:latin typeface="Calibri" panose="020F0502020204030204" pitchFamily="34" charset="0"/>
                <a:cs typeface="Calibri" panose="020F0502020204030204" pitchFamily="34" charset="0"/>
              </a:rPr>
              <a:t> is also O(V+E) due to:</a:t>
            </a:r>
          </a:p>
          <a:p>
            <a:pPr algn="l" fontAlgn="base">
              <a:buFont typeface="+mj-lt"/>
              <a:buAutoNum type="arabicPeriod"/>
            </a:pPr>
            <a:r>
              <a:rPr lang="en-US" sz="1800" b="0" i="0" dirty="0">
                <a:effectLst/>
                <a:latin typeface="Calibri" panose="020F0502020204030204" pitchFamily="34" charset="0"/>
                <a:cs typeface="Calibri" panose="020F0502020204030204" pitchFamily="34" charset="0"/>
              </a:rPr>
              <a:t>It visits each vertex once, contributing V to the complexity.</a:t>
            </a:r>
          </a:p>
          <a:p>
            <a:pPr algn="l" fontAlgn="base">
              <a:buFont typeface="+mj-lt"/>
              <a:buAutoNum type="arabicPeriod" startAt="2"/>
            </a:pPr>
            <a:r>
              <a:rPr lang="en-US" sz="1800" b="0" i="0" dirty="0">
                <a:effectLst/>
                <a:latin typeface="Calibri" panose="020F0502020204030204" pitchFamily="34" charset="0"/>
                <a:cs typeface="Calibri" panose="020F0502020204030204" pitchFamily="34" charset="0"/>
              </a:rPr>
              <a:t>It checks each edge once when moving from one vertex to its adjacent vertices, contributing E to the complexity.</a:t>
            </a:r>
            <a:endParaRPr lang="en-US" sz="1800" b="1"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2793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t>Depth-First Sort Analysis</a:t>
            </a:r>
          </a:p>
        </p:txBody>
      </p:sp>
      <p:sp>
        <p:nvSpPr>
          <p:cNvPr id="35844" name="Rectangle 3"/>
          <p:cNvSpPr>
            <a:spLocks noGrp="1" noChangeArrowheads="1"/>
          </p:cNvSpPr>
          <p:nvPr>
            <p:ph type="body" idx="1"/>
          </p:nvPr>
        </p:nvSpPr>
        <p:spPr>
          <a:xfrm>
            <a:off x="457200" y="1524000"/>
            <a:ext cx="8382000" cy="4343400"/>
          </a:xfrm>
        </p:spPr>
        <p:txBody>
          <a:bodyPr>
            <a:normAutofit/>
          </a:bodyPr>
          <a:lstStyle/>
          <a:p>
            <a:r>
              <a:rPr lang="en-US" dirty="0"/>
              <a:t>This running time argument is an informal example of </a:t>
            </a:r>
            <a:r>
              <a:rPr lang="en-US" i="1" dirty="0">
                <a:solidFill>
                  <a:schemeClr val="tx2"/>
                </a:solidFill>
              </a:rPr>
              <a:t>amortized analysis</a:t>
            </a:r>
            <a:endParaRPr lang="en-US" dirty="0">
              <a:solidFill>
                <a:schemeClr val="tx2"/>
              </a:solidFill>
            </a:endParaRPr>
          </a:p>
          <a:p>
            <a:pPr lvl="1"/>
            <a:r>
              <a:rPr lang="en-US" dirty="0"/>
              <a:t>“Charge” the exploration of edge to the edge:</a:t>
            </a:r>
          </a:p>
          <a:p>
            <a:pPr lvl="2"/>
            <a:r>
              <a:rPr lang="en-US" dirty="0"/>
              <a:t>Each loop in </a:t>
            </a:r>
            <a:r>
              <a:rPr lang="en-US" dirty="0" err="1"/>
              <a:t>DFS_Visit</a:t>
            </a:r>
            <a:r>
              <a:rPr lang="en-US" dirty="0"/>
              <a:t> can be attributed to an edge in the graph </a:t>
            </a:r>
          </a:p>
          <a:p>
            <a:pPr lvl="2"/>
            <a:r>
              <a:rPr lang="en-US" dirty="0"/>
              <a:t>Runs once per edge if directed graph, twice if undirected</a:t>
            </a:r>
          </a:p>
          <a:p>
            <a:pPr lvl="2"/>
            <a:r>
              <a:rPr lang="en-US" dirty="0"/>
              <a:t>Thus loop will run in O(E) time, algorithm O(V+E)</a:t>
            </a:r>
          </a:p>
          <a:p>
            <a:pPr lvl="3"/>
            <a:r>
              <a:rPr lang="en-US" dirty="0"/>
              <a:t>Considered linear for graph, b/c adj list requires O(V+E) storage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ea typeface="宋体" pitchFamily="2" charset="-122"/>
              </a:rPr>
              <a:t>Types of paths</a:t>
            </a:r>
          </a:p>
        </p:txBody>
      </p:sp>
      <p:sp>
        <p:nvSpPr>
          <p:cNvPr id="481283" name="Rectangle 3"/>
          <p:cNvSpPr>
            <a:spLocks noGrp="1" noChangeArrowheads="1"/>
          </p:cNvSpPr>
          <p:nvPr>
            <p:ph idx="1"/>
          </p:nvPr>
        </p:nvSpPr>
        <p:spPr/>
        <p:txBody>
          <a:bodyPr/>
          <a:lstStyle/>
          <a:p>
            <a:r>
              <a:rPr lang="en-US" altLang="zh-CN" sz="3600">
                <a:ea typeface="宋体" pitchFamily="2" charset="-122"/>
              </a:rPr>
              <a:t>A path is </a:t>
            </a:r>
            <a:r>
              <a:rPr lang="en-US" altLang="zh-CN" sz="3600">
                <a:solidFill>
                  <a:srgbClr val="00FF00"/>
                </a:solidFill>
                <a:ea typeface="宋体" pitchFamily="2" charset="-122"/>
              </a:rPr>
              <a:t>simple</a:t>
            </a:r>
            <a:r>
              <a:rPr lang="en-US" altLang="zh-CN" sz="3600">
                <a:ea typeface="宋体" pitchFamily="2" charset="-122"/>
              </a:rPr>
              <a:t> if and only if it does not contain a vertex more than once.</a:t>
            </a:r>
          </a:p>
          <a:p>
            <a:r>
              <a:rPr lang="en-US" altLang="zh-CN" sz="3600">
                <a:ea typeface="宋体" pitchFamily="2" charset="-122"/>
              </a:rPr>
              <a:t>A path is a </a:t>
            </a:r>
            <a:r>
              <a:rPr lang="en-US" altLang="zh-CN" sz="3600">
                <a:solidFill>
                  <a:srgbClr val="00FF00"/>
                </a:solidFill>
                <a:ea typeface="宋体" pitchFamily="2" charset="-122"/>
              </a:rPr>
              <a:t>cycle</a:t>
            </a:r>
            <a:r>
              <a:rPr lang="en-US" altLang="zh-CN" sz="3600">
                <a:ea typeface="宋体" pitchFamily="2" charset="-122"/>
              </a:rPr>
              <a:t> if and only if </a:t>
            </a:r>
            <a:r>
              <a:rPr lang="en-US" altLang="zh-CN">
                <a:ea typeface="宋体" pitchFamily="2" charset="-122"/>
              </a:rPr>
              <a:t>v</a:t>
            </a:r>
            <a:r>
              <a:rPr lang="en-US" altLang="zh-CN" baseline="-25000">
                <a:ea typeface="宋体" pitchFamily="2" charset="-122"/>
              </a:rPr>
              <a:t>0</a:t>
            </a:r>
            <a:r>
              <a:rPr lang="en-US" altLang="zh-CN">
                <a:ea typeface="宋体" pitchFamily="2" charset="-122"/>
              </a:rPr>
              <a:t>= v</a:t>
            </a:r>
            <a:r>
              <a:rPr lang="en-US" altLang="zh-CN" baseline="-25000">
                <a:ea typeface="宋体" pitchFamily="2" charset="-122"/>
              </a:rPr>
              <a:t>k</a:t>
            </a:r>
          </a:p>
          <a:p>
            <a:pPr lvl="2"/>
            <a:r>
              <a:rPr lang="en-US" altLang="zh-CN">
                <a:ea typeface="宋体" pitchFamily="2" charset="-122"/>
              </a:rPr>
              <a:t>The beginning and end are the same vertex!</a:t>
            </a:r>
          </a:p>
          <a:p>
            <a:r>
              <a:rPr lang="en-US" altLang="zh-CN">
                <a:ea typeface="宋体" pitchFamily="2" charset="-122"/>
              </a:rPr>
              <a:t>A path contains a cycle as its sub-path if some vertex appears twice or more</a:t>
            </a:r>
          </a:p>
          <a:p>
            <a:pPr lvl="2"/>
            <a:endParaRPr lang="en-US" altLang="zh-CN">
              <a:ea typeface="宋体" pitchFamily="2" charset="-122"/>
            </a:endParaRPr>
          </a:p>
        </p:txBody>
      </p:sp>
      <p:pic>
        <p:nvPicPr>
          <p:cNvPr id="21508" name="Picture 7" descr="MCj02508940000[1]"/>
          <p:cNvPicPr>
            <a:picLocks noChangeAspect="1" noChangeArrowheads="1"/>
          </p:cNvPicPr>
          <p:nvPr/>
        </p:nvPicPr>
        <p:blipFill>
          <a:blip r:embed="rId3"/>
          <a:srcRect/>
          <a:stretch>
            <a:fillRect/>
          </a:stretch>
        </p:blipFill>
        <p:spPr bwMode="auto">
          <a:xfrm>
            <a:off x="7421563" y="228600"/>
            <a:ext cx="1430337"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t>DFS: Kinds of edges</a:t>
            </a:r>
          </a:p>
        </p:txBody>
      </p:sp>
      <p:sp>
        <p:nvSpPr>
          <p:cNvPr id="36868" name="Rectangle 3"/>
          <p:cNvSpPr>
            <a:spLocks noGrp="1" noChangeArrowheads="1"/>
          </p:cNvSpPr>
          <p:nvPr>
            <p:ph type="body" idx="1"/>
          </p:nvPr>
        </p:nvSpPr>
        <p:spPr/>
        <p:txBody>
          <a:bodyPr/>
          <a:lstStyle/>
          <a:p>
            <a:r>
              <a:rPr lang="en-US"/>
              <a:t>DFS introduces an important distinction among edges in the original graph:</a:t>
            </a:r>
          </a:p>
          <a:p>
            <a:pPr lvl="1"/>
            <a:r>
              <a:rPr lang="en-US" i="1">
                <a:solidFill>
                  <a:schemeClr val="tx2"/>
                </a:solidFill>
              </a:rPr>
              <a:t>Tree edge</a:t>
            </a:r>
            <a:r>
              <a:rPr lang="en-US"/>
              <a:t>: encounter new (white) vertex </a:t>
            </a:r>
          </a:p>
          <a:p>
            <a:pPr lvl="2"/>
            <a:r>
              <a:rPr lang="en-US"/>
              <a:t>The tree edges form a spanning forest</a:t>
            </a:r>
          </a:p>
          <a:p>
            <a:pPr lvl="2"/>
            <a:r>
              <a:rPr lang="en-US" i="1">
                <a:solidFill>
                  <a:schemeClr val="accent1"/>
                </a:solidFill>
              </a:rPr>
              <a:t>Can tree edges form cycles?  Why or why not?</a:t>
            </a:r>
          </a:p>
          <a:p>
            <a:pPr lvl="3"/>
            <a:r>
              <a:rPr lang="en-US" i="1">
                <a:solidFill>
                  <a:schemeClr val="accent1"/>
                </a:solidFill>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t>DFS Example</a:t>
            </a:r>
          </a:p>
        </p:txBody>
      </p:sp>
      <p:sp>
        <p:nvSpPr>
          <p:cNvPr id="37892"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|12</a:t>
            </a:r>
          </a:p>
        </p:txBody>
      </p:sp>
      <p:sp>
        <p:nvSpPr>
          <p:cNvPr id="37893"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37894"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13|16</a:t>
            </a:r>
          </a:p>
        </p:txBody>
      </p:sp>
      <p:sp>
        <p:nvSpPr>
          <p:cNvPr id="37895"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14|15</a:t>
            </a:r>
          </a:p>
        </p:txBody>
      </p:sp>
      <p:sp>
        <p:nvSpPr>
          <p:cNvPr id="37896"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37897"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37898"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37899"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37900" name="AutoShape 11"/>
          <p:cNvCxnSpPr>
            <a:cxnSpLocks noChangeShapeType="1"/>
            <a:stCxn id="37892" idx="3"/>
            <a:endCxn id="37898" idx="7"/>
          </p:cNvCxnSpPr>
          <p:nvPr/>
        </p:nvCxnSpPr>
        <p:spPr bwMode="auto">
          <a:xfrm flipH="1">
            <a:off x="1139825" y="2962275"/>
            <a:ext cx="539750" cy="628650"/>
          </a:xfrm>
          <a:prstGeom prst="straightConnector1">
            <a:avLst/>
          </a:prstGeom>
          <a:noFill/>
          <a:ln w="28575">
            <a:solidFill>
              <a:srgbClr val="FF0000"/>
            </a:solidFill>
            <a:round/>
            <a:headEnd/>
            <a:tailEnd type="triangle" w="med" len="med"/>
          </a:ln>
        </p:spPr>
      </p:cxnSp>
      <p:cxnSp>
        <p:nvCxnSpPr>
          <p:cNvPr id="37901" name="AutoShape 12"/>
          <p:cNvCxnSpPr>
            <a:cxnSpLocks noChangeShapeType="1"/>
            <a:stCxn id="37898" idx="5"/>
            <a:endCxn id="37897" idx="1"/>
          </p:cNvCxnSpPr>
          <p:nvPr/>
        </p:nvCxnSpPr>
        <p:spPr bwMode="auto">
          <a:xfrm>
            <a:off x="1139825" y="4105275"/>
            <a:ext cx="539750" cy="704850"/>
          </a:xfrm>
          <a:prstGeom prst="straightConnector1">
            <a:avLst/>
          </a:prstGeom>
          <a:noFill/>
          <a:ln w="28575">
            <a:solidFill>
              <a:srgbClr val="FF0000"/>
            </a:solidFill>
            <a:round/>
            <a:headEnd/>
            <a:tailEnd type="triangle" w="med" len="med"/>
          </a:ln>
        </p:spPr>
      </p:cxnSp>
      <p:cxnSp>
        <p:nvCxnSpPr>
          <p:cNvPr id="37902" name="AutoShape 13"/>
          <p:cNvCxnSpPr>
            <a:cxnSpLocks noChangeShapeType="1"/>
            <a:stCxn id="37898" idx="6"/>
            <a:endCxn id="37896" idx="1"/>
          </p:cNvCxnSpPr>
          <p:nvPr/>
        </p:nvCxnSpPr>
        <p:spPr bwMode="auto">
          <a:xfrm>
            <a:off x="1309688" y="3848100"/>
            <a:ext cx="3036887" cy="962025"/>
          </a:xfrm>
          <a:prstGeom prst="straightConnector1">
            <a:avLst/>
          </a:prstGeom>
          <a:noFill/>
          <a:ln w="28575">
            <a:solidFill>
              <a:srgbClr val="FF0000"/>
            </a:solidFill>
            <a:round/>
            <a:headEnd/>
            <a:tailEnd type="triangle" w="med" len="med"/>
          </a:ln>
        </p:spPr>
      </p:cxnSp>
      <p:cxnSp>
        <p:nvCxnSpPr>
          <p:cNvPr id="37903" name="AutoShape 14"/>
          <p:cNvCxnSpPr>
            <a:cxnSpLocks noChangeShapeType="1"/>
            <a:stCxn id="37896" idx="2"/>
            <a:endCxn id="37897"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37904" name="AutoShape 15"/>
          <p:cNvCxnSpPr>
            <a:cxnSpLocks noChangeShapeType="1"/>
            <a:stCxn id="37897" idx="0"/>
            <a:endCxn id="37892" idx="4"/>
          </p:cNvCxnSpPr>
          <p:nvPr/>
        </p:nvCxnSpPr>
        <p:spPr bwMode="auto">
          <a:xfrm flipV="1">
            <a:off x="2057400" y="3062288"/>
            <a:ext cx="0" cy="1647825"/>
          </a:xfrm>
          <a:prstGeom prst="straightConnector1">
            <a:avLst/>
          </a:prstGeom>
          <a:noFill/>
          <a:ln w="28575">
            <a:solidFill>
              <a:schemeClr val="tx1"/>
            </a:solidFill>
            <a:round/>
            <a:headEnd/>
            <a:tailEnd type="triangle" w="med" len="med"/>
          </a:ln>
        </p:spPr>
      </p:cxnSp>
      <p:cxnSp>
        <p:nvCxnSpPr>
          <p:cNvPr id="37905" name="AutoShape 16"/>
          <p:cNvCxnSpPr>
            <a:cxnSpLocks noChangeShapeType="1"/>
            <a:stCxn id="37892" idx="5"/>
            <a:endCxn id="37896"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37906" name="AutoShape 17"/>
          <p:cNvCxnSpPr>
            <a:cxnSpLocks noChangeShapeType="1"/>
            <a:stCxn id="37893" idx="4"/>
            <a:endCxn id="37896"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37907" name="AutoShape 18"/>
          <p:cNvCxnSpPr>
            <a:cxnSpLocks noChangeShapeType="1"/>
            <a:stCxn id="37892" idx="6"/>
            <a:endCxn id="37893" idx="2"/>
          </p:cNvCxnSpPr>
          <p:nvPr/>
        </p:nvCxnSpPr>
        <p:spPr bwMode="auto">
          <a:xfrm>
            <a:off x="2605088" y="2705100"/>
            <a:ext cx="1571625" cy="0"/>
          </a:xfrm>
          <a:prstGeom prst="straightConnector1">
            <a:avLst/>
          </a:prstGeom>
          <a:noFill/>
          <a:ln w="28575">
            <a:solidFill>
              <a:srgbClr val="FF0000"/>
            </a:solidFill>
            <a:round/>
            <a:headEnd/>
            <a:tailEnd type="triangle" w="med" len="med"/>
          </a:ln>
        </p:spPr>
      </p:cxnSp>
      <p:cxnSp>
        <p:nvCxnSpPr>
          <p:cNvPr id="37908" name="AutoShape 19"/>
          <p:cNvCxnSpPr>
            <a:cxnSpLocks noChangeShapeType="1"/>
            <a:stCxn id="37894" idx="2"/>
            <a:endCxn id="37893"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37909" name="AutoShape 20"/>
          <p:cNvCxnSpPr>
            <a:cxnSpLocks noChangeShapeType="1"/>
            <a:stCxn id="37893" idx="5"/>
            <a:endCxn id="37899" idx="1"/>
          </p:cNvCxnSpPr>
          <p:nvPr/>
        </p:nvCxnSpPr>
        <p:spPr bwMode="auto">
          <a:xfrm>
            <a:off x="5102225" y="2962275"/>
            <a:ext cx="615950" cy="628650"/>
          </a:xfrm>
          <a:prstGeom prst="straightConnector1">
            <a:avLst/>
          </a:prstGeom>
          <a:noFill/>
          <a:ln w="28575">
            <a:solidFill>
              <a:srgbClr val="FF0000"/>
            </a:solidFill>
            <a:round/>
            <a:headEnd/>
            <a:tailEnd type="triangle" w="med" len="med"/>
          </a:ln>
        </p:spPr>
      </p:cxnSp>
      <p:cxnSp>
        <p:nvCxnSpPr>
          <p:cNvPr id="37910" name="AutoShape 21"/>
          <p:cNvCxnSpPr>
            <a:cxnSpLocks noChangeShapeType="1"/>
            <a:stCxn id="37894" idx="3"/>
            <a:endCxn id="37899"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37911" name="AutoShape 22"/>
          <p:cNvCxnSpPr>
            <a:cxnSpLocks noChangeShapeType="1"/>
            <a:stCxn id="37894" idx="4"/>
            <a:endCxn id="37895" idx="0"/>
          </p:cNvCxnSpPr>
          <p:nvPr/>
        </p:nvCxnSpPr>
        <p:spPr bwMode="auto">
          <a:xfrm>
            <a:off x="7391400" y="3062288"/>
            <a:ext cx="0" cy="1647825"/>
          </a:xfrm>
          <a:prstGeom prst="straightConnector1">
            <a:avLst/>
          </a:prstGeom>
          <a:noFill/>
          <a:ln w="28575">
            <a:solidFill>
              <a:srgbClr val="FF0000"/>
            </a:solidFill>
            <a:round/>
            <a:headEnd/>
            <a:tailEnd type="triangle" w="med" len="med"/>
          </a:ln>
        </p:spPr>
      </p:cxnSp>
      <p:cxnSp>
        <p:nvCxnSpPr>
          <p:cNvPr id="37912" name="AutoShape 23"/>
          <p:cNvCxnSpPr>
            <a:cxnSpLocks noChangeShapeType="1"/>
            <a:stCxn id="37895" idx="2"/>
            <a:endCxn id="37896"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37913" name="AutoShape 24"/>
          <p:cNvCxnSpPr>
            <a:cxnSpLocks noChangeShapeType="1"/>
            <a:stCxn id="37899" idx="3"/>
            <a:endCxn id="37896"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37914"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37915"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37916"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37917" name="Text Box 28"/>
          <p:cNvSpPr txBox="1">
            <a:spLocks noChangeArrowheads="1"/>
          </p:cNvSpPr>
          <p:nvPr/>
        </p:nvSpPr>
        <p:spPr bwMode="auto">
          <a:xfrm>
            <a:off x="223838" y="5791200"/>
            <a:ext cx="1565300" cy="461665"/>
          </a:xfrm>
          <a:prstGeom prst="rect">
            <a:avLst/>
          </a:prstGeom>
          <a:noFill/>
          <a:ln w="28575">
            <a:noFill/>
            <a:miter lim="800000"/>
            <a:headEnd/>
            <a:tailEnd/>
          </a:ln>
        </p:spPr>
        <p:txBody>
          <a:bodyPr wrap="none">
            <a:spAutoFit/>
          </a:bodyPr>
          <a:lstStyle/>
          <a:p>
            <a:r>
              <a:rPr lang="en-US" sz="2400" b="1" dirty="0">
                <a:solidFill>
                  <a:srgbClr val="FF0000"/>
                </a:solidFill>
                <a:latin typeface="Times New Roman" pitchFamily="18" charset="0"/>
              </a:rPr>
              <a:t>Tree edges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t>DFS: Kinds of edges</a:t>
            </a:r>
          </a:p>
        </p:txBody>
      </p:sp>
      <p:sp>
        <p:nvSpPr>
          <p:cNvPr id="38916" name="Rectangle 3"/>
          <p:cNvSpPr>
            <a:spLocks noGrp="1" noChangeArrowheads="1"/>
          </p:cNvSpPr>
          <p:nvPr>
            <p:ph type="body" idx="1"/>
          </p:nvPr>
        </p:nvSpPr>
        <p:spPr/>
        <p:txBody>
          <a:bodyPr/>
          <a:lstStyle/>
          <a:p>
            <a:r>
              <a:rPr lang="en-US"/>
              <a:t>DFS introduces an important distinction among edges in the original graph:</a:t>
            </a:r>
          </a:p>
          <a:p>
            <a:pPr lvl="1"/>
            <a:r>
              <a:rPr lang="en-US" i="1">
                <a:solidFill>
                  <a:schemeClr val="tx2"/>
                </a:solidFill>
              </a:rPr>
              <a:t>Tree edge</a:t>
            </a:r>
            <a:r>
              <a:rPr lang="en-US"/>
              <a:t>: encounter new (white) vertex </a:t>
            </a:r>
          </a:p>
          <a:p>
            <a:pPr lvl="1"/>
            <a:r>
              <a:rPr lang="en-US" i="1">
                <a:solidFill>
                  <a:schemeClr val="tx2"/>
                </a:solidFill>
              </a:rPr>
              <a:t>Back edge</a:t>
            </a:r>
            <a:r>
              <a:rPr lang="en-US"/>
              <a:t>: from descendent to ancestor</a:t>
            </a:r>
          </a:p>
          <a:p>
            <a:pPr lvl="2"/>
            <a:r>
              <a:rPr lang="en-US"/>
              <a:t>Encounter a grey vertex (grey to grey)</a:t>
            </a:r>
          </a:p>
          <a:p>
            <a:pPr lvl="2"/>
            <a:r>
              <a:rPr lang="en-US"/>
              <a:t>Self loops are considered as to be back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t>DFS Example</a:t>
            </a:r>
          </a:p>
        </p:txBody>
      </p:sp>
      <p:sp>
        <p:nvSpPr>
          <p:cNvPr id="39940"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|12</a:t>
            </a:r>
          </a:p>
        </p:txBody>
      </p:sp>
      <p:sp>
        <p:nvSpPr>
          <p:cNvPr id="39941"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39942"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13|16</a:t>
            </a:r>
          </a:p>
        </p:txBody>
      </p:sp>
      <p:sp>
        <p:nvSpPr>
          <p:cNvPr id="39943"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14|15</a:t>
            </a:r>
          </a:p>
        </p:txBody>
      </p:sp>
      <p:sp>
        <p:nvSpPr>
          <p:cNvPr id="39944"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39945"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39946"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39947"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39948" name="AutoShape 11"/>
          <p:cNvCxnSpPr>
            <a:cxnSpLocks noChangeShapeType="1"/>
            <a:stCxn id="39940" idx="3"/>
            <a:endCxn id="3994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39949" name="AutoShape 12"/>
          <p:cNvCxnSpPr>
            <a:cxnSpLocks noChangeShapeType="1"/>
            <a:stCxn id="39946" idx="5"/>
            <a:endCxn id="39945"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39950" name="AutoShape 13"/>
          <p:cNvCxnSpPr>
            <a:cxnSpLocks noChangeShapeType="1"/>
            <a:stCxn id="39946" idx="6"/>
            <a:endCxn id="39944"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39951" name="AutoShape 14"/>
          <p:cNvCxnSpPr>
            <a:cxnSpLocks noChangeShapeType="1"/>
            <a:stCxn id="39944" idx="2"/>
            <a:endCxn id="39945"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39952" name="AutoShape 15"/>
          <p:cNvCxnSpPr>
            <a:cxnSpLocks noChangeShapeType="1"/>
            <a:stCxn id="39945" idx="0"/>
            <a:endCxn id="39940" idx="4"/>
          </p:cNvCxnSpPr>
          <p:nvPr/>
        </p:nvCxnSpPr>
        <p:spPr bwMode="auto">
          <a:xfrm flipV="1">
            <a:off x="2057400" y="3062288"/>
            <a:ext cx="0" cy="1647825"/>
          </a:xfrm>
          <a:prstGeom prst="straightConnector1">
            <a:avLst/>
          </a:prstGeom>
          <a:noFill/>
          <a:ln w="28575">
            <a:solidFill>
              <a:schemeClr val="accent2"/>
            </a:solidFill>
            <a:round/>
            <a:headEnd/>
            <a:tailEnd type="triangle" w="med" len="med"/>
          </a:ln>
        </p:spPr>
      </p:cxnSp>
      <p:cxnSp>
        <p:nvCxnSpPr>
          <p:cNvPr id="39953" name="AutoShape 16"/>
          <p:cNvCxnSpPr>
            <a:cxnSpLocks noChangeShapeType="1"/>
            <a:stCxn id="39940" idx="5"/>
            <a:endCxn id="39944" idx="1"/>
          </p:cNvCxnSpPr>
          <p:nvPr/>
        </p:nvCxnSpPr>
        <p:spPr bwMode="auto">
          <a:xfrm>
            <a:off x="2435225" y="2962275"/>
            <a:ext cx="1911350" cy="1847850"/>
          </a:xfrm>
          <a:prstGeom prst="straightConnector1">
            <a:avLst/>
          </a:prstGeom>
          <a:noFill/>
          <a:ln w="28575">
            <a:solidFill>
              <a:schemeClr val="tx1"/>
            </a:solidFill>
            <a:round/>
            <a:headEnd/>
            <a:tailEnd type="triangle" w="med" len="med"/>
          </a:ln>
        </p:spPr>
      </p:cxnSp>
      <p:cxnSp>
        <p:nvCxnSpPr>
          <p:cNvPr id="39954" name="AutoShape 17"/>
          <p:cNvCxnSpPr>
            <a:cxnSpLocks noChangeShapeType="1"/>
            <a:stCxn id="39941" idx="4"/>
            <a:endCxn id="39944"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39955" name="AutoShape 18"/>
          <p:cNvCxnSpPr>
            <a:cxnSpLocks noChangeShapeType="1"/>
            <a:stCxn id="39940" idx="6"/>
            <a:endCxn id="39941"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39956" name="AutoShape 19"/>
          <p:cNvCxnSpPr>
            <a:cxnSpLocks noChangeShapeType="1"/>
            <a:stCxn id="39942" idx="2"/>
            <a:endCxn id="39941"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39957" name="AutoShape 20"/>
          <p:cNvCxnSpPr>
            <a:cxnSpLocks noChangeShapeType="1"/>
            <a:stCxn id="39941" idx="5"/>
            <a:endCxn id="39947"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39958" name="AutoShape 21"/>
          <p:cNvCxnSpPr>
            <a:cxnSpLocks noChangeShapeType="1"/>
            <a:stCxn id="39942" idx="3"/>
            <a:endCxn id="3994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39959" name="AutoShape 22"/>
          <p:cNvCxnSpPr>
            <a:cxnSpLocks noChangeShapeType="1"/>
            <a:stCxn id="39942" idx="4"/>
            <a:endCxn id="39943"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39960" name="AutoShape 23"/>
          <p:cNvCxnSpPr>
            <a:cxnSpLocks noChangeShapeType="1"/>
            <a:stCxn id="39943" idx="2"/>
            <a:endCxn id="39944"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39961" name="AutoShape 24"/>
          <p:cNvCxnSpPr>
            <a:cxnSpLocks noChangeShapeType="1"/>
            <a:stCxn id="39947" idx="3"/>
            <a:endCxn id="3994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3996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39963" name="Text Box 26"/>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39964" name="Oval 27"/>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39965" name="Text Box 28"/>
          <p:cNvSpPr txBox="1">
            <a:spLocks noChangeArrowheads="1"/>
          </p:cNvSpPr>
          <p:nvPr/>
        </p:nvSpPr>
        <p:spPr bwMode="auto">
          <a:xfrm>
            <a:off x="223838" y="5791200"/>
            <a:ext cx="1528762" cy="457200"/>
          </a:xfrm>
          <a:prstGeom prst="rect">
            <a:avLst/>
          </a:prstGeom>
          <a:noFill/>
          <a:ln w="28575">
            <a:noFill/>
            <a:miter lim="800000"/>
            <a:headEnd/>
            <a:tailEnd/>
          </a:ln>
        </p:spPr>
        <p:txBody>
          <a:bodyPr wrap="none">
            <a:spAutoFit/>
          </a:bodyPr>
          <a:lstStyle/>
          <a:p>
            <a:r>
              <a:rPr lang="en-US" sz="2400" b="1">
                <a:solidFill>
                  <a:schemeClr val="tx2"/>
                </a:solidFill>
                <a:latin typeface="Times New Roman" pitchFamily="18" charset="0"/>
              </a:rPr>
              <a:t>Tree edges</a:t>
            </a:r>
          </a:p>
        </p:txBody>
      </p:sp>
      <p:sp>
        <p:nvSpPr>
          <p:cNvPr id="39966" name="Text Box 29"/>
          <p:cNvSpPr txBox="1">
            <a:spLocks noChangeArrowheads="1"/>
          </p:cNvSpPr>
          <p:nvPr/>
        </p:nvSpPr>
        <p:spPr bwMode="auto">
          <a:xfrm>
            <a:off x="1828800" y="5791200"/>
            <a:ext cx="1597025" cy="457200"/>
          </a:xfrm>
          <a:prstGeom prst="rect">
            <a:avLst/>
          </a:prstGeom>
          <a:noFill/>
          <a:ln w="28575">
            <a:noFill/>
            <a:miter lim="800000"/>
            <a:headEnd/>
            <a:tailEnd/>
          </a:ln>
        </p:spPr>
        <p:txBody>
          <a:bodyPr wrap="none">
            <a:spAutoFit/>
          </a:bodyPr>
          <a:lstStyle/>
          <a:p>
            <a:r>
              <a:rPr lang="en-US" sz="2400" b="1">
                <a:solidFill>
                  <a:schemeClr val="accent2"/>
                </a:solidFill>
                <a:latin typeface="Times New Roman" pitchFamily="18" charset="0"/>
              </a:rPr>
              <a:t>Back edges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DFS: Kinds of edges</a:t>
            </a:r>
          </a:p>
        </p:txBody>
      </p:sp>
      <p:sp>
        <p:nvSpPr>
          <p:cNvPr id="40964" name="Rectangle 3"/>
          <p:cNvSpPr>
            <a:spLocks noGrp="1" noChangeArrowheads="1"/>
          </p:cNvSpPr>
          <p:nvPr>
            <p:ph type="body" idx="1"/>
          </p:nvPr>
        </p:nvSpPr>
        <p:spPr/>
        <p:txBody>
          <a:bodyPr/>
          <a:lstStyle/>
          <a:p>
            <a:r>
              <a:rPr lang="en-US"/>
              <a:t>DFS introduces an important distinction among edges in the original graph:</a:t>
            </a:r>
          </a:p>
          <a:p>
            <a:pPr lvl="1"/>
            <a:r>
              <a:rPr lang="en-US" i="1">
                <a:solidFill>
                  <a:schemeClr val="tx2"/>
                </a:solidFill>
              </a:rPr>
              <a:t>Tree edge</a:t>
            </a:r>
            <a:r>
              <a:rPr lang="en-US"/>
              <a:t>: encounter new (white) vertex </a:t>
            </a:r>
          </a:p>
          <a:p>
            <a:pPr lvl="1"/>
            <a:r>
              <a:rPr lang="en-US" i="1">
                <a:solidFill>
                  <a:schemeClr val="tx2"/>
                </a:solidFill>
              </a:rPr>
              <a:t>Back edge</a:t>
            </a:r>
            <a:r>
              <a:rPr lang="en-US"/>
              <a:t>: from descendent to ancestor</a:t>
            </a:r>
          </a:p>
          <a:p>
            <a:pPr lvl="1"/>
            <a:r>
              <a:rPr lang="en-US" i="1">
                <a:solidFill>
                  <a:schemeClr val="tx2"/>
                </a:solidFill>
              </a:rPr>
              <a:t>Forward edge</a:t>
            </a:r>
            <a:r>
              <a:rPr lang="en-US"/>
              <a:t>: from ancestor to descendent</a:t>
            </a:r>
          </a:p>
          <a:p>
            <a:pPr lvl="2"/>
            <a:r>
              <a:rPr lang="en-US"/>
              <a:t>Not a tree edge, though</a:t>
            </a:r>
          </a:p>
          <a:p>
            <a:pPr lvl="2"/>
            <a:r>
              <a:rPr lang="en-US"/>
              <a:t>From grey node to black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t>DFS Example</a:t>
            </a:r>
          </a:p>
        </p:txBody>
      </p:sp>
      <p:sp>
        <p:nvSpPr>
          <p:cNvPr id="41988"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|12</a:t>
            </a:r>
          </a:p>
        </p:txBody>
      </p:sp>
      <p:sp>
        <p:nvSpPr>
          <p:cNvPr id="41989"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41990"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13|16</a:t>
            </a:r>
          </a:p>
        </p:txBody>
      </p:sp>
      <p:sp>
        <p:nvSpPr>
          <p:cNvPr id="41991"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14|15</a:t>
            </a:r>
          </a:p>
        </p:txBody>
      </p:sp>
      <p:sp>
        <p:nvSpPr>
          <p:cNvPr id="41992"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41993"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41994"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41995"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41996" name="AutoShape 11"/>
          <p:cNvCxnSpPr>
            <a:cxnSpLocks noChangeShapeType="1"/>
            <a:stCxn id="41988" idx="3"/>
            <a:endCxn id="41994"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41997" name="AutoShape 12"/>
          <p:cNvCxnSpPr>
            <a:cxnSpLocks noChangeShapeType="1"/>
            <a:stCxn id="41994" idx="5"/>
            <a:endCxn id="41993"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41998" name="AutoShape 13"/>
          <p:cNvCxnSpPr>
            <a:cxnSpLocks noChangeShapeType="1"/>
            <a:stCxn id="41994" idx="6"/>
            <a:endCxn id="41992"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41999" name="AutoShape 14"/>
          <p:cNvCxnSpPr>
            <a:cxnSpLocks noChangeShapeType="1"/>
            <a:stCxn id="41992" idx="2"/>
            <a:endCxn id="41993" idx="6"/>
          </p:cNvCxnSpPr>
          <p:nvPr/>
        </p:nvCxnSpPr>
        <p:spPr bwMode="auto">
          <a:xfrm flipH="1">
            <a:off x="2605088" y="5067300"/>
            <a:ext cx="1571625" cy="0"/>
          </a:xfrm>
          <a:prstGeom prst="straightConnector1">
            <a:avLst/>
          </a:prstGeom>
          <a:noFill/>
          <a:ln w="28575">
            <a:solidFill>
              <a:schemeClr val="tx1"/>
            </a:solidFill>
            <a:round/>
            <a:headEnd/>
            <a:tailEnd type="triangle" w="med" len="med"/>
          </a:ln>
        </p:spPr>
      </p:cxnSp>
      <p:cxnSp>
        <p:nvCxnSpPr>
          <p:cNvPr id="42000" name="AutoShape 15"/>
          <p:cNvCxnSpPr>
            <a:cxnSpLocks noChangeShapeType="1"/>
            <a:stCxn id="41993" idx="0"/>
            <a:endCxn id="41988" idx="4"/>
          </p:cNvCxnSpPr>
          <p:nvPr/>
        </p:nvCxnSpPr>
        <p:spPr bwMode="auto">
          <a:xfrm flipV="1">
            <a:off x="2057400" y="3062288"/>
            <a:ext cx="0" cy="1647825"/>
          </a:xfrm>
          <a:prstGeom prst="straightConnector1">
            <a:avLst/>
          </a:prstGeom>
          <a:noFill/>
          <a:ln w="28575">
            <a:solidFill>
              <a:schemeClr val="accent2"/>
            </a:solidFill>
            <a:round/>
            <a:headEnd/>
            <a:tailEnd type="triangle" w="med" len="med"/>
          </a:ln>
        </p:spPr>
      </p:cxnSp>
      <p:cxnSp>
        <p:nvCxnSpPr>
          <p:cNvPr id="42001" name="AutoShape 16"/>
          <p:cNvCxnSpPr>
            <a:cxnSpLocks noChangeShapeType="1"/>
            <a:stCxn id="41989" idx="4"/>
            <a:endCxn id="41992" idx="0"/>
          </p:cNvCxnSpPr>
          <p:nvPr/>
        </p:nvCxnSpPr>
        <p:spPr bwMode="auto">
          <a:xfrm>
            <a:off x="4724400" y="3062288"/>
            <a:ext cx="0" cy="1647825"/>
          </a:xfrm>
          <a:prstGeom prst="straightConnector1">
            <a:avLst/>
          </a:prstGeom>
          <a:noFill/>
          <a:ln w="28575">
            <a:solidFill>
              <a:schemeClr val="tx1"/>
            </a:solidFill>
            <a:round/>
            <a:headEnd/>
            <a:tailEnd type="triangle" w="med" len="med"/>
          </a:ln>
        </p:spPr>
      </p:cxnSp>
      <p:cxnSp>
        <p:nvCxnSpPr>
          <p:cNvPr id="42002" name="AutoShape 17"/>
          <p:cNvCxnSpPr>
            <a:cxnSpLocks noChangeShapeType="1"/>
            <a:stCxn id="41988" idx="6"/>
            <a:endCxn id="41989"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42003" name="AutoShape 18"/>
          <p:cNvCxnSpPr>
            <a:cxnSpLocks noChangeShapeType="1"/>
            <a:stCxn id="41990" idx="2"/>
            <a:endCxn id="41989" idx="6"/>
          </p:cNvCxnSpPr>
          <p:nvPr/>
        </p:nvCxnSpPr>
        <p:spPr bwMode="auto">
          <a:xfrm flipH="1">
            <a:off x="5272088" y="2705100"/>
            <a:ext cx="1571625" cy="0"/>
          </a:xfrm>
          <a:prstGeom prst="straightConnector1">
            <a:avLst/>
          </a:prstGeom>
          <a:noFill/>
          <a:ln w="28575">
            <a:solidFill>
              <a:schemeClr val="tx1"/>
            </a:solidFill>
            <a:round/>
            <a:headEnd/>
            <a:tailEnd type="triangle" w="med" len="med"/>
          </a:ln>
        </p:spPr>
      </p:cxnSp>
      <p:cxnSp>
        <p:nvCxnSpPr>
          <p:cNvPr id="42004" name="AutoShape 19"/>
          <p:cNvCxnSpPr>
            <a:cxnSpLocks noChangeShapeType="1"/>
            <a:stCxn id="41989" idx="5"/>
            <a:endCxn id="41995"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42005" name="AutoShape 20"/>
          <p:cNvCxnSpPr>
            <a:cxnSpLocks noChangeShapeType="1"/>
            <a:stCxn id="41990" idx="3"/>
            <a:endCxn id="41995"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p:spPr>
      </p:cxnSp>
      <p:cxnSp>
        <p:nvCxnSpPr>
          <p:cNvPr id="42006" name="AutoShape 21"/>
          <p:cNvCxnSpPr>
            <a:cxnSpLocks noChangeShapeType="1"/>
            <a:stCxn id="41990" idx="4"/>
            <a:endCxn id="41991"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42007" name="AutoShape 22"/>
          <p:cNvCxnSpPr>
            <a:cxnSpLocks noChangeShapeType="1"/>
            <a:stCxn id="41991" idx="2"/>
            <a:endCxn id="41992" idx="6"/>
          </p:cNvCxnSpPr>
          <p:nvPr/>
        </p:nvCxnSpPr>
        <p:spPr bwMode="auto">
          <a:xfrm flipH="1">
            <a:off x="5272088" y="5067300"/>
            <a:ext cx="1571625" cy="0"/>
          </a:xfrm>
          <a:prstGeom prst="straightConnector1">
            <a:avLst/>
          </a:prstGeom>
          <a:noFill/>
          <a:ln w="28575">
            <a:solidFill>
              <a:schemeClr val="tx1"/>
            </a:solidFill>
            <a:round/>
            <a:headEnd/>
            <a:tailEnd type="triangle" w="med" len="med"/>
          </a:ln>
        </p:spPr>
      </p:cxnSp>
      <p:cxnSp>
        <p:nvCxnSpPr>
          <p:cNvPr id="42008" name="AutoShape 23"/>
          <p:cNvCxnSpPr>
            <a:cxnSpLocks noChangeShapeType="1"/>
            <a:stCxn id="41995" idx="3"/>
            <a:endCxn id="41992"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p:spPr>
      </p:cxnSp>
      <p:sp>
        <p:nvSpPr>
          <p:cNvPr id="42009" name="Line 24"/>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42010" name="Text Box 25"/>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42011" name="Oval 26"/>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42012" name="Text Box 27"/>
          <p:cNvSpPr txBox="1">
            <a:spLocks noChangeArrowheads="1"/>
          </p:cNvSpPr>
          <p:nvPr/>
        </p:nvSpPr>
        <p:spPr bwMode="auto">
          <a:xfrm>
            <a:off x="223838" y="5791200"/>
            <a:ext cx="1528762" cy="457200"/>
          </a:xfrm>
          <a:prstGeom prst="rect">
            <a:avLst/>
          </a:prstGeom>
          <a:noFill/>
          <a:ln w="28575">
            <a:noFill/>
            <a:miter lim="800000"/>
            <a:headEnd/>
            <a:tailEnd/>
          </a:ln>
        </p:spPr>
        <p:txBody>
          <a:bodyPr wrap="none">
            <a:spAutoFit/>
          </a:bodyPr>
          <a:lstStyle/>
          <a:p>
            <a:r>
              <a:rPr lang="en-US" sz="2400" b="1">
                <a:solidFill>
                  <a:schemeClr val="tx2"/>
                </a:solidFill>
                <a:latin typeface="Times New Roman" pitchFamily="18" charset="0"/>
              </a:rPr>
              <a:t>Tree edges</a:t>
            </a:r>
          </a:p>
        </p:txBody>
      </p:sp>
      <p:sp>
        <p:nvSpPr>
          <p:cNvPr id="42013" name="Text Box 28"/>
          <p:cNvSpPr txBox="1">
            <a:spLocks noChangeArrowheads="1"/>
          </p:cNvSpPr>
          <p:nvPr/>
        </p:nvSpPr>
        <p:spPr bwMode="auto">
          <a:xfrm>
            <a:off x="1828800" y="5791200"/>
            <a:ext cx="1597025" cy="457200"/>
          </a:xfrm>
          <a:prstGeom prst="rect">
            <a:avLst/>
          </a:prstGeom>
          <a:noFill/>
          <a:ln w="28575">
            <a:noFill/>
            <a:miter lim="800000"/>
            <a:headEnd/>
            <a:tailEnd/>
          </a:ln>
        </p:spPr>
        <p:txBody>
          <a:bodyPr wrap="none">
            <a:spAutoFit/>
          </a:bodyPr>
          <a:lstStyle/>
          <a:p>
            <a:r>
              <a:rPr lang="en-US" sz="2400" b="1">
                <a:solidFill>
                  <a:schemeClr val="accent2"/>
                </a:solidFill>
                <a:latin typeface="Times New Roman" pitchFamily="18" charset="0"/>
              </a:rPr>
              <a:t>Back edges</a:t>
            </a:r>
          </a:p>
        </p:txBody>
      </p:sp>
      <p:sp>
        <p:nvSpPr>
          <p:cNvPr id="42014" name="Text Box 29"/>
          <p:cNvSpPr txBox="1">
            <a:spLocks noChangeArrowheads="1"/>
          </p:cNvSpPr>
          <p:nvPr/>
        </p:nvSpPr>
        <p:spPr bwMode="auto">
          <a:xfrm>
            <a:off x="3505200" y="5791200"/>
            <a:ext cx="2055813" cy="457200"/>
          </a:xfrm>
          <a:prstGeom prst="rect">
            <a:avLst/>
          </a:prstGeom>
          <a:noFill/>
          <a:ln w="28575">
            <a:noFill/>
            <a:miter lim="800000"/>
            <a:headEnd/>
            <a:tailEnd/>
          </a:ln>
        </p:spPr>
        <p:txBody>
          <a:bodyPr wrap="none">
            <a:spAutoFit/>
          </a:bodyPr>
          <a:lstStyle/>
          <a:p>
            <a:r>
              <a:rPr lang="en-US" sz="2400" b="1">
                <a:solidFill>
                  <a:schemeClr val="hlink"/>
                </a:solidFill>
                <a:latin typeface="Times New Roman" pitchFamily="18" charset="0"/>
              </a:rPr>
              <a:t>Forward edges</a:t>
            </a:r>
          </a:p>
        </p:txBody>
      </p:sp>
      <p:cxnSp>
        <p:nvCxnSpPr>
          <p:cNvPr id="42015" name="AutoShape 30"/>
          <p:cNvCxnSpPr>
            <a:cxnSpLocks noChangeShapeType="1"/>
            <a:stCxn id="41988" idx="5"/>
            <a:endCxn id="41992" idx="1"/>
          </p:cNvCxnSpPr>
          <p:nvPr/>
        </p:nvCxnSpPr>
        <p:spPr bwMode="auto">
          <a:xfrm>
            <a:off x="2435225" y="2962275"/>
            <a:ext cx="1911350" cy="1847850"/>
          </a:xfrm>
          <a:prstGeom prst="straightConnector1">
            <a:avLst/>
          </a:prstGeom>
          <a:noFill/>
          <a:ln w="28575">
            <a:solidFill>
              <a:schemeClr val="hlink"/>
            </a:solidFill>
            <a:round/>
            <a:headEnd/>
            <a:tailEnd type="triangl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t>DFS: Kinds of edges</a:t>
            </a:r>
          </a:p>
        </p:txBody>
      </p:sp>
      <p:sp>
        <p:nvSpPr>
          <p:cNvPr id="43012" name="Rectangle 3"/>
          <p:cNvSpPr>
            <a:spLocks noGrp="1" noChangeArrowheads="1"/>
          </p:cNvSpPr>
          <p:nvPr>
            <p:ph type="body" idx="1"/>
          </p:nvPr>
        </p:nvSpPr>
        <p:spPr/>
        <p:txBody>
          <a:bodyPr/>
          <a:lstStyle/>
          <a:p>
            <a:r>
              <a:rPr lang="en-US"/>
              <a:t>DFS introduces an important distinction among edges in the original graph:</a:t>
            </a:r>
          </a:p>
          <a:p>
            <a:pPr lvl="1"/>
            <a:r>
              <a:rPr lang="en-US" i="1">
                <a:solidFill>
                  <a:schemeClr val="tx2"/>
                </a:solidFill>
              </a:rPr>
              <a:t>Tree edge</a:t>
            </a:r>
            <a:r>
              <a:rPr lang="en-US"/>
              <a:t>: encounter new (white) vertex </a:t>
            </a:r>
          </a:p>
          <a:p>
            <a:pPr lvl="1"/>
            <a:r>
              <a:rPr lang="en-US" i="1">
                <a:solidFill>
                  <a:schemeClr val="tx2"/>
                </a:solidFill>
              </a:rPr>
              <a:t>Back edge</a:t>
            </a:r>
            <a:r>
              <a:rPr lang="en-US"/>
              <a:t>: from descendent to ancestor</a:t>
            </a:r>
          </a:p>
          <a:p>
            <a:pPr lvl="1"/>
            <a:r>
              <a:rPr lang="en-US" i="1">
                <a:solidFill>
                  <a:schemeClr val="tx2"/>
                </a:solidFill>
              </a:rPr>
              <a:t>Forward edge</a:t>
            </a:r>
            <a:r>
              <a:rPr lang="en-US"/>
              <a:t>: from ancestor to descendent</a:t>
            </a:r>
          </a:p>
          <a:p>
            <a:pPr lvl="1"/>
            <a:r>
              <a:rPr lang="en-US" i="1">
                <a:solidFill>
                  <a:schemeClr val="tx2"/>
                </a:solidFill>
              </a:rPr>
              <a:t>Cross edge</a:t>
            </a:r>
            <a:r>
              <a:rPr lang="en-US"/>
              <a:t>: between a tree or subtrees</a:t>
            </a:r>
          </a:p>
          <a:p>
            <a:pPr lvl="2"/>
            <a:r>
              <a:rPr lang="en-US"/>
              <a:t>From a grey node to a black node</a:t>
            </a:r>
          </a:p>
          <a:p>
            <a:pPr lvl="2"/>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t>DFS Example</a:t>
            </a:r>
          </a:p>
        </p:txBody>
      </p:sp>
      <p:sp>
        <p:nvSpPr>
          <p:cNvPr id="44036"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 |12</a:t>
            </a:r>
          </a:p>
        </p:txBody>
      </p:sp>
      <p:sp>
        <p:nvSpPr>
          <p:cNvPr id="44037"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8 |11</a:t>
            </a:r>
          </a:p>
        </p:txBody>
      </p:sp>
      <p:sp>
        <p:nvSpPr>
          <p:cNvPr id="44038"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13|16</a:t>
            </a:r>
          </a:p>
        </p:txBody>
      </p:sp>
      <p:sp>
        <p:nvSpPr>
          <p:cNvPr id="44039"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14|15</a:t>
            </a:r>
          </a:p>
        </p:txBody>
      </p:sp>
      <p:sp>
        <p:nvSpPr>
          <p:cNvPr id="44040"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5 | 6</a:t>
            </a:r>
          </a:p>
        </p:txBody>
      </p:sp>
      <p:sp>
        <p:nvSpPr>
          <p:cNvPr id="44041"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3 | 4</a:t>
            </a:r>
          </a:p>
        </p:txBody>
      </p:sp>
      <p:sp>
        <p:nvSpPr>
          <p:cNvPr id="44042"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2 | 7</a:t>
            </a:r>
          </a:p>
        </p:txBody>
      </p:sp>
      <p:sp>
        <p:nvSpPr>
          <p:cNvPr id="44043"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p>
            <a:pPr algn="ctr"/>
            <a:r>
              <a:rPr lang="en-US" sz="2400" b="1" i="0">
                <a:solidFill>
                  <a:schemeClr val="accent1"/>
                </a:solidFill>
                <a:latin typeface="Courier New" pitchFamily="49" charset="0"/>
              </a:rPr>
              <a:t>9 |10</a:t>
            </a:r>
          </a:p>
        </p:txBody>
      </p:sp>
      <p:cxnSp>
        <p:nvCxnSpPr>
          <p:cNvPr id="44044" name="AutoShape 11"/>
          <p:cNvCxnSpPr>
            <a:cxnSpLocks noChangeShapeType="1"/>
            <a:stCxn id="44036" idx="3"/>
            <a:endCxn id="44042"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p:spPr>
      </p:cxnSp>
      <p:cxnSp>
        <p:nvCxnSpPr>
          <p:cNvPr id="44045" name="AutoShape 12"/>
          <p:cNvCxnSpPr>
            <a:cxnSpLocks noChangeShapeType="1"/>
            <a:stCxn id="44042" idx="5"/>
            <a:endCxn id="44041" idx="1"/>
          </p:cNvCxnSpPr>
          <p:nvPr/>
        </p:nvCxnSpPr>
        <p:spPr bwMode="auto">
          <a:xfrm>
            <a:off x="1139825" y="4105275"/>
            <a:ext cx="539750" cy="704850"/>
          </a:xfrm>
          <a:prstGeom prst="straightConnector1">
            <a:avLst/>
          </a:prstGeom>
          <a:noFill/>
          <a:ln w="28575">
            <a:solidFill>
              <a:schemeClr val="tx2"/>
            </a:solidFill>
            <a:round/>
            <a:headEnd/>
            <a:tailEnd type="triangle" w="med" len="med"/>
          </a:ln>
        </p:spPr>
      </p:cxnSp>
      <p:cxnSp>
        <p:nvCxnSpPr>
          <p:cNvPr id="44046" name="AutoShape 13"/>
          <p:cNvCxnSpPr>
            <a:cxnSpLocks noChangeShapeType="1"/>
            <a:stCxn id="44042" idx="6"/>
            <a:endCxn id="44040" idx="1"/>
          </p:cNvCxnSpPr>
          <p:nvPr/>
        </p:nvCxnSpPr>
        <p:spPr bwMode="auto">
          <a:xfrm>
            <a:off x="1309688" y="3848100"/>
            <a:ext cx="3036887" cy="962025"/>
          </a:xfrm>
          <a:prstGeom prst="straightConnector1">
            <a:avLst/>
          </a:prstGeom>
          <a:noFill/>
          <a:ln w="28575">
            <a:solidFill>
              <a:schemeClr val="tx2"/>
            </a:solidFill>
            <a:round/>
            <a:headEnd/>
            <a:tailEnd type="triangle" w="med" len="med"/>
          </a:ln>
        </p:spPr>
      </p:cxnSp>
      <p:cxnSp>
        <p:nvCxnSpPr>
          <p:cNvPr id="44047" name="AutoShape 14"/>
          <p:cNvCxnSpPr>
            <a:cxnSpLocks noChangeShapeType="1"/>
            <a:stCxn id="44040" idx="2"/>
            <a:endCxn id="44041" idx="6"/>
          </p:cNvCxnSpPr>
          <p:nvPr/>
        </p:nvCxnSpPr>
        <p:spPr bwMode="auto">
          <a:xfrm flipH="1">
            <a:off x="2605088" y="5067300"/>
            <a:ext cx="1571625" cy="0"/>
          </a:xfrm>
          <a:prstGeom prst="straightConnector1">
            <a:avLst/>
          </a:prstGeom>
          <a:noFill/>
          <a:ln w="28575">
            <a:solidFill>
              <a:schemeClr val="accent1"/>
            </a:solidFill>
            <a:round/>
            <a:headEnd/>
            <a:tailEnd type="triangle" w="med" len="med"/>
          </a:ln>
        </p:spPr>
      </p:cxnSp>
      <p:cxnSp>
        <p:nvCxnSpPr>
          <p:cNvPr id="44048" name="AutoShape 15"/>
          <p:cNvCxnSpPr>
            <a:cxnSpLocks noChangeShapeType="1"/>
            <a:stCxn id="44041" idx="0"/>
            <a:endCxn id="44036" idx="4"/>
          </p:cNvCxnSpPr>
          <p:nvPr/>
        </p:nvCxnSpPr>
        <p:spPr bwMode="auto">
          <a:xfrm flipV="1">
            <a:off x="2057400" y="3062288"/>
            <a:ext cx="0" cy="1647825"/>
          </a:xfrm>
          <a:prstGeom prst="straightConnector1">
            <a:avLst/>
          </a:prstGeom>
          <a:noFill/>
          <a:ln w="28575">
            <a:solidFill>
              <a:schemeClr val="accent2"/>
            </a:solidFill>
            <a:round/>
            <a:headEnd/>
            <a:tailEnd type="triangle" w="med" len="med"/>
          </a:ln>
        </p:spPr>
      </p:cxnSp>
      <p:cxnSp>
        <p:nvCxnSpPr>
          <p:cNvPr id="44049" name="AutoShape 16"/>
          <p:cNvCxnSpPr>
            <a:cxnSpLocks noChangeShapeType="1"/>
            <a:stCxn id="44037" idx="4"/>
            <a:endCxn id="44040" idx="0"/>
          </p:cNvCxnSpPr>
          <p:nvPr/>
        </p:nvCxnSpPr>
        <p:spPr bwMode="auto">
          <a:xfrm>
            <a:off x="4724400" y="3062288"/>
            <a:ext cx="0" cy="1647825"/>
          </a:xfrm>
          <a:prstGeom prst="straightConnector1">
            <a:avLst/>
          </a:prstGeom>
          <a:noFill/>
          <a:ln w="28575">
            <a:solidFill>
              <a:schemeClr val="accent1"/>
            </a:solidFill>
            <a:round/>
            <a:headEnd/>
            <a:tailEnd type="triangle" w="med" len="med"/>
          </a:ln>
        </p:spPr>
      </p:cxnSp>
      <p:cxnSp>
        <p:nvCxnSpPr>
          <p:cNvPr id="44050" name="AutoShape 17"/>
          <p:cNvCxnSpPr>
            <a:cxnSpLocks noChangeShapeType="1"/>
            <a:stCxn id="44036" idx="6"/>
            <a:endCxn id="44037" idx="2"/>
          </p:cNvCxnSpPr>
          <p:nvPr/>
        </p:nvCxnSpPr>
        <p:spPr bwMode="auto">
          <a:xfrm>
            <a:off x="2605088" y="2705100"/>
            <a:ext cx="1571625" cy="0"/>
          </a:xfrm>
          <a:prstGeom prst="straightConnector1">
            <a:avLst/>
          </a:prstGeom>
          <a:noFill/>
          <a:ln w="28575">
            <a:solidFill>
              <a:schemeClr val="tx2"/>
            </a:solidFill>
            <a:round/>
            <a:headEnd/>
            <a:tailEnd type="triangle" w="med" len="med"/>
          </a:ln>
        </p:spPr>
      </p:cxnSp>
      <p:cxnSp>
        <p:nvCxnSpPr>
          <p:cNvPr id="44051" name="AutoShape 18"/>
          <p:cNvCxnSpPr>
            <a:cxnSpLocks noChangeShapeType="1"/>
            <a:stCxn id="44038" idx="2"/>
            <a:endCxn id="44037" idx="6"/>
          </p:cNvCxnSpPr>
          <p:nvPr/>
        </p:nvCxnSpPr>
        <p:spPr bwMode="auto">
          <a:xfrm flipH="1">
            <a:off x="5272088" y="2705100"/>
            <a:ext cx="1571625" cy="0"/>
          </a:xfrm>
          <a:prstGeom prst="straightConnector1">
            <a:avLst/>
          </a:prstGeom>
          <a:noFill/>
          <a:ln w="28575">
            <a:solidFill>
              <a:schemeClr val="accent1"/>
            </a:solidFill>
            <a:round/>
            <a:headEnd/>
            <a:tailEnd type="triangle" w="med" len="med"/>
          </a:ln>
        </p:spPr>
      </p:cxnSp>
      <p:cxnSp>
        <p:nvCxnSpPr>
          <p:cNvPr id="44052" name="AutoShape 19"/>
          <p:cNvCxnSpPr>
            <a:cxnSpLocks noChangeShapeType="1"/>
            <a:stCxn id="44037" idx="5"/>
            <a:endCxn id="44043" idx="1"/>
          </p:cNvCxnSpPr>
          <p:nvPr/>
        </p:nvCxnSpPr>
        <p:spPr bwMode="auto">
          <a:xfrm>
            <a:off x="5102225" y="2962275"/>
            <a:ext cx="615950" cy="628650"/>
          </a:xfrm>
          <a:prstGeom prst="straightConnector1">
            <a:avLst/>
          </a:prstGeom>
          <a:noFill/>
          <a:ln w="28575">
            <a:solidFill>
              <a:schemeClr val="tx2"/>
            </a:solidFill>
            <a:round/>
            <a:headEnd/>
            <a:tailEnd type="triangle" w="med" len="med"/>
          </a:ln>
        </p:spPr>
      </p:cxnSp>
      <p:cxnSp>
        <p:nvCxnSpPr>
          <p:cNvPr id="44053" name="AutoShape 20"/>
          <p:cNvCxnSpPr>
            <a:cxnSpLocks noChangeShapeType="1"/>
            <a:stCxn id="44038" idx="3"/>
            <a:endCxn id="44043" idx="7"/>
          </p:cNvCxnSpPr>
          <p:nvPr/>
        </p:nvCxnSpPr>
        <p:spPr bwMode="auto">
          <a:xfrm flipH="1">
            <a:off x="6473825" y="2962275"/>
            <a:ext cx="539750" cy="628650"/>
          </a:xfrm>
          <a:prstGeom prst="straightConnector1">
            <a:avLst/>
          </a:prstGeom>
          <a:noFill/>
          <a:ln w="28575">
            <a:solidFill>
              <a:schemeClr val="accent1"/>
            </a:solidFill>
            <a:round/>
            <a:headEnd/>
            <a:tailEnd type="triangle" w="med" len="med"/>
          </a:ln>
        </p:spPr>
      </p:cxnSp>
      <p:cxnSp>
        <p:nvCxnSpPr>
          <p:cNvPr id="44054" name="AutoShape 21"/>
          <p:cNvCxnSpPr>
            <a:cxnSpLocks noChangeShapeType="1"/>
            <a:stCxn id="44038" idx="4"/>
            <a:endCxn id="44039" idx="0"/>
          </p:cNvCxnSpPr>
          <p:nvPr/>
        </p:nvCxnSpPr>
        <p:spPr bwMode="auto">
          <a:xfrm>
            <a:off x="7391400" y="3062288"/>
            <a:ext cx="0" cy="1647825"/>
          </a:xfrm>
          <a:prstGeom prst="straightConnector1">
            <a:avLst/>
          </a:prstGeom>
          <a:noFill/>
          <a:ln w="28575">
            <a:solidFill>
              <a:schemeClr val="tx2"/>
            </a:solidFill>
            <a:round/>
            <a:headEnd/>
            <a:tailEnd type="triangle" w="med" len="med"/>
          </a:ln>
        </p:spPr>
      </p:cxnSp>
      <p:cxnSp>
        <p:nvCxnSpPr>
          <p:cNvPr id="44055" name="AutoShape 22"/>
          <p:cNvCxnSpPr>
            <a:cxnSpLocks noChangeShapeType="1"/>
            <a:stCxn id="44039" idx="2"/>
            <a:endCxn id="44040" idx="6"/>
          </p:cNvCxnSpPr>
          <p:nvPr/>
        </p:nvCxnSpPr>
        <p:spPr bwMode="auto">
          <a:xfrm flipH="1">
            <a:off x="5272088" y="5067300"/>
            <a:ext cx="1571625" cy="0"/>
          </a:xfrm>
          <a:prstGeom prst="straightConnector1">
            <a:avLst/>
          </a:prstGeom>
          <a:noFill/>
          <a:ln w="28575">
            <a:solidFill>
              <a:schemeClr val="accent1"/>
            </a:solidFill>
            <a:round/>
            <a:headEnd/>
            <a:tailEnd type="triangle" w="med" len="med"/>
          </a:ln>
        </p:spPr>
      </p:cxnSp>
      <p:cxnSp>
        <p:nvCxnSpPr>
          <p:cNvPr id="44056" name="AutoShape 23"/>
          <p:cNvCxnSpPr>
            <a:cxnSpLocks noChangeShapeType="1"/>
            <a:stCxn id="44043" idx="3"/>
            <a:endCxn id="44040" idx="7"/>
          </p:cNvCxnSpPr>
          <p:nvPr/>
        </p:nvCxnSpPr>
        <p:spPr bwMode="auto">
          <a:xfrm flipH="1">
            <a:off x="5102225" y="4105275"/>
            <a:ext cx="615950" cy="704850"/>
          </a:xfrm>
          <a:prstGeom prst="straightConnector1">
            <a:avLst/>
          </a:prstGeom>
          <a:noFill/>
          <a:ln w="28575">
            <a:solidFill>
              <a:schemeClr val="accent1"/>
            </a:solidFill>
            <a:round/>
            <a:headEnd/>
            <a:tailEnd type="triangle" w="med" len="med"/>
          </a:ln>
        </p:spPr>
      </p:cxnSp>
      <p:sp>
        <p:nvSpPr>
          <p:cNvPr id="44057" name="Line 24"/>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p:spPr>
        <p:txBody>
          <a:bodyPr wrap="none" anchor="ctr"/>
          <a:lstStyle/>
          <a:p>
            <a:endParaRPr lang="en-US"/>
          </a:p>
        </p:txBody>
      </p:sp>
      <p:sp>
        <p:nvSpPr>
          <p:cNvPr id="44058" name="Text Box 25"/>
          <p:cNvSpPr txBox="1">
            <a:spLocks noChangeArrowheads="1"/>
          </p:cNvSpPr>
          <p:nvPr/>
        </p:nvSpPr>
        <p:spPr bwMode="auto">
          <a:xfrm>
            <a:off x="76200" y="1447800"/>
            <a:ext cx="874713" cy="7016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source</a:t>
            </a:r>
            <a:br>
              <a:rPr lang="en-US" b="1">
                <a:solidFill>
                  <a:schemeClr val="accent1"/>
                </a:solidFill>
                <a:latin typeface="Times New Roman" pitchFamily="18" charset="0"/>
              </a:rPr>
            </a:br>
            <a:r>
              <a:rPr lang="en-US" b="1">
                <a:solidFill>
                  <a:schemeClr val="accent1"/>
                </a:solidFill>
                <a:latin typeface="Times New Roman" pitchFamily="18" charset="0"/>
              </a:rPr>
              <a:t>vertex</a:t>
            </a:r>
          </a:p>
        </p:txBody>
      </p:sp>
      <p:sp>
        <p:nvSpPr>
          <p:cNvPr id="44059" name="Oval 26"/>
          <p:cNvSpPr>
            <a:spLocks noChangeArrowheads="1"/>
          </p:cNvSpPr>
          <p:nvPr/>
        </p:nvSpPr>
        <p:spPr bwMode="auto">
          <a:xfrm>
            <a:off x="1524000" y="1828800"/>
            <a:ext cx="1066800" cy="685800"/>
          </a:xfrm>
          <a:prstGeom prst="ellipse">
            <a:avLst/>
          </a:prstGeom>
          <a:noFill/>
          <a:ln w="28575">
            <a:noFill/>
            <a:round/>
            <a:headEnd/>
            <a:tailEnd/>
          </a:ln>
        </p:spPr>
        <p:txBody>
          <a:bodyPr wrap="none" anchor="ctr"/>
          <a:lstStyle/>
          <a:p>
            <a:pPr algn="ctr"/>
            <a:r>
              <a:rPr lang="en-US" sz="2400" b="1">
                <a:latin typeface="Times New Roman" pitchFamily="18" charset="0"/>
              </a:rPr>
              <a:t>d      f</a:t>
            </a:r>
          </a:p>
        </p:txBody>
      </p:sp>
      <p:sp>
        <p:nvSpPr>
          <p:cNvPr id="44060" name="Text Box 27"/>
          <p:cNvSpPr txBox="1">
            <a:spLocks noChangeArrowheads="1"/>
          </p:cNvSpPr>
          <p:nvPr/>
        </p:nvSpPr>
        <p:spPr bwMode="auto">
          <a:xfrm>
            <a:off x="223838" y="5791200"/>
            <a:ext cx="1528762" cy="457200"/>
          </a:xfrm>
          <a:prstGeom prst="rect">
            <a:avLst/>
          </a:prstGeom>
          <a:noFill/>
          <a:ln w="28575">
            <a:noFill/>
            <a:miter lim="800000"/>
            <a:headEnd/>
            <a:tailEnd/>
          </a:ln>
        </p:spPr>
        <p:txBody>
          <a:bodyPr wrap="none">
            <a:spAutoFit/>
          </a:bodyPr>
          <a:lstStyle/>
          <a:p>
            <a:r>
              <a:rPr lang="en-US" sz="2400" b="1">
                <a:solidFill>
                  <a:schemeClr val="tx2"/>
                </a:solidFill>
                <a:latin typeface="Times New Roman" pitchFamily="18" charset="0"/>
              </a:rPr>
              <a:t>Tree edges</a:t>
            </a:r>
          </a:p>
        </p:txBody>
      </p:sp>
      <p:sp>
        <p:nvSpPr>
          <p:cNvPr id="44061" name="Text Box 28"/>
          <p:cNvSpPr txBox="1">
            <a:spLocks noChangeArrowheads="1"/>
          </p:cNvSpPr>
          <p:nvPr/>
        </p:nvSpPr>
        <p:spPr bwMode="auto">
          <a:xfrm>
            <a:off x="1828800" y="5791200"/>
            <a:ext cx="1597025" cy="457200"/>
          </a:xfrm>
          <a:prstGeom prst="rect">
            <a:avLst/>
          </a:prstGeom>
          <a:noFill/>
          <a:ln w="28575">
            <a:noFill/>
            <a:miter lim="800000"/>
            <a:headEnd/>
            <a:tailEnd/>
          </a:ln>
        </p:spPr>
        <p:txBody>
          <a:bodyPr wrap="none">
            <a:spAutoFit/>
          </a:bodyPr>
          <a:lstStyle/>
          <a:p>
            <a:r>
              <a:rPr lang="en-US" sz="2400" b="1">
                <a:solidFill>
                  <a:schemeClr val="accent2"/>
                </a:solidFill>
                <a:latin typeface="Times New Roman" pitchFamily="18" charset="0"/>
              </a:rPr>
              <a:t>Back edges</a:t>
            </a:r>
          </a:p>
        </p:txBody>
      </p:sp>
      <p:sp>
        <p:nvSpPr>
          <p:cNvPr id="44062" name="Text Box 29"/>
          <p:cNvSpPr txBox="1">
            <a:spLocks noChangeArrowheads="1"/>
          </p:cNvSpPr>
          <p:nvPr/>
        </p:nvSpPr>
        <p:spPr bwMode="auto">
          <a:xfrm>
            <a:off x="3505200" y="5791200"/>
            <a:ext cx="2055813" cy="457200"/>
          </a:xfrm>
          <a:prstGeom prst="rect">
            <a:avLst/>
          </a:prstGeom>
          <a:noFill/>
          <a:ln w="28575">
            <a:noFill/>
            <a:miter lim="800000"/>
            <a:headEnd/>
            <a:tailEnd/>
          </a:ln>
        </p:spPr>
        <p:txBody>
          <a:bodyPr wrap="none">
            <a:spAutoFit/>
          </a:bodyPr>
          <a:lstStyle/>
          <a:p>
            <a:r>
              <a:rPr lang="en-US" sz="2400" b="1">
                <a:solidFill>
                  <a:schemeClr val="hlink"/>
                </a:solidFill>
                <a:latin typeface="Times New Roman" pitchFamily="18" charset="0"/>
              </a:rPr>
              <a:t>Forward edges</a:t>
            </a:r>
          </a:p>
        </p:txBody>
      </p:sp>
      <p:cxnSp>
        <p:nvCxnSpPr>
          <p:cNvPr id="44063" name="AutoShape 30"/>
          <p:cNvCxnSpPr>
            <a:cxnSpLocks noChangeShapeType="1"/>
            <a:stCxn id="44036" idx="5"/>
            <a:endCxn id="44040" idx="1"/>
          </p:cNvCxnSpPr>
          <p:nvPr/>
        </p:nvCxnSpPr>
        <p:spPr bwMode="auto">
          <a:xfrm>
            <a:off x="2435225" y="2962275"/>
            <a:ext cx="1911350" cy="1847850"/>
          </a:xfrm>
          <a:prstGeom prst="straightConnector1">
            <a:avLst/>
          </a:prstGeom>
          <a:noFill/>
          <a:ln w="28575">
            <a:solidFill>
              <a:schemeClr val="hlink"/>
            </a:solidFill>
            <a:round/>
            <a:headEnd/>
            <a:tailEnd type="triangle" w="med" len="med"/>
          </a:ln>
        </p:spPr>
      </p:cxnSp>
      <p:sp>
        <p:nvSpPr>
          <p:cNvPr id="44064" name="Text Box 31"/>
          <p:cNvSpPr txBox="1">
            <a:spLocks noChangeArrowheads="1"/>
          </p:cNvSpPr>
          <p:nvPr/>
        </p:nvSpPr>
        <p:spPr bwMode="auto">
          <a:xfrm>
            <a:off x="5638800" y="5791200"/>
            <a:ext cx="1666875" cy="457200"/>
          </a:xfrm>
          <a:prstGeom prst="rect">
            <a:avLst/>
          </a:prstGeom>
          <a:noFill/>
          <a:ln w="28575">
            <a:noFill/>
            <a:miter lim="800000"/>
            <a:headEnd/>
            <a:tailEnd/>
          </a:ln>
        </p:spPr>
        <p:txBody>
          <a:bodyPr wrap="none">
            <a:spAutoFit/>
          </a:bodyPr>
          <a:lstStyle/>
          <a:p>
            <a:r>
              <a:rPr lang="en-US" sz="2400" b="1">
                <a:solidFill>
                  <a:schemeClr val="accent1"/>
                </a:solidFill>
                <a:latin typeface="Times New Roman" pitchFamily="18" charset="0"/>
              </a:rPr>
              <a:t>Cross edges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t>DFS: Kinds of edges</a:t>
            </a:r>
          </a:p>
        </p:txBody>
      </p:sp>
      <p:sp>
        <p:nvSpPr>
          <p:cNvPr id="45060" name="Rectangle 3"/>
          <p:cNvSpPr>
            <a:spLocks noGrp="1" noChangeArrowheads="1"/>
          </p:cNvSpPr>
          <p:nvPr>
            <p:ph type="body" idx="1"/>
          </p:nvPr>
        </p:nvSpPr>
        <p:spPr/>
        <p:txBody>
          <a:bodyPr/>
          <a:lstStyle/>
          <a:p>
            <a:r>
              <a:rPr lang="en-US"/>
              <a:t>DFS introduces an important distinction among edges in the original graph:</a:t>
            </a:r>
          </a:p>
          <a:p>
            <a:pPr lvl="1"/>
            <a:r>
              <a:rPr lang="en-US" i="1">
                <a:solidFill>
                  <a:schemeClr val="tx2"/>
                </a:solidFill>
              </a:rPr>
              <a:t>Tree edge</a:t>
            </a:r>
            <a:r>
              <a:rPr lang="en-US"/>
              <a:t>: encounter new (white) vertex </a:t>
            </a:r>
          </a:p>
          <a:p>
            <a:pPr lvl="1"/>
            <a:r>
              <a:rPr lang="en-US" i="1">
                <a:solidFill>
                  <a:schemeClr val="tx2"/>
                </a:solidFill>
              </a:rPr>
              <a:t>Back edge</a:t>
            </a:r>
            <a:r>
              <a:rPr lang="en-US"/>
              <a:t>: from descendent to ancestor</a:t>
            </a:r>
          </a:p>
          <a:p>
            <a:pPr lvl="1"/>
            <a:r>
              <a:rPr lang="en-US" i="1">
                <a:solidFill>
                  <a:schemeClr val="tx2"/>
                </a:solidFill>
              </a:rPr>
              <a:t>Forward edge</a:t>
            </a:r>
            <a:r>
              <a:rPr lang="en-US"/>
              <a:t>: from ancestor to descendent</a:t>
            </a:r>
          </a:p>
          <a:p>
            <a:pPr lvl="1"/>
            <a:r>
              <a:rPr lang="en-US" i="1">
                <a:solidFill>
                  <a:schemeClr val="tx2"/>
                </a:solidFill>
              </a:rPr>
              <a:t>Cross edge</a:t>
            </a:r>
            <a:r>
              <a:rPr lang="en-US"/>
              <a:t>: between a tree or subtrees</a:t>
            </a:r>
          </a:p>
          <a:p>
            <a:r>
              <a:rPr lang="en-US"/>
              <a:t>Note: tree &amp; back edges are important; most algorithms don’t distinguish forward &amp; cross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t>More about the edges</a:t>
            </a:r>
          </a:p>
        </p:txBody>
      </p:sp>
      <p:sp>
        <p:nvSpPr>
          <p:cNvPr id="1238019" name="Rectangle 3"/>
          <p:cNvSpPr>
            <a:spLocks noGrp="1" noChangeArrowheads="1"/>
          </p:cNvSpPr>
          <p:nvPr>
            <p:ph type="body" idx="1"/>
          </p:nvPr>
        </p:nvSpPr>
        <p:spPr/>
        <p:txBody>
          <a:bodyPr/>
          <a:lstStyle/>
          <a:p>
            <a:r>
              <a:rPr lang="en-US"/>
              <a:t>Let (u,v) is an edge.</a:t>
            </a:r>
          </a:p>
          <a:p>
            <a:pPr lvl="1"/>
            <a:r>
              <a:rPr lang="en-US"/>
              <a:t>If  (color[v] = WHITE)  then (u,v) is a tree edge</a:t>
            </a:r>
          </a:p>
          <a:p>
            <a:pPr lvl="1"/>
            <a:r>
              <a:rPr lang="en-US"/>
              <a:t>If  (color[v] = GRAY)  then (u,v) is a back edge</a:t>
            </a:r>
          </a:p>
          <a:p>
            <a:pPr lvl="1"/>
            <a:r>
              <a:rPr lang="en-US"/>
              <a:t>If  (color[v] = BLACK)  then (u,v) is a forward/cross edge</a:t>
            </a:r>
          </a:p>
          <a:p>
            <a:pPr lvl="2"/>
            <a:r>
              <a:rPr lang="en-US"/>
              <a:t>Forward Edge: d[u]&lt;d[v]</a:t>
            </a:r>
          </a:p>
          <a:p>
            <a:pPr lvl="2"/>
            <a:r>
              <a:rPr lang="en-US"/>
              <a:t>Cross Edge: 	    d[u]&gt;d[v]</a:t>
            </a:r>
          </a:p>
          <a:p>
            <a:pPr lvl="1"/>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80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8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80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801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8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gn="l"/>
            <a:r>
              <a:rPr lang="en-US" altLang="zh-CN">
                <a:ea typeface="宋体" pitchFamily="2" charset="-122"/>
              </a:rPr>
              <a:t>Path Examples</a:t>
            </a:r>
          </a:p>
        </p:txBody>
      </p:sp>
      <p:graphicFrame>
        <p:nvGraphicFramePr>
          <p:cNvPr id="6146" name="Object 3"/>
          <p:cNvGraphicFramePr>
            <a:graphicFrameLocks noChangeAspect="1"/>
          </p:cNvGraphicFramePr>
          <p:nvPr/>
        </p:nvGraphicFramePr>
        <p:xfrm>
          <a:off x="457200" y="1981200"/>
          <a:ext cx="3514725" cy="3054350"/>
        </p:xfrm>
        <a:graphic>
          <a:graphicData uri="http://schemas.openxmlformats.org/presentationml/2006/ole">
            <mc:AlternateContent xmlns:mc="http://schemas.openxmlformats.org/markup-compatibility/2006">
              <mc:Choice xmlns:v="urn:schemas-microsoft-com:vml" Requires="v">
                <p:oleObj name="Bitmap Image" r:id="rId3" imgW="4505954" imgH="3914286" progId="PBrush">
                  <p:embed/>
                </p:oleObj>
              </mc:Choice>
              <mc:Fallback>
                <p:oleObj name="Bitmap Image" r:id="rId3" imgW="4505954" imgH="3914286" progId="PBrush">
                  <p:embed/>
                  <p:pic>
                    <p:nvPicPr>
                      <p:cNvPr id="614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3514725"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4"/>
          <p:cNvSpPr txBox="1">
            <a:spLocks noChangeArrowheads="1"/>
          </p:cNvSpPr>
          <p:nvPr/>
        </p:nvSpPr>
        <p:spPr bwMode="auto">
          <a:xfrm>
            <a:off x="5486400" y="3135313"/>
            <a:ext cx="2495550" cy="2563812"/>
          </a:xfrm>
          <a:prstGeom prst="rect">
            <a:avLst/>
          </a:prstGeom>
          <a:noFill/>
          <a:ln w="9525">
            <a:noFill/>
            <a:miter lim="800000"/>
            <a:headEnd/>
            <a:tailEnd/>
          </a:ln>
        </p:spPr>
        <p:txBody>
          <a:bodyPr wrap="none">
            <a:spAutoFit/>
          </a:bodyPr>
          <a:lstStyle/>
          <a:p>
            <a:pPr marL="342900" indent="-342900" algn="l" eaLnBrk="1" hangingPunct="1">
              <a:buFontTx/>
              <a:buAutoNum type="arabicPeriod"/>
            </a:pPr>
            <a:r>
              <a:rPr lang="en-US" altLang="zh-CN" sz="1800">
                <a:solidFill>
                  <a:schemeClr val="tx1"/>
                </a:solidFill>
                <a:latin typeface="Arial" charset="0"/>
                <a:ea typeface="宋体" pitchFamily="2" charset="-122"/>
              </a:rPr>
              <a:t>{a,c,f,e}</a:t>
            </a:r>
          </a:p>
          <a:p>
            <a:pPr marL="342900" indent="-342900" algn="l" eaLnBrk="1" hangingPunct="1">
              <a:buFontTx/>
              <a:buAutoNum type="arabicPeriod"/>
            </a:pPr>
            <a:endParaRPr lang="en-US" altLang="zh-CN" sz="1800">
              <a:solidFill>
                <a:schemeClr val="tx1"/>
              </a:solidFill>
              <a:latin typeface="Arial" charset="0"/>
              <a:ea typeface="宋体" pitchFamily="2" charset="-122"/>
            </a:endParaRPr>
          </a:p>
          <a:p>
            <a:pPr marL="342900" indent="-342900" algn="l" eaLnBrk="1" hangingPunct="1">
              <a:buFontTx/>
              <a:buAutoNum type="arabicPeriod"/>
            </a:pPr>
            <a:r>
              <a:rPr lang="en-US" altLang="zh-CN" sz="1800">
                <a:solidFill>
                  <a:schemeClr val="tx1"/>
                </a:solidFill>
                <a:latin typeface="Arial" charset="0"/>
                <a:ea typeface="宋体" pitchFamily="2" charset="-122"/>
              </a:rPr>
              <a:t>{a,b,d,c,f,e}</a:t>
            </a:r>
          </a:p>
          <a:p>
            <a:pPr marL="342900" indent="-342900" algn="l" eaLnBrk="1" hangingPunct="1">
              <a:buFontTx/>
              <a:buAutoNum type="arabicPeriod"/>
            </a:pPr>
            <a:endParaRPr lang="en-US" altLang="zh-CN" sz="1800">
              <a:solidFill>
                <a:schemeClr val="tx1"/>
              </a:solidFill>
              <a:latin typeface="Arial" charset="0"/>
              <a:ea typeface="宋体" pitchFamily="2" charset="-122"/>
            </a:endParaRPr>
          </a:p>
          <a:p>
            <a:pPr marL="342900" indent="-342900" algn="l" eaLnBrk="1" hangingPunct="1">
              <a:buFontTx/>
              <a:buAutoNum type="arabicPeriod"/>
            </a:pPr>
            <a:r>
              <a:rPr lang="en-US" altLang="zh-CN" sz="1800">
                <a:solidFill>
                  <a:schemeClr val="tx1"/>
                </a:solidFill>
                <a:latin typeface="Arial" charset="0"/>
                <a:ea typeface="宋体" pitchFamily="2" charset="-122"/>
              </a:rPr>
              <a:t>{a, c, d, b, d, c, f, e}</a:t>
            </a:r>
            <a:br>
              <a:rPr lang="en-US" altLang="zh-CN" sz="1800">
                <a:solidFill>
                  <a:schemeClr val="tx1"/>
                </a:solidFill>
                <a:latin typeface="Arial" charset="0"/>
                <a:ea typeface="宋体" pitchFamily="2" charset="-122"/>
              </a:rPr>
            </a:br>
            <a:endParaRPr lang="en-US" altLang="zh-CN" sz="1800">
              <a:solidFill>
                <a:schemeClr val="tx1"/>
              </a:solidFill>
              <a:latin typeface="Arial" charset="0"/>
              <a:ea typeface="宋体" pitchFamily="2" charset="-122"/>
            </a:endParaRPr>
          </a:p>
          <a:p>
            <a:pPr marL="342900" indent="-342900" algn="l" eaLnBrk="1" hangingPunct="1">
              <a:buFontTx/>
              <a:buAutoNum type="arabicPeriod"/>
            </a:pPr>
            <a:r>
              <a:rPr lang="en-US" altLang="zh-CN" sz="1800">
                <a:solidFill>
                  <a:schemeClr val="tx1"/>
                </a:solidFill>
                <a:latin typeface="Arial" charset="0"/>
                <a:ea typeface="宋体" pitchFamily="2" charset="-122"/>
              </a:rPr>
              <a:t>{a,c,d,b,a}</a:t>
            </a:r>
          </a:p>
          <a:p>
            <a:pPr marL="342900" indent="-342900" algn="l" eaLnBrk="1" hangingPunct="1">
              <a:buFontTx/>
              <a:buAutoNum type="arabicPeriod"/>
            </a:pPr>
            <a:endParaRPr lang="en-US" altLang="zh-CN" sz="1800">
              <a:solidFill>
                <a:schemeClr val="tx1"/>
              </a:solidFill>
              <a:latin typeface="Arial" charset="0"/>
              <a:ea typeface="宋体" pitchFamily="2" charset="-122"/>
            </a:endParaRPr>
          </a:p>
          <a:p>
            <a:pPr marL="342900" indent="-342900" algn="l" eaLnBrk="1" hangingPunct="1">
              <a:buFontTx/>
              <a:buAutoNum type="arabicPeriod"/>
            </a:pPr>
            <a:r>
              <a:rPr lang="en-US" altLang="zh-CN" sz="1800">
                <a:solidFill>
                  <a:schemeClr val="tx1"/>
                </a:solidFill>
                <a:latin typeface="Arial" charset="0"/>
                <a:ea typeface="宋体" pitchFamily="2" charset="-122"/>
              </a:rPr>
              <a:t>{a,c,f,e,b,d,c,a}</a:t>
            </a:r>
          </a:p>
        </p:txBody>
      </p:sp>
      <p:sp>
        <p:nvSpPr>
          <p:cNvPr id="6149" name="Text Box 5"/>
          <p:cNvSpPr txBox="1">
            <a:spLocks noChangeArrowheads="1"/>
          </p:cNvSpPr>
          <p:nvPr/>
        </p:nvSpPr>
        <p:spPr bwMode="auto">
          <a:xfrm>
            <a:off x="4864100" y="877888"/>
            <a:ext cx="2832100" cy="1484312"/>
          </a:xfrm>
          <a:prstGeom prst="rect">
            <a:avLst/>
          </a:prstGeom>
          <a:solidFill>
            <a:schemeClr val="accent1"/>
          </a:solidFill>
          <a:ln w="19050">
            <a:solidFill>
              <a:schemeClr val="tx1"/>
            </a:solidFill>
            <a:miter lim="800000"/>
            <a:headEnd/>
            <a:tailEnd/>
          </a:ln>
        </p:spPr>
        <p:txBody>
          <a:bodyPr wrap="none">
            <a:spAutoFit/>
          </a:bodyPr>
          <a:lstStyle/>
          <a:p>
            <a:pPr algn="l" eaLnBrk="1" hangingPunct="1"/>
            <a:r>
              <a:rPr lang="en-US" altLang="zh-CN" sz="1800">
                <a:solidFill>
                  <a:schemeClr val="tx1"/>
                </a:solidFill>
                <a:latin typeface="Arial" charset="0"/>
                <a:ea typeface="宋体" pitchFamily="2" charset="-122"/>
              </a:rPr>
              <a:t>Are these paths?</a:t>
            </a:r>
          </a:p>
          <a:p>
            <a:pPr algn="l" eaLnBrk="1" hangingPunct="1"/>
            <a:endParaRPr lang="en-US" altLang="zh-CN" sz="1800">
              <a:solidFill>
                <a:schemeClr val="tx1"/>
              </a:solidFill>
              <a:latin typeface="Arial" charset="0"/>
              <a:ea typeface="宋体" pitchFamily="2" charset="-122"/>
            </a:endParaRPr>
          </a:p>
          <a:p>
            <a:pPr algn="l" eaLnBrk="1" hangingPunct="1"/>
            <a:r>
              <a:rPr lang="en-US" altLang="zh-CN" sz="1800">
                <a:solidFill>
                  <a:schemeClr val="tx1"/>
                </a:solidFill>
                <a:latin typeface="Arial" charset="0"/>
                <a:ea typeface="宋体" pitchFamily="2" charset="-122"/>
              </a:rPr>
              <a:t>Any cycles?</a:t>
            </a:r>
          </a:p>
          <a:p>
            <a:pPr algn="l" eaLnBrk="1" hangingPunct="1"/>
            <a:endParaRPr lang="en-US" altLang="zh-CN" sz="1800">
              <a:solidFill>
                <a:schemeClr val="tx1"/>
              </a:solidFill>
              <a:latin typeface="Arial" charset="0"/>
              <a:ea typeface="宋体" pitchFamily="2" charset="-122"/>
            </a:endParaRPr>
          </a:p>
          <a:p>
            <a:pPr algn="l" eaLnBrk="1" hangingPunct="1"/>
            <a:r>
              <a:rPr lang="en-US" altLang="zh-CN" sz="1800">
                <a:solidFill>
                  <a:schemeClr val="tx1"/>
                </a:solidFill>
                <a:latin typeface="Arial" charset="0"/>
                <a:ea typeface="宋体" pitchFamily="2" charset="-122"/>
              </a:rPr>
              <a:t>What is the path’s length?</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p:txBody>
          <a:bodyPr/>
          <a:lstStyle/>
          <a:p>
            <a:r>
              <a:rPr lang="en-US"/>
              <a:t>Depth-First Search - Timestamps</a:t>
            </a:r>
          </a:p>
        </p:txBody>
      </p:sp>
      <p:sp>
        <p:nvSpPr>
          <p:cNvPr id="47108" name="AutoShape 3"/>
          <p:cNvSpPr>
            <a:spLocks noChangeArrowheads="1"/>
          </p:cNvSpPr>
          <p:nvPr/>
        </p:nvSpPr>
        <p:spPr bwMode="auto">
          <a:xfrm>
            <a:off x="1447800" y="23622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3/6</a:t>
            </a:r>
          </a:p>
        </p:txBody>
      </p:sp>
      <p:sp>
        <p:nvSpPr>
          <p:cNvPr id="47109" name="AutoShape 4"/>
          <p:cNvSpPr>
            <a:spLocks noChangeArrowheads="1"/>
          </p:cNvSpPr>
          <p:nvPr/>
        </p:nvSpPr>
        <p:spPr bwMode="auto">
          <a:xfrm>
            <a:off x="3581400" y="37338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7/8</a:t>
            </a:r>
          </a:p>
        </p:txBody>
      </p:sp>
      <p:sp>
        <p:nvSpPr>
          <p:cNvPr id="47110" name="AutoShape 5"/>
          <p:cNvSpPr>
            <a:spLocks noChangeArrowheads="1"/>
          </p:cNvSpPr>
          <p:nvPr/>
        </p:nvSpPr>
        <p:spPr bwMode="auto">
          <a:xfrm>
            <a:off x="5638800" y="23622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1/10</a:t>
            </a:r>
          </a:p>
        </p:txBody>
      </p:sp>
      <p:sp>
        <p:nvSpPr>
          <p:cNvPr id="47111" name="AutoShape 6"/>
          <p:cNvSpPr>
            <a:spLocks noChangeArrowheads="1"/>
          </p:cNvSpPr>
          <p:nvPr/>
        </p:nvSpPr>
        <p:spPr bwMode="auto">
          <a:xfrm>
            <a:off x="3581400" y="23622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2/9</a:t>
            </a:r>
          </a:p>
        </p:txBody>
      </p:sp>
      <p:sp>
        <p:nvSpPr>
          <p:cNvPr id="47112" name="AutoShape 7"/>
          <p:cNvSpPr>
            <a:spLocks noChangeArrowheads="1"/>
          </p:cNvSpPr>
          <p:nvPr/>
        </p:nvSpPr>
        <p:spPr bwMode="auto">
          <a:xfrm>
            <a:off x="5638800" y="37338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12/13</a:t>
            </a:r>
          </a:p>
        </p:txBody>
      </p:sp>
      <p:sp>
        <p:nvSpPr>
          <p:cNvPr id="47113" name="AutoShape 8"/>
          <p:cNvSpPr>
            <a:spLocks noChangeArrowheads="1"/>
          </p:cNvSpPr>
          <p:nvPr/>
        </p:nvSpPr>
        <p:spPr bwMode="auto">
          <a:xfrm>
            <a:off x="1447800" y="37338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4/5</a:t>
            </a:r>
          </a:p>
        </p:txBody>
      </p:sp>
      <p:cxnSp>
        <p:nvCxnSpPr>
          <p:cNvPr id="47114" name="AutoShape 9"/>
          <p:cNvCxnSpPr>
            <a:cxnSpLocks noChangeShapeType="1"/>
            <a:stCxn id="47108" idx="6"/>
            <a:endCxn id="47111" idx="2"/>
          </p:cNvCxnSpPr>
          <p:nvPr/>
        </p:nvCxnSpPr>
        <p:spPr bwMode="auto">
          <a:xfrm>
            <a:off x="2438400" y="2590800"/>
            <a:ext cx="1143000" cy="0"/>
          </a:xfrm>
          <a:prstGeom prst="straightConnector1">
            <a:avLst/>
          </a:prstGeom>
          <a:noFill/>
          <a:ln w="25400">
            <a:solidFill>
              <a:schemeClr val="tx1"/>
            </a:solidFill>
            <a:round/>
            <a:headEnd type="triangle" w="med" len="med"/>
            <a:tailEnd/>
          </a:ln>
        </p:spPr>
      </p:cxnSp>
      <p:cxnSp>
        <p:nvCxnSpPr>
          <p:cNvPr id="47115" name="AutoShape 10"/>
          <p:cNvCxnSpPr>
            <a:cxnSpLocks noChangeShapeType="1"/>
            <a:stCxn id="47108" idx="4"/>
            <a:endCxn id="47113" idx="0"/>
          </p:cNvCxnSpPr>
          <p:nvPr/>
        </p:nvCxnSpPr>
        <p:spPr bwMode="auto">
          <a:xfrm>
            <a:off x="1943100" y="2819400"/>
            <a:ext cx="0" cy="914400"/>
          </a:xfrm>
          <a:prstGeom prst="straightConnector1">
            <a:avLst/>
          </a:prstGeom>
          <a:noFill/>
          <a:ln w="25400">
            <a:solidFill>
              <a:schemeClr val="tx1"/>
            </a:solidFill>
            <a:round/>
            <a:headEnd/>
            <a:tailEnd type="triangle" w="med" len="med"/>
          </a:ln>
        </p:spPr>
      </p:cxnSp>
      <p:cxnSp>
        <p:nvCxnSpPr>
          <p:cNvPr id="47116" name="AutoShape 11"/>
          <p:cNvCxnSpPr>
            <a:cxnSpLocks noChangeShapeType="1"/>
            <a:stCxn id="47111" idx="4"/>
            <a:endCxn id="47109" idx="0"/>
          </p:cNvCxnSpPr>
          <p:nvPr/>
        </p:nvCxnSpPr>
        <p:spPr bwMode="auto">
          <a:xfrm>
            <a:off x="4076700" y="2819400"/>
            <a:ext cx="0" cy="914400"/>
          </a:xfrm>
          <a:prstGeom prst="straightConnector1">
            <a:avLst/>
          </a:prstGeom>
          <a:noFill/>
          <a:ln w="25400">
            <a:solidFill>
              <a:schemeClr val="tx1"/>
            </a:solidFill>
            <a:round/>
            <a:headEnd/>
            <a:tailEnd type="triangle" w="med" len="med"/>
          </a:ln>
        </p:spPr>
      </p:cxnSp>
      <p:cxnSp>
        <p:nvCxnSpPr>
          <p:cNvPr id="47117" name="AutoShape 12"/>
          <p:cNvCxnSpPr>
            <a:cxnSpLocks noChangeShapeType="1"/>
            <a:stCxn id="47109" idx="2"/>
            <a:endCxn id="47113" idx="6"/>
          </p:cNvCxnSpPr>
          <p:nvPr/>
        </p:nvCxnSpPr>
        <p:spPr bwMode="auto">
          <a:xfrm flipH="1">
            <a:off x="2438400" y="3962400"/>
            <a:ext cx="1143000" cy="0"/>
          </a:xfrm>
          <a:prstGeom prst="straightConnector1">
            <a:avLst/>
          </a:prstGeom>
          <a:noFill/>
          <a:ln w="9525">
            <a:solidFill>
              <a:schemeClr val="tx1"/>
            </a:solidFill>
            <a:prstDash val="dash"/>
            <a:round/>
            <a:headEnd/>
            <a:tailEnd type="triangle" w="med" len="med"/>
          </a:ln>
        </p:spPr>
      </p:cxnSp>
      <p:cxnSp>
        <p:nvCxnSpPr>
          <p:cNvPr id="47118" name="AutoShape 13"/>
          <p:cNvCxnSpPr>
            <a:cxnSpLocks noChangeShapeType="1"/>
            <a:stCxn id="47113" idx="7"/>
            <a:endCxn id="47111" idx="3"/>
          </p:cNvCxnSpPr>
          <p:nvPr/>
        </p:nvCxnSpPr>
        <p:spPr bwMode="auto">
          <a:xfrm flipV="1">
            <a:off x="2293938" y="2752725"/>
            <a:ext cx="1431925" cy="1047750"/>
          </a:xfrm>
          <a:prstGeom prst="straightConnector1">
            <a:avLst/>
          </a:prstGeom>
          <a:noFill/>
          <a:ln w="9525">
            <a:solidFill>
              <a:schemeClr val="tx1"/>
            </a:solidFill>
            <a:prstDash val="dash"/>
            <a:round/>
            <a:headEnd/>
            <a:tailEnd type="triangle" w="med" len="med"/>
          </a:ln>
        </p:spPr>
      </p:cxnSp>
      <p:cxnSp>
        <p:nvCxnSpPr>
          <p:cNvPr id="47119" name="AutoShape 14"/>
          <p:cNvCxnSpPr>
            <a:cxnSpLocks noChangeShapeType="1"/>
            <a:stCxn id="47110" idx="3"/>
            <a:endCxn id="47109" idx="7"/>
          </p:cNvCxnSpPr>
          <p:nvPr/>
        </p:nvCxnSpPr>
        <p:spPr bwMode="auto">
          <a:xfrm flipH="1">
            <a:off x="4427538" y="2752725"/>
            <a:ext cx="1355725" cy="1047750"/>
          </a:xfrm>
          <a:prstGeom prst="straightConnector1">
            <a:avLst/>
          </a:prstGeom>
          <a:noFill/>
          <a:ln w="9525">
            <a:solidFill>
              <a:schemeClr val="tx1"/>
            </a:solidFill>
            <a:prstDash val="dash"/>
            <a:round/>
            <a:headEnd/>
            <a:tailEnd type="triangle" w="med" len="med"/>
          </a:ln>
        </p:spPr>
      </p:cxnSp>
      <p:sp>
        <p:nvSpPr>
          <p:cNvPr id="47120" name="Text Box 15"/>
          <p:cNvSpPr txBox="1">
            <a:spLocks noChangeArrowheads="1"/>
          </p:cNvSpPr>
          <p:nvPr/>
        </p:nvSpPr>
        <p:spPr bwMode="auto">
          <a:xfrm>
            <a:off x="1828800" y="1981200"/>
            <a:ext cx="319088"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a</a:t>
            </a:r>
          </a:p>
        </p:txBody>
      </p:sp>
      <p:sp>
        <p:nvSpPr>
          <p:cNvPr id="47121" name="Text Box 16"/>
          <p:cNvSpPr txBox="1">
            <a:spLocks noChangeArrowheads="1"/>
          </p:cNvSpPr>
          <p:nvPr/>
        </p:nvSpPr>
        <p:spPr bwMode="auto">
          <a:xfrm>
            <a:off x="3962400" y="1981200"/>
            <a:ext cx="3365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
        <p:nvSpPr>
          <p:cNvPr id="47122" name="Text Box 17"/>
          <p:cNvSpPr txBox="1">
            <a:spLocks noChangeArrowheads="1"/>
          </p:cNvSpPr>
          <p:nvPr/>
        </p:nvSpPr>
        <p:spPr bwMode="auto">
          <a:xfrm>
            <a:off x="6019800" y="1981200"/>
            <a:ext cx="303213"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s</a:t>
            </a:r>
          </a:p>
        </p:txBody>
      </p:sp>
      <p:sp>
        <p:nvSpPr>
          <p:cNvPr id="47123" name="Text Box 18"/>
          <p:cNvSpPr txBox="1">
            <a:spLocks noChangeArrowheads="1"/>
          </p:cNvSpPr>
          <p:nvPr/>
        </p:nvSpPr>
        <p:spPr bwMode="auto">
          <a:xfrm>
            <a:off x="1828800" y="4114800"/>
            <a:ext cx="3365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d</a:t>
            </a:r>
          </a:p>
        </p:txBody>
      </p:sp>
      <p:sp>
        <p:nvSpPr>
          <p:cNvPr id="47124" name="Text Box 19"/>
          <p:cNvSpPr txBox="1">
            <a:spLocks noChangeArrowheads="1"/>
          </p:cNvSpPr>
          <p:nvPr/>
        </p:nvSpPr>
        <p:spPr bwMode="auto">
          <a:xfrm>
            <a:off x="4038600" y="4114800"/>
            <a:ext cx="319088"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e</a:t>
            </a:r>
          </a:p>
        </p:txBody>
      </p:sp>
      <p:sp>
        <p:nvSpPr>
          <p:cNvPr id="47125" name="Text Box 20"/>
          <p:cNvSpPr txBox="1">
            <a:spLocks noChangeArrowheads="1"/>
          </p:cNvSpPr>
          <p:nvPr/>
        </p:nvSpPr>
        <p:spPr bwMode="auto">
          <a:xfrm>
            <a:off x="6096000" y="4114800"/>
            <a:ext cx="2857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f</a:t>
            </a:r>
          </a:p>
        </p:txBody>
      </p:sp>
      <p:sp>
        <p:nvSpPr>
          <p:cNvPr id="47126" name="Text Box 21"/>
          <p:cNvSpPr txBox="1">
            <a:spLocks noChangeArrowheads="1"/>
          </p:cNvSpPr>
          <p:nvPr/>
        </p:nvSpPr>
        <p:spPr bwMode="auto">
          <a:xfrm>
            <a:off x="2574925" y="2860675"/>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
        <p:nvSpPr>
          <p:cNvPr id="47127" name="Text Box 22"/>
          <p:cNvSpPr txBox="1">
            <a:spLocks noChangeArrowheads="1"/>
          </p:cNvSpPr>
          <p:nvPr/>
        </p:nvSpPr>
        <p:spPr bwMode="auto">
          <a:xfrm>
            <a:off x="4784725" y="2860675"/>
            <a:ext cx="354013"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F</a:t>
            </a:r>
          </a:p>
        </p:txBody>
      </p:sp>
      <p:sp>
        <p:nvSpPr>
          <p:cNvPr id="47128" name="AutoShape 23"/>
          <p:cNvSpPr>
            <a:spLocks noChangeArrowheads="1"/>
          </p:cNvSpPr>
          <p:nvPr/>
        </p:nvSpPr>
        <p:spPr bwMode="auto">
          <a:xfrm>
            <a:off x="7620000" y="23622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11/16</a:t>
            </a:r>
          </a:p>
        </p:txBody>
      </p:sp>
      <p:sp>
        <p:nvSpPr>
          <p:cNvPr id="47129" name="AutoShape 24"/>
          <p:cNvSpPr>
            <a:spLocks noChangeArrowheads="1"/>
          </p:cNvSpPr>
          <p:nvPr/>
        </p:nvSpPr>
        <p:spPr bwMode="auto">
          <a:xfrm>
            <a:off x="7620000" y="3733800"/>
            <a:ext cx="9906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14/15</a:t>
            </a:r>
          </a:p>
        </p:txBody>
      </p:sp>
      <p:cxnSp>
        <p:nvCxnSpPr>
          <p:cNvPr id="47130" name="AutoShape 25"/>
          <p:cNvCxnSpPr>
            <a:cxnSpLocks noChangeShapeType="1"/>
            <a:stCxn id="47128" idx="4"/>
            <a:endCxn id="47129" idx="0"/>
          </p:cNvCxnSpPr>
          <p:nvPr/>
        </p:nvCxnSpPr>
        <p:spPr bwMode="auto">
          <a:xfrm>
            <a:off x="8115300" y="2819400"/>
            <a:ext cx="0" cy="914400"/>
          </a:xfrm>
          <a:prstGeom prst="straightConnector1">
            <a:avLst/>
          </a:prstGeom>
          <a:noFill/>
          <a:ln w="25400">
            <a:solidFill>
              <a:schemeClr val="tx1"/>
            </a:solidFill>
            <a:round/>
            <a:headEnd/>
            <a:tailEnd type="triangle" w="med" len="med"/>
          </a:ln>
        </p:spPr>
      </p:cxnSp>
      <p:sp>
        <p:nvSpPr>
          <p:cNvPr id="47131" name="Text Box 26"/>
          <p:cNvSpPr txBox="1">
            <a:spLocks noChangeArrowheads="1"/>
          </p:cNvSpPr>
          <p:nvPr/>
        </p:nvSpPr>
        <p:spPr bwMode="auto">
          <a:xfrm>
            <a:off x="8001000" y="1981200"/>
            <a:ext cx="319088"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sp>
        <p:nvSpPr>
          <p:cNvPr id="47132" name="Text Box 27"/>
          <p:cNvSpPr txBox="1">
            <a:spLocks noChangeArrowheads="1"/>
          </p:cNvSpPr>
          <p:nvPr/>
        </p:nvSpPr>
        <p:spPr bwMode="auto">
          <a:xfrm>
            <a:off x="8077200" y="4114800"/>
            <a:ext cx="3365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g</a:t>
            </a:r>
          </a:p>
        </p:txBody>
      </p:sp>
      <p:sp>
        <p:nvSpPr>
          <p:cNvPr id="47133" name="Text Box 28"/>
          <p:cNvSpPr txBox="1">
            <a:spLocks noChangeArrowheads="1"/>
          </p:cNvSpPr>
          <p:nvPr/>
        </p:nvSpPr>
        <p:spPr bwMode="auto">
          <a:xfrm>
            <a:off x="2879725" y="4003675"/>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7134" name="AutoShape 29"/>
          <p:cNvCxnSpPr>
            <a:cxnSpLocks noChangeShapeType="1"/>
            <a:stCxn id="47110" idx="2"/>
            <a:endCxn id="47111" idx="6"/>
          </p:cNvCxnSpPr>
          <p:nvPr/>
        </p:nvCxnSpPr>
        <p:spPr bwMode="auto">
          <a:xfrm flipH="1">
            <a:off x="4572000" y="2590800"/>
            <a:ext cx="1066800" cy="0"/>
          </a:xfrm>
          <a:prstGeom prst="straightConnector1">
            <a:avLst/>
          </a:prstGeom>
          <a:noFill/>
          <a:ln w="25400">
            <a:solidFill>
              <a:schemeClr val="tx1"/>
            </a:solidFill>
            <a:round/>
            <a:headEnd/>
            <a:tailEnd type="triangle" w="med" len="med"/>
          </a:ln>
        </p:spPr>
      </p:cxnSp>
      <p:cxnSp>
        <p:nvCxnSpPr>
          <p:cNvPr id="47135" name="AutoShape 30"/>
          <p:cNvCxnSpPr>
            <a:cxnSpLocks noChangeShapeType="1"/>
            <a:stCxn id="47128" idx="3"/>
            <a:endCxn id="47112" idx="7"/>
          </p:cNvCxnSpPr>
          <p:nvPr/>
        </p:nvCxnSpPr>
        <p:spPr bwMode="auto">
          <a:xfrm flipH="1">
            <a:off x="6484938" y="2752725"/>
            <a:ext cx="1279525" cy="1047750"/>
          </a:xfrm>
          <a:prstGeom prst="straightConnector1">
            <a:avLst/>
          </a:prstGeom>
          <a:noFill/>
          <a:ln w="25400">
            <a:solidFill>
              <a:schemeClr val="tx1"/>
            </a:solidFill>
            <a:round/>
            <a:headEnd/>
            <a:tailEnd type="triangle" w="med" len="med"/>
          </a:ln>
        </p:spPr>
      </p:cxnSp>
      <p:cxnSp>
        <p:nvCxnSpPr>
          <p:cNvPr id="47136" name="AutoShape 31"/>
          <p:cNvCxnSpPr>
            <a:cxnSpLocks noChangeShapeType="1"/>
            <a:stCxn id="47112" idx="2"/>
            <a:endCxn id="47109" idx="6"/>
          </p:cNvCxnSpPr>
          <p:nvPr/>
        </p:nvCxnSpPr>
        <p:spPr bwMode="auto">
          <a:xfrm flipH="1">
            <a:off x="4572000" y="3962400"/>
            <a:ext cx="1066800" cy="0"/>
          </a:xfrm>
          <a:prstGeom prst="straightConnector1">
            <a:avLst/>
          </a:prstGeom>
          <a:noFill/>
          <a:ln w="9525">
            <a:solidFill>
              <a:schemeClr val="tx1"/>
            </a:solidFill>
            <a:prstDash val="dash"/>
            <a:round/>
            <a:headEnd/>
            <a:tailEnd type="triangle" w="med" len="med"/>
          </a:ln>
        </p:spPr>
      </p:cxnSp>
      <p:sp>
        <p:nvSpPr>
          <p:cNvPr id="47137" name="Text Box 32"/>
          <p:cNvSpPr txBox="1">
            <a:spLocks noChangeArrowheads="1"/>
          </p:cNvSpPr>
          <p:nvPr/>
        </p:nvSpPr>
        <p:spPr bwMode="auto">
          <a:xfrm>
            <a:off x="5181600" y="39624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7138" name="AutoShape 33"/>
          <p:cNvCxnSpPr>
            <a:cxnSpLocks noChangeShapeType="1"/>
            <a:stCxn id="47112" idx="0"/>
            <a:endCxn id="47110" idx="4"/>
          </p:cNvCxnSpPr>
          <p:nvPr/>
        </p:nvCxnSpPr>
        <p:spPr bwMode="auto">
          <a:xfrm flipV="1">
            <a:off x="6134100" y="2819400"/>
            <a:ext cx="0" cy="914400"/>
          </a:xfrm>
          <a:prstGeom prst="straightConnector1">
            <a:avLst/>
          </a:prstGeom>
          <a:noFill/>
          <a:ln w="9525">
            <a:solidFill>
              <a:schemeClr val="tx1"/>
            </a:solidFill>
            <a:prstDash val="dash"/>
            <a:round/>
            <a:headEnd/>
            <a:tailEnd type="triangle" w="med" len="med"/>
          </a:ln>
        </p:spPr>
      </p:cxnSp>
      <p:sp>
        <p:nvSpPr>
          <p:cNvPr id="47139" name="Text Box 34"/>
          <p:cNvSpPr txBox="1">
            <a:spLocks noChangeArrowheads="1"/>
          </p:cNvSpPr>
          <p:nvPr/>
        </p:nvSpPr>
        <p:spPr bwMode="auto">
          <a:xfrm>
            <a:off x="6172200" y="29718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7140" name="AutoShape 35"/>
          <p:cNvCxnSpPr>
            <a:cxnSpLocks noChangeShapeType="1"/>
            <a:stCxn id="47129" idx="2"/>
            <a:endCxn id="47112" idx="6"/>
          </p:cNvCxnSpPr>
          <p:nvPr/>
        </p:nvCxnSpPr>
        <p:spPr bwMode="auto">
          <a:xfrm flipH="1">
            <a:off x="6629400" y="3962400"/>
            <a:ext cx="990600" cy="0"/>
          </a:xfrm>
          <a:prstGeom prst="straightConnector1">
            <a:avLst/>
          </a:prstGeom>
          <a:noFill/>
          <a:ln w="9525">
            <a:solidFill>
              <a:schemeClr val="tx1"/>
            </a:solidFill>
            <a:prstDash val="dash"/>
            <a:round/>
            <a:headEnd/>
            <a:tailEnd type="triangle" w="med" len="med"/>
          </a:ln>
        </p:spPr>
      </p:cxnSp>
      <p:sp>
        <p:nvSpPr>
          <p:cNvPr id="47141" name="Text Box 36"/>
          <p:cNvSpPr txBox="1">
            <a:spLocks noChangeArrowheads="1"/>
          </p:cNvSpPr>
          <p:nvPr/>
        </p:nvSpPr>
        <p:spPr bwMode="auto">
          <a:xfrm>
            <a:off x="7086600" y="39624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7142" name="AutoShape 37"/>
          <p:cNvCxnSpPr>
            <a:cxnSpLocks noChangeShapeType="1"/>
            <a:stCxn id="47129" idx="7"/>
            <a:endCxn id="47128" idx="5"/>
          </p:cNvCxnSpPr>
          <p:nvPr/>
        </p:nvCxnSpPr>
        <p:spPr bwMode="auto">
          <a:xfrm flipV="1">
            <a:off x="8466138" y="2752725"/>
            <a:ext cx="0" cy="1047750"/>
          </a:xfrm>
          <a:prstGeom prst="straightConnector1">
            <a:avLst/>
          </a:prstGeom>
          <a:noFill/>
          <a:ln w="9525">
            <a:solidFill>
              <a:schemeClr val="tx1"/>
            </a:solidFill>
            <a:prstDash val="dash"/>
            <a:round/>
            <a:headEnd/>
            <a:tailEnd type="triangle" w="med" len="med"/>
          </a:ln>
        </p:spPr>
      </p:cxnSp>
      <p:sp>
        <p:nvSpPr>
          <p:cNvPr id="47143" name="Text Box 38"/>
          <p:cNvSpPr txBox="1">
            <a:spLocks noChangeArrowheads="1"/>
          </p:cNvSpPr>
          <p:nvPr/>
        </p:nvSpPr>
        <p:spPr bwMode="auto">
          <a:xfrm>
            <a:off x="8534400" y="31242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p:txBody>
          <a:bodyPr/>
          <a:lstStyle/>
          <a:p>
            <a:r>
              <a:rPr lang="en-US"/>
              <a:t>Depth-First Search - Timestamps</a:t>
            </a:r>
          </a:p>
        </p:txBody>
      </p:sp>
      <p:sp>
        <p:nvSpPr>
          <p:cNvPr id="48132" name="AutoShape 3"/>
          <p:cNvSpPr>
            <a:spLocks noChangeArrowheads="1"/>
          </p:cNvSpPr>
          <p:nvPr/>
        </p:nvSpPr>
        <p:spPr bwMode="auto">
          <a:xfrm>
            <a:off x="1066800" y="39624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a</a:t>
            </a:r>
          </a:p>
        </p:txBody>
      </p:sp>
      <p:sp>
        <p:nvSpPr>
          <p:cNvPr id="48133" name="AutoShape 4"/>
          <p:cNvSpPr>
            <a:spLocks noChangeArrowheads="1"/>
          </p:cNvSpPr>
          <p:nvPr/>
        </p:nvSpPr>
        <p:spPr bwMode="auto">
          <a:xfrm>
            <a:off x="3886200" y="39624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e</a:t>
            </a:r>
          </a:p>
        </p:txBody>
      </p:sp>
      <p:sp>
        <p:nvSpPr>
          <p:cNvPr id="48134" name="AutoShape 5"/>
          <p:cNvSpPr>
            <a:spLocks noChangeArrowheads="1"/>
          </p:cNvSpPr>
          <p:nvPr/>
        </p:nvSpPr>
        <p:spPr bwMode="auto">
          <a:xfrm>
            <a:off x="2895600" y="20574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s</a:t>
            </a:r>
          </a:p>
        </p:txBody>
      </p:sp>
      <p:sp>
        <p:nvSpPr>
          <p:cNvPr id="48135" name="AutoShape 6"/>
          <p:cNvSpPr>
            <a:spLocks noChangeArrowheads="1"/>
          </p:cNvSpPr>
          <p:nvPr/>
        </p:nvSpPr>
        <p:spPr bwMode="auto">
          <a:xfrm>
            <a:off x="2743200" y="32766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b</a:t>
            </a:r>
          </a:p>
        </p:txBody>
      </p:sp>
      <p:sp>
        <p:nvSpPr>
          <p:cNvPr id="48136" name="AutoShape 7"/>
          <p:cNvSpPr>
            <a:spLocks noChangeArrowheads="1"/>
          </p:cNvSpPr>
          <p:nvPr/>
        </p:nvSpPr>
        <p:spPr bwMode="auto">
          <a:xfrm>
            <a:off x="5181600" y="32766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f</a:t>
            </a:r>
          </a:p>
        </p:txBody>
      </p:sp>
      <p:sp>
        <p:nvSpPr>
          <p:cNvPr id="48137" name="AutoShape 8"/>
          <p:cNvSpPr>
            <a:spLocks noChangeArrowheads="1"/>
          </p:cNvSpPr>
          <p:nvPr/>
        </p:nvSpPr>
        <p:spPr bwMode="auto">
          <a:xfrm>
            <a:off x="1066800" y="51816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d</a:t>
            </a:r>
          </a:p>
        </p:txBody>
      </p:sp>
      <p:cxnSp>
        <p:nvCxnSpPr>
          <p:cNvPr id="48138" name="AutoShape 9"/>
          <p:cNvCxnSpPr>
            <a:cxnSpLocks noChangeShapeType="1"/>
            <a:stCxn id="48132" idx="6"/>
            <a:endCxn id="48135" idx="2"/>
          </p:cNvCxnSpPr>
          <p:nvPr/>
        </p:nvCxnSpPr>
        <p:spPr bwMode="auto">
          <a:xfrm flipV="1">
            <a:off x="1524000" y="3505200"/>
            <a:ext cx="1219200" cy="685800"/>
          </a:xfrm>
          <a:prstGeom prst="straightConnector1">
            <a:avLst/>
          </a:prstGeom>
          <a:noFill/>
          <a:ln w="25400">
            <a:solidFill>
              <a:schemeClr val="accent2"/>
            </a:solidFill>
            <a:round/>
            <a:headEnd type="triangle" w="med" len="med"/>
            <a:tailEnd/>
          </a:ln>
        </p:spPr>
      </p:cxnSp>
      <p:cxnSp>
        <p:nvCxnSpPr>
          <p:cNvPr id="48139" name="AutoShape 10"/>
          <p:cNvCxnSpPr>
            <a:cxnSpLocks noChangeShapeType="1"/>
            <a:stCxn id="48132" idx="4"/>
            <a:endCxn id="48137" idx="0"/>
          </p:cNvCxnSpPr>
          <p:nvPr/>
        </p:nvCxnSpPr>
        <p:spPr bwMode="auto">
          <a:xfrm>
            <a:off x="1295400" y="4419600"/>
            <a:ext cx="0" cy="762000"/>
          </a:xfrm>
          <a:prstGeom prst="straightConnector1">
            <a:avLst/>
          </a:prstGeom>
          <a:noFill/>
          <a:ln w="25400">
            <a:solidFill>
              <a:schemeClr val="accent2"/>
            </a:solidFill>
            <a:round/>
            <a:headEnd/>
            <a:tailEnd type="triangle" w="med" len="med"/>
          </a:ln>
        </p:spPr>
      </p:cxnSp>
      <p:cxnSp>
        <p:nvCxnSpPr>
          <p:cNvPr id="48140" name="AutoShape 11"/>
          <p:cNvCxnSpPr>
            <a:cxnSpLocks noChangeShapeType="1"/>
            <a:stCxn id="48135" idx="6"/>
            <a:endCxn id="48133" idx="1"/>
          </p:cNvCxnSpPr>
          <p:nvPr/>
        </p:nvCxnSpPr>
        <p:spPr bwMode="auto">
          <a:xfrm>
            <a:off x="3200400" y="3505200"/>
            <a:ext cx="752475" cy="523875"/>
          </a:xfrm>
          <a:prstGeom prst="straightConnector1">
            <a:avLst/>
          </a:prstGeom>
          <a:noFill/>
          <a:ln w="25400">
            <a:solidFill>
              <a:schemeClr val="accent2"/>
            </a:solidFill>
            <a:round/>
            <a:headEnd/>
            <a:tailEnd type="triangle" w="med" len="med"/>
          </a:ln>
        </p:spPr>
      </p:cxnSp>
      <p:cxnSp>
        <p:nvCxnSpPr>
          <p:cNvPr id="48141" name="AutoShape 12"/>
          <p:cNvCxnSpPr>
            <a:cxnSpLocks noChangeShapeType="1"/>
            <a:stCxn id="48133" idx="2"/>
            <a:endCxn id="48137" idx="6"/>
          </p:cNvCxnSpPr>
          <p:nvPr/>
        </p:nvCxnSpPr>
        <p:spPr bwMode="auto">
          <a:xfrm flipH="1">
            <a:off x="1524000" y="4191000"/>
            <a:ext cx="2362200" cy="1219200"/>
          </a:xfrm>
          <a:prstGeom prst="straightConnector1">
            <a:avLst/>
          </a:prstGeom>
          <a:noFill/>
          <a:ln w="12700">
            <a:solidFill>
              <a:srgbClr val="008080"/>
            </a:solidFill>
            <a:prstDash val="dash"/>
            <a:round/>
            <a:headEnd/>
            <a:tailEnd type="triangle" w="med" len="med"/>
          </a:ln>
        </p:spPr>
      </p:cxnSp>
      <p:cxnSp>
        <p:nvCxnSpPr>
          <p:cNvPr id="48142" name="AutoShape 13"/>
          <p:cNvCxnSpPr>
            <a:cxnSpLocks noChangeShapeType="1"/>
            <a:stCxn id="48137" idx="7"/>
            <a:endCxn id="48135" idx="3"/>
          </p:cNvCxnSpPr>
          <p:nvPr/>
        </p:nvCxnSpPr>
        <p:spPr bwMode="auto">
          <a:xfrm flipV="1">
            <a:off x="1457325" y="3667125"/>
            <a:ext cx="1352550" cy="1581150"/>
          </a:xfrm>
          <a:prstGeom prst="straightConnector1">
            <a:avLst/>
          </a:prstGeom>
          <a:noFill/>
          <a:ln w="9525">
            <a:solidFill>
              <a:srgbClr val="00CCFF"/>
            </a:solidFill>
            <a:prstDash val="dash"/>
            <a:round/>
            <a:headEnd/>
            <a:tailEnd type="triangle" w="med" len="med"/>
          </a:ln>
        </p:spPr>
      </p:cxnSp>
      <p:cxnSp>
        <p:nvCxnSpPr>
          <p:cNvPr id="48143" name="AutoShape 14"/>
          <p:cNvCxnSpPr>
            <a:cxnSpLocks noChangeShapeType="1"/>
            <a:stCxn id="48134" idx="5"/>
            <a:endCxn id="48133" idx="0"/>
          </p:cNvCxnSpPr>
          <p:nvPr/>
        </p:nvCxnSpPr>
        <p:spPr bwMode="auto">
          <a:xfrm>
            <a:off x="3286125" y="2447925"/>
            <a:ext cx="828675" cy="1514475"/>
          </a:xfrm>
          <a:prstGeom prst="straightConnector1">
            <a:avLst/>
          </a:prstGeom>
          <a:noFill/>
          <a:ln w="9525">
            <a:solidFill>
              <a:srgbClr val="FF00FF"/>
            </a:solidFill>
            <a:prstDash val="dash"/>
            <a:round/>
            <a:headEnd/>
            <a:tailEnd type="triangle" w="med" len="med"/>
          </a:ln>
        </p:spPr>
      </p:cxnSp>
      <p:sp>
        <p:nvSpPr>
          <p:cNvPr id="48144" name="Text Box 15"/>
          <p:cNvSpPr txBox="1">
            <a:spLocks noChangeArrowheads="1"/>
          </p:cNvSpPr>
          <p:nvPr/>
        </p:nvSpPr>
        <p:spPr bwMode="auto">
          <a:xfrm>
            <a:off x="7620000" y="22860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
        <p:nvSpPr>
          <p:cNvPr id="48145" name="Text Box 16"/>
          <p:cNvSpPr txBox="1">
            <a:spLocks noChangeArrowheads="1"/>
          </p:cNvSpPr>
          <p:nvPr/>
        </p:nvSpPr>
        <p:spPr bwMode="auto">
          <a:xfrm>
            <a:off x="3886200" y="3048000"/>
            <a:ext cx="354013"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F</a:t>
            </a:r>
          </a:p>
        </p:txBody>
      </p:sp>
      <p:sp>
        <p:nvSpPr>
          <p:cNvPr id="48146" name="AutoShape 17"/>
          <p:cNvSpPr>
            <a:spLocks noChangeArrowheads="1"/>
          </p:cNvSpPr>
          <p:nvPr/>
        </p:nvSpPr>
        <p:spPr bwMode="auto">
          <a:xfrm>
            <a:off x="6477000" y="20574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c</a:t>
            </a:r>
          </a:p>
        </p:txBody>
      </p:sp>
      <p:sp>
        <p:nvSpPr>
          <p:cNvPr id="48147" name="AutoShape 18"/>
          <p:cNvSpPr>
            <a:spLocks noChangeArrowheads="1"/>
          </p:cNvSpPr>
          <p:nvPr/>
        </p:nvSpPr>
        <p:spPr bwMode="auto">
          <a:xfrm>
            <a:off x="7924800" y="3276600"/>
            <a:ext cx="457200" cy="457200"/>
          </a:xfrm>
          <a:prstGeom prst="flowChartConnector">
            <a:avLst/>
          </a:prstGeom>
          <a:solidFill>
            <a:srgbClr val="FF0000"/>
          </a:solidFill>
          <a:ln w="9525">
            <a:solidFill>
              <a:schemeClr val="tx1"/>
            </a:solidFill>
            <a:round/>
            <a:headEnd/>
            <a:tailEnd/>
          </a:ln>
        </p:spPr>
        <p:txBody>
          <a:bodyPr wrap="none" anchor="ctr"/>
          <a:lstStyle/>
          <a:p>
            <a:pPr algn="ctr" eaLnBrk="1" hangingPunct="1"/>
            <a:r>
              <a:rPr lang="en-US" sz="2400" i="0" dirty="0">
                <a:solidFill>
                  <a:schemeClr val="bg1"/>
                </a:solidFill>
                <a:latin typeface="Times New Roman" pitchFamily="18" charset="0"/>
              </a:rPr>
              <a:t>g</a:t>
            </a:r>
          </a:p>
        </p:txBody>
      </p:sp>
      <p:cxnSp>
        <p:nvCxnSpPr>
          <p:cNvPr id="48148" name="AutoShape 19"/>
          <p:cNvCxnSpPr>
            <a:cxnSpLocks noChangeShapeType="1"/>
            <a:stCxn id="48146" idx="5"/>
            <a:endCxn id="48147" idx="1"/>
          </p:cNvCxnSpPr>
          <p:nvPr/>
        </p:nvCxnSpPr>
        <p:spPr bwMode="auto">
          <a:xfrm>
            <a:off x="6867525" y="2447925"/>
            <a:ext cx="1123950" cy="895350"/>
          </a:xfrm>
          <a:prstGeom prst="straightConnector1">
            <a:avLst/>
          </a:prstGeom>
          <a:noFill/>
          <a:ln w="25400">
            <a:solidFill>
              <a:schemeClr val="accent2"/>
            </a:solidFill>
            <a:round/>
            <a:headEnd/>
            <a:tailEnd type="triangle" w="med" len="med"/>
          </a:ln>
        </p:spPr>
      </p:cxnSp>
      <p:sp>
        <p:nvSpPr>
          <p:cNvPr id="48149" name="Text Box 20"/>
          <p:cNvSpPr txBox="1">
            <a:spLocks noChangeArrowheads="1"/>
          </p:cNvSpPr>
          <p:nvPr/>
        </p:nvSpPr>
        <p:spPr bwMode="auto">
          <a:xfrm>
            <a:off x="2514600" y="49530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8150" name="AutoShape 21"/>
          <p:cNvCxnSpPr>
            <a:cxnSpLocks noChangeShapeType="1"/>
            <a:stCxn id="48134" idx="4"/>
            <a:endCxn id="48135" idx="0"/>
          </p:cNvCxnSpPr>
          <p:nvPr/>
        </p:nvCxnSpPr>
        <p:spPr bwMode="auto">
          <a:xfrm flipH="1">
            <a:off x="2971800" y="2514600"/>
            <a:ext cx="152400" cy="762000"/>
          </a:xfrm>
          <a:prstGeom prst="straightConnector1">
            <a:avLst/>
          </a:prstGeom>
          <a:noFill/>
          <a:ln w="25400">
            <a:solidFill>
              <a:schemeClr val="accent2"/>
            </a:solidFill>
            <a:round/>
            <a:headEnd/>
            <a:tailEnd type="triangle" w="med" len="med"/>
          </a:ln>
        </p:spPr>
      </p:cxnSp>
      <p:cxnSp>
        <p:nvCxnSpPr>
          <p:cNvPr id="48151" name="AutoShape 22"/>
          <p:cNvCxnSpPr>
            <a:cxnSpLocks noChangeShapeType="1"/>
            <a:stCxn id="48146" idx="3"/>
            <a:endCxn id="48136" idx="7"/>
          </p:cNvCxnSpPr>
          <p:nvPr/>
        </p:nvCxnSpPr>
        <p:spPr bwMode="auto">
          <a:xfrm flipH="1">
            <a:off x="5572125" y="2447925"/>
            <a:ext cx="971550" cy="895350"/>
          </a:xfrm>
          <a:prstGeom prst="straightConnector1">
            <a:avLst/>
          </a:prstGeom>
          <a:noFill/>
          <a:ln w="25400">
            <a:solidFill>
              <a:schemeClr val="accent2"/>
            </a:solidFill>
            <a:round/>
            <a:headEnd/>
            <a:tailEnd type="triangle" w="med" len="med"/>
          </a:ln>
        </p:spPr>
      </p:cxnSp>
      <p:cxnSp>
        <p:nvCxnSpPr>
          <p:cNvPr id="48152" name="AutoShape 23"/>
          <p:cNvCxnSpPr>
            <a:cxnSpLocks noChangeShapeType="1"/>
            <a:stCxn id="48136" idx="3"/>
            <a:endCxn id="48133" idx="7"/>
          </p:cNvCxnSpPr>
          <p:nvPr/>
        </p:nvCxnSpPr>
        <p:spPr bwMode="auto">
          <a:xfrm flipH="1">
            <a:off x="4276725" y="3667125"/>
            <a:ext cx="971550" cy="361950"/>
          </a:xfrm>
          <a:prstGeom prst="straightConnector1">
            <a:avLst/>
          </a:prstGeom>
          <a:noFill/>
          <a:ln w="12700">
            <a:solidFill>
              <a:srgbClr val="008080"/>
            </a:solidFill>
            <a:prstDash val="dash"/>
            <a:round/>
            <a:headEnd/>
            <a:tailEnd type="triangle" w="med" len="med"/>
          </a:ln>
        </p:spPr>
      </p:cxnSp>
      <p:sp>
        <p:nvSpPr>
          <p:cNvPr id="48153" name="Text Box 24"/>
          <p:cNvSpPr txBox="1">
            <a:spLocks noChangeArrowheads="1"/>
          </p:cNvSpPr>
          <p:nvPr/>
        </p:nvSpPr>
        <p:spPr bwMode="auto">
          <a:xfrm>
            <a:off x="6629400" y="35814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8154" name="AutoShape 25"/>
          <p:cNvCxnSpPr>
            <a:cxnSpLocks noChangeShapeType="1"/>
            <a:stCxn id="48136" idx="0"/>
            <a:endCxn id="48134" idx="6"/>
          </p:cNvCxnSpPr>
          <p:nvPr/>
        </p:nvCxnSpPr>
        <p:spPr bwMode="auto">
          <a:xfrm flipH="1" flipV="1">
            <a:off x="3352800" y="2286000"/>
            <a:ext cx="2057400" cy="990600"/>
          </a:xfrm>
          <a:prstGeom prst="straightConnector1">
            <a:avLst/>
          </a:prstGeom>
          <a:noFill/>
          <a:ln w="12700">
            <a:solidFill>
              <a:srgbClr val="008080"/>
            </a:solidFill>
            <a:prstDash val="dash"/>
            <a:round/>
            <a:headEnd/>
            <a:tailEnd type="triangle" w="med" len="med"/>
          </a:ln>
        </p:spPr>
      </p:cxnSp>
      <p:sp>
        <p:nvSpPr>
          <p:cNvPr id="48155" name="Text Box 26"/>
          <p:cNvSpPr txBox="1">
            <a:spLocks noChangeArrowheads="1"/>
          </p:cNvSpPr>
          <p:nvPr/>
        </p:nvSpPr>
        <p:spPr bwMode="auto">
          <a:xfrm>
            <a:off x="4724400" y="39624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8156" name="AutoShape 27"/>
          <p:cNvCxnSpPr>
            <a:cxnSpLocks noChangeShapeType="1"/>
            <a:stCxn id="48147" idx="2"/>
            <a:endCxn id="48136" idx="6"/>
          </p:cNvCxnSpPr>
          <p:nvPr/>
        </p:nvCxnSpPr>
        <p:spPr bwMode="auto">
          <a:xfrm flipH="1">
            <a:off x="5638800" y="3505200"/>
            <a:ext cx="2286000" cy="0"/>
          </a:xfrm>
          <a:prstGeom prst="straightConnector1">
            <a:avLst/>
          </a:prstGeom>
          <a:noFill/>
          <a:ln w="12700">
            <a:solidFill>
              <a:srgbClr val="008080"/>
            </a:solidFill>
            <a:prstDash val="dash"/>
            <a:round/>
            <a:headEnd/>
            <a:tailEnd type="triangle" w="med" len="med"/>
          </a:ln>
        </p:spPr>
      </p:cxnSp>
      <p:sp>
        <p:nvSpPr>
          <p:cNvPr id="48157" name="Text Box 28"/>
          <p:cNvSpPr txBox="1">
            <a:spLocks noChangeArrowheads="1"/>
          </p:cNvSpPr>
          <p:nvPr/>
        </p:nvSpPr>
        <p:spPr bwMode="auto">
          <a:xfrm>
            <a:off x="4495800" y="22860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C</a:t>
            </a:r>
          </a:p>
        </p:txBody>
      </p:sp>
      <p:cxnSp>
        <p:nvCxnSpPr>
          <p:cNvPr id="48158" name="AutoShape 29"/>
          <p:cNvCxnSpPr>
            <a:cxnSpLocks noChangeShapeType="1"/>
            <a:stCxn id="48147" idx="0"/>
            <a:endCxn id="48146" idx="6"/>
          </p:cNvCxnSpPr>
          <p:nvPr/>
        </p:nvCxnSpPr>
        <p:spPr bwMode="auto">
          <a:xfrm flipH="1" flipV="1">
            <a:off x="6934200" y="2286000"/>
            <a:ext cx="1219200" cy="990600"/>
          </a:xfrm>
          <a:prstGeom prst="straightConnector1">
            <a:avLst/>
          </a:prstGeom>
          <a:noFill/>
          <a:ln w="9525">
            <a:solidFill>
              <a:srgbClr val="00CCFF"/>
            </a:solidFill>
            <a:prstDash val="dash"/>
            <a:round/>
            <a:headEnd/>
            <a:tailEnd type="triangle" w="med" len="med"/>
          </a:ln>
        </p:spPr>
      </p:cxnSp>
      <p:sp>
        <p:nvSpPr>
          <p:cNvPr id="48159" name="Text Box 30"/>
          <p:cNvSpPr txBox="1">
            <a:spLocks noChangeArrowheads="1"/>
          </p:cNvSpPr>
          <p:nvPr/>
        </p:nvSpPr>
        <p:spPr bwMode="auto">
          <a:xfrm>
            <a:off x="1524000" y="4267200"/>
            <a:ext cx="387350" cy="457200"/>
          </a:xfrm>
          <a:prstGeom prst="rect">
            <a:avLst/>
          </a:prstGeom>
          <a:noFill/>
          <a:ln w="9525">
            <a:noFill/>
            <a:miter lim="800000"/>
            <a:headEnd/>
            <a:tailEnd/>
          </a:ln>
        </p:spPr>
        <p:txBody>
          <a:bodyPr wrap="none">
            <a:spAutoFit/>
          </a:bodyPr>
          <a:lstStyle/>
          <a:p>
            <a:pPr eaLnBrk="1" hangingPunct="1"/>
            <a:r>
              <a:rPr lang="en-US" sz="2400" i="0">
                <a:latin typeface="Times New Roman" pitchFamily="18" charset="0"/>
              </a:rPr>
              <a:t>B</a:t>
            </a:r>
          </a:p>
        </p:txBody>
      </p:sp>
      <p:sp>
        <p:nvSpPr>
          <p:cNvPr id="48160" name="Line 31"/>
          <p:cNvSpPr>
            <a:spLocks noChangeShapeType="1"/>
          </p:cNvSpPr>
          <p:nvPr/>
        </p:nvSpPr>
        <p:spPr bwMode="auto">
          <a:xfrm>
            <a:off x="4495800" y="1752600"/>
            <a:ext cx="0" cy="3733800"/>
          </a:xfrm>
          <a:prstGeom prst="line">
            <a:avLst/>
          </a:prstGeom>
          <a:noFill/>
          <a:ln w="38100">
            <a:solidFill>
              <a:schemeClr val="accent1"/>
            </a:solidFill>
            <a:round/>
            <a:headEnd/>
            <a:tailEnd/>
          </a:ln>
        </p:spPr>
        <p:txBody>
          <a:bodyPr wrap="none" anchor="ctr"/>
          <a:lstStyle/>
          <a:p>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t>Depth-First Search: Detect Edge</a:t>
            </a:r>
          </a:p>
        </p:txBody>
      </p:sp>
      <p:sp>
        <p:nvSpPr>
          <p:cNvPr id="49156" name="Rectangle 3"/>
          <p:cNvSpPr>
            <a:spLocks noGrp="1" noChangeArrowheads="1"/>
          </p:cNvSpPr>
          <p:nvPr>
            <p:ph type="body" sz="half" idx="1"/>
          </p:nvPr>
        </p:nvSpPr>
        <p:spPr>
          <a:xfrm>
            <a:off x="533400" y="1524000"/>
            <a:ext cx="4038600" cy="5105400"/>
          </a:xfrm>
        </p:spPr>
        <p:txBody>
          <a:bodyPr/>
          <a:lstStyle/>
          <a:p>
            <a:pPr algn="ctr">
              <a:buFont typeface="Times New Roman" pitchFamily="18" charset="0"/>
              <a:buNone/>
            </a:pPr>
            <a:r>
              <a:rPr lang="en-US" sz="1800" b="1">
                <a:solidFill>
                  <a:srgbClr val="FF0000"/>
                </a:solidFill>
                <a:latin typeface="Courier New" pitchFamily="49" charset="0"/>
              </a:rPr>
              <a:t>Data: </a:t>
            </a:r>
            <a:r>
              <a:rPr lang="en-US" sz="1800" b="1">
                <a:latin typeface="Courier New" pitchFamily="49" charset="0"/>
              </a:rPr>
              <a:t>color[V], time, prev[V],d[V], f[V]</a:t>
            </a:r>
          </a:p>
          <a:p>
            <a:pPr>
              <a:buFont typeface="Times New Roman" pitchFamily="18" charset="0"/>
              <a:buNone/>
            </a:pPr>
            <a:r>
              <a:rPr lang="en-US" sz="1800" b="1">
                <a:latin typeface="Courier New" pitchFamily="49" charset="0"/>
              </a:rPr>
              <a:t>DFS(G) // where prog starts</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for each vertex 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WHITE;</a:t>
            </a:r>
          </a:p>
          <a:p>
            <a:pPr>
              <a:buFont typeface="Times New Roman" pitchFamily="18" charset="0"/>
              <a:buNone/>
            </a:pPr>
            <a:r>
              <a:rPr lang="en-US" sz="1800" b="1">
                <a:latin typeface="Courier New" pitchFamily="49" charset="0"/>
                <a:sym typeface="Symbol" pitchFamily="18" charset="2"/>
              </a:rPr>
              <a:t>		prev[u]=NIL;</a:t>
            </a:r>
          </a:p>
          <a:p>
            <a:pPr>
              <a:buFont typeface="Times New Roman" pitchFamily="18" charset="0"/>
              <a:buNone/>
            </a:pPr>
            <a:r>
              <a:rPr lang="en-US" sz="1800" b="1">
                <a:latin typeface="Courier New" pitchFamily="49" charset="0"/>
                <a:sym typeface="Symbol" pitchFamily="18" charset="2"/>
              </a:rPr>
              <a:t>		f[u]=inf; d[u]=inf;</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time = 0;</a:t>
            </a:r>
          </a:p>
          <a:p>
            <a:pPr>
              <a:buFont typeface="Times New Roman" pitchFamily="18" charset="0"/>
              <a:buNone/>
            </a:pPr>
            <a:r>
              <a:rPr lang="en-US" sz="1800" b="1">
                <a:latin typeface="Courier New" pitchFamily="49" charset="0"/>
                <a:sym typeface="Symbol" pitchFamily="18" charset="2"/>
              </a:rPr>
              <a:t>   for each vertex </a:t>
            </a:r>
            <a:r>
              <a:rPr lang="en-US" sz="1800" b="1">
                <a:latin typeface="Courier New" pitchFamily="49" charset="0"/>
              </a:rPr>
              <a:t>u </a:t>
            </a:r>
            <a:r>
              <a:rPr lang="en-US" sz="1800" b="1">
                <a:latin typeface="Courier New" pitchFamily="49" charset="0"/>
                <a:sym typeface="Symbol" pitchFamily="18" charset="2"/>
              </a:rPr>
              <a:t> V</a:t>
            </a:r>
          </a:p>
          <a:p>
            <a:pPr>
              <a:buFont typeface="Times New Roman" pitchFamily="18" charset="0"/>
              <a:buNone/>
            </a:pPr>
            <a:r>
              <a:rPr lang="en-US" sz="1800" b="1">
                <a:latin typeface="Courier New" pitchFamily="49" charset="0"/>
                <a:sym typeface="Symbol" pitchFamily="18" charset="2"/>
              </a:rPr>
              <a:t>     if (color[u] == WHITE)</a:t>
            </a:r>
          </a:p>
          <a:p>
            <a:pPr>
              <a:buFont typeface="Times New Roman" pitchFamily="18" charset="0"/>
              <a:buNone/>
            </a:pPr>
            <a:r>
              <a:rPr lang="en-US" sz="1800" b="1">
                <a:latin typeface="Courier New" pitchFamily="49" charset="0"/>
                <a:sym typeface="Symbol" pitchFamily="18" charset="2"/>
              </a:rPr>
              <a:t>         DFS_Visit(u);</a:t>
            </a:r>
          </a:p>
          <a:p>
            <a:pPr>
              <a:buFont typeface="Times New Roman" pitchFamily="18" charset="0"/>
              <a:buNone/>
            </a:pPr>
            <a:r>
              <a:rPr lang="en-US" sz="1800" b="1">
                <a:latin typeface="Courier New" pitchFamily="49" charset="0"/>
                <a:sym typeface="Symbol" pitchFamily="18" charset="2"/>
              </a:rPr>
              <a:t>}</a:t>
            </a:r>
            <a:endParaRPr lang="en-US" sz="1800" b="1">
              <a:latin typeface="Courier New" pitchFamily="49" charset="0"/>
            </a:endParaRPr>
          </a:p>
        </p:txBody>
      </p:sp>
      <p:sp>
        <p:nvSpPr>
          <p:cNvPr id="49157" name="Rectangle 4"/>
          <p:cNvSpPr>
            <a:spLocks noGrp="1" noChangeArrowheads="1"/>
          </p:cNvSpPr>
          <p:nvPr>
            <p:ph type="body" sz="half" idx="2"/>
          </p:nvPr>
        </p:nvSpPr>
        <p:spPr/>
        <p:txBody>
          <a:bodyPr>
            <a:normAutofit fontScale="92500" lnSpcReduction="20000"/>
          </a:bodyPr>
          <a:lstStyle/>
          <a:p>
            <a:pPr>
              <a:buFont typeface="Times New Roman" pitchFamily="18" charset="0"/>
              <a:buNone/>
            </a:pPr>
            <a:r>
              <a:rPr lang="en-US" sz="1800" b="1">
                <a:latin typeface="Courier New" pitchFamily="49" charset="0"/>
              </a:rPr>
              <a:t>DFS_Visit(u)</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color[u] = GREY;</a:t>
            </a:r>
          </a:p>
          <a:p>
            <a:pPr>
              <a:buFont typeface="Times New Roman" pitchFamily="18" charset="0"/>
              <a:buNone/>
            </a:pPr>
            <a:r>
              <a:rPr lang="en-US" sz="1800" b="1">
                <a:latin typeface="Courier New" pitchFamily="49" charset="0"/>
              </a:rPr>
              <a:t>   time = time+1;</a:t>
            </a:r>
          </a:p>
          <a:p>
            <a:pPr>
              <a:buFont typeface="Times New Roman" pitchFamily="18" charset="0"/>
              <a:buNone/>
            </a:pPr>
            <a:r>
              <a:rPr lang="en-US" sz="1800" b="1">
                <a:latin typeface="Courier New" pitchFamily="49" charset="0"/>
              </a:rPr>
              <a:t>   d[u] = time;</a:t>
            </a:r>
          </a:p>
          <a:p>
            <a:pPr>
              <a:buFont typeface="Times New Roman" pitchFamily="18" charset="0"/>
              <a:buNone/>
            </a:pPr>
            <a:r>
              <a:rPr lang="en-US" sz="1800" b="1">
                <a:latin typeface="Courier New" pitchFamily="49" charset="0"/>
              </a:rPr>
              <a:t>   for each v </a:t>
            </a:r>
            <a:r>
              <a:rPr lang="en-US" sz="1800" b="1">
                <a:latin typeface="Courier New" pitchFamily="49" charset="0"/>
                <a:sym typeface="Symbol" pitchFamily="18" charset="2"/>
              </a:rPr>
              <a:t> Adj[u]</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solidFill>
                  <a:srgbClr val="00B0F0"/>
                </a:solidFill>
                <a:latin typeface="Courier New" pitchFamily="49" charset="0"/>
                <a:sym typeface="Symbol" pitchFamily="18" charset="2"/>
              </a:rPr>
              <a:t>	detect edge type using “color[v]”</a:t>
            </a:r>
          </a:p>
          <a:p>
            <a:pPr>
              <a:buFont typeface="Times New Roman" pitchFamily="18" charset="0"/>
              <a:buNone/>
            </a:pPr>
            <a:r>
              <a:rPr lang="en-US" sz="1800" b="1">
                <a:latin typeface="Courier New" pitchFamily="49" charset="0"/>
                <a:sym typeface="Symbol" pitchFamily="18" charset="2"/>
              </a:rPr>
              <a:t>      if(color[v] == WHITE){</a:t>
            </a:r>
          </a:p>
          <a:p>
            <a:pPr>
              <a:buFont typeface="Times New Roman" pitchFamily="18" charset="0"/>
              <a:buNone/>
            </a:pPr>
            <a:r>
              <a:rPr lang="en-US" sz="1800" b="1">
                <a:latin typeface="Courier New" pitchFamily="49" charset="0"/>
                <a:sym typeface="Symbol" pitchFamily="18" charset="2"/>
              </a:rPr>
              <a:t>		  prev[v]=u;</a:t>
            </a:r>
          </a:p>
          <a:p>
            <a:pPr>
              <a:buFont typeface="Times New Roman" pitchFamily="18" charset="0"/>
              <a:buNone/>
            </a:pPr>
            <a:r>
              <a:rPr lang="en-US" sz="1800" b="1">
                <a:latin typeface="Courier New" pitchFamily="49" charset="0"/>
                <a:sym typeface="Symbol" pitchFamily="18" charset="2"/>
              </a:rPr>
              <a:t>         DFS_Visit(v);</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 = BLACK;</a:t>
            </a:r>
          </a:p>
          <a:p>
            <a:pPr>
              <a:buFont typeface="Times New Roman" pitchFamily="18" charset="0"/>
              <a:buNone/>
            </a:pPr>
            <a:r>
              <a:rPr lang="en-US" sz="1800" b="1">
                <a:latin typeface="Courier New" pitchFamily="49" charset="0"/>
                <a:sym typeface="Symbol" pitchFamily="18" charset="2"/>
              </a:rPr>
              <a:t>   time = time+1;</a:t>
            </a:r>
          </a:p>
          <a:p>
            <a:pPr>
              <a:buFont typeface="Times New Roman" pitchFamily="18" charset="0"/>
              <a:buNone/>
            </a:pPr>
            <a:r>
              <a:rPr lang="en-US" sz="1800" b="1">
                <a:latin typeface="Courier New" pitchFamily="49" charset="0"/>
                <a:sym typeface="Symbol" pitchFamily="18" charset="2"/>
              </a:rPr>
              <a:t>   f[u] = time;</a:t>
            </a:r>
          </a:p>
          <a:p>
            <a:pPr>
              <a:buFont typeface="Times New Roman" pitchFamily="18" charset="0"/>
              <a:buNone/>
            </a:pPr>
            <a:r>
              <a:rPr lang="en-US" sz="1800" b="1">
                <a:latin typeface="Courier New" pitchFamily="49" charset="0"/>
                <a:sym typeface="Symbol" pitchFamily="18" charset="2"/>
              </a:rPr>
              <a:t>}</a:t>
            </a:r>
          </a:p>
        </p:txBody>
      </p:sp>
      <p:sp>
        <p:nvSpPr>
          <p:cNvPr id="49158"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49159" name="Rectangle 7"/>
          <p:cNvSpPr>
            <a:spLocks noChangeArrowheads="1"/>
          </p:cNvSpPr>
          <p:nvPr/>
        </p:nvSpPr>
        <p:spPr bwMode="auto">
          <a:xfrm>
            <a:off x="609600" y="15240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t>DFS: Kinds Of Edges</a:t>
            </a:r>
          </a:p>
        </p:txBody>
      </p:sp>
      <p:sp>
        <p:nvSpPr>
          <p:cNvPr id="50180" name="Rectangle 3"/>
          <p:cNvSpPr>
            <a:spLocks noGrp="1" noChangeArrowheads="1"/>
          </p:cNvSpPr>
          <p:nvPr>
            <p:ph type="body" idx="1"/>
          </p:nvPr>
        </p:nvSpPr>
        <p:spPr/>
        <p:txBody>
          <a:bodyPr/>
          <a:lstStyle/>
          <a:p>
            <a:r>
              <a:rPr lang="en-US"/>
              <a:t>Thm 22.10: </a:t>
            </a:r>
            <a:r>
              <a:rPr lang="en-US">
                <a:solidFill>
                  <a:srgbClr val="00B050"/>
                </a:solidFill>
              </a:rPr>
              <a:t>If G is undirected, a DFS produces only tree and back edges</a:t>
            </a:r>
          </a:p>
          <a:p>
            <a:r>
              <a:rPr lang="en-US"/>
              <a:t>Proof by contradiction:</a:t>
            </a:r>
          </a:p>
          <a:p>
            <a:pPr lvl="1"/>
            <a:r>
              <a:rPr lang="en-US"/>
              <a:t>Assume there’s a forward edge</a:t>
            </a:r>
          </a:p>
          <a:p>
            <a:pPr lvl="2"/>
            <a:r>
              <a:rPr lang="en-US"/>
              <a:t>But F? edge must actually be a </a:t>
            </a:r>
            <a:br>
              <a:rPr lang="en-US"/>
            </a:br>
            <a:r>
              <a:rPr lang="en-US"/>
              <a:t>back edge (</a:t>
            </a:r>
            <a:r>
              <a:rPr lang="en-US" i="1">
                <a:solidFill>
                  <a:schemeClr val="accent1"/>
                </a:solidFill>
              </a:rPr>
              <a:t>why?</a:t>
            </a:r>
            <a:r>
              <a:rPr lang="en-US"/>
              <a:t>)</a:t>
            </a:r>
          </a:p>
        </p:txBody>
      </p:sp>
      <p:sp>
        <p:nvSpPr>
          <p:cNvPr id="50181" name="Oval 4"/>
          <p:cNvSpPr>
            <a:spLocks noChangeArrowheads="1"/>
          </p:cNvSpPr>
          <p:nvPr/>
        </p:nvSpPr>
        <p:spPr bwMode="auto">
          <a:xfrm>
            <a:off x="7924800" y="2743200"/>
            <a:ext cx="685800" cy="685800"/>
          </a:xfrm>
          <a:prstGeom prst="ellipse">
            <a:avLst/>
          </a:prstGeom>
          <a:noFill/>
          <a:ln w="28575">
            <a:solidFill>
              <a:schemeClr val="tx1"/>
            </a:solidFill>
            <a:round/>
            <a:headEnd/>
            <a:tailEnd/>
          </a:ln>
        </p:spPr>
        <p:txBody>
          <a:bodyPr wrap="none" anchor="ctr"/>
          <a:lstStyle/>
          <a:p>
            <a:pPr algn="ctr"/>
            <a:r>
              <a:rPr lang="en-US" b="1">
                <a:solidFill>
                  <a:schemeClr val="accent1"/>
                </a:solidFill>
                <a:latin typeface="Times New Roman" pitchFamily="18" charset="0"/>
              </a:rPr>
              <a:t>source</a:t>
            </a:r>
          </a:p>
        </p:txBody>
      </p:sp>
      <p:sp>
        <p:nvSpPr>
          <p:cNvPr id="50182" name="Oval 5"/>
          <p:cNvSpPr>
            <a:spLocks noChangeArrowheads="1"/>
          </p:cNvSpPr>
          <p:nvPr/>
        </p:nvSpPr>
        <p:spPr bwMode="auto">
          <a:xfrm>
            <a:off x="7239000" y="4191000"/>
            <a:ext cx="685800" cy="685800"/>
          </a:xfrm>
          <a:prstGeom prst="ellipse">
            <a:avLst/>
          </a:prstGeom>
          <a:noFill/>
          <a:ln w="28575">
            <a:solidFill>
              <a:schemeClr val="tx1"/>
            </a:solidFill>
            <a:round/>
            <a:headEnd/>
            <a:tailEnd/>
          </a:ln>
        </p:spPr>
        <p:txBody>
          <a:bodyPr wrap="none" anchor="ctr"/>
          <a:lstStyle/>
          <a:p>
            <a:endParaRPr lang="en-US"/>
          </a:p>
        </p:txBody>
      </p:sp>
      <p:sp>
        <p:nvSpPr>
          <p:cNvPr id="50183" name="Oval 6"/>
          <p:cNvSpPr>
            <a:spLocks noChangeArrowheads="1"/>
          </p:cNvSpPr>
          <p:nvPr/>
        </p:nvSpPr>
        <p:spPr bwMode="auto">
          <a:xfrm>
            <a:off x="6553200" y="5638800"/>
            <a:ext cx="685800" cy="685800"/>
          </a:xfrm>
          <a:prstGeom prst="ellipse">
            <a:avLst/>
          </a:prstGeom>
          <a:noFill/>
          <a:ln w="28575">
            <a:solidFill>
              <a:schemeClr val="tx1"/>
            </a:solidFill>
            <a:round/>
            <a:headEnd/>
            <a:tailEnd/>
          </a:ln>
        </p:spPr>
        <p:txBody>
          <a:bodyPr wrap="none" anchor="ctr"/>
          <a:lstStyle/>
          <a:p>
            <a:endParaRPr lang="en-US"/>
          </a:p>
        </p:txBody>
      </p:sp>
      <p:cxnSp>
        <p:nvCxnSpPr>
          <p:cNvPr id="50184" name="AutoShape 7"/>
          <p:cNvCxnSpPr>
            <a:cxnSpLocks noChangeShapeType="1"/>
            <a:stCxn id="50181" idx="3"/>
            <a:endCxn id="50182" idx="7"/>
          </p:cNvCxnSpPr>
          <p:nvPr/>
        </p:nvCxnSpPr>
        <p:spPr bwMode="auto">
          <a:xfrm flipH="1">
            <a:off x="7824788" y="3343275"/>
            <a:ext cx="200025" cy="933450"/>
          </a:xfrm>
          <a:prstGeom prst="straightConnector1">
            <a:avLst/>
          </a:prstGeom>
          <a:noFill/>
          <a:ln w="28575">
            <a:solidFill>
              <a:schemeClr val="tx2"/>
            </a:solidFill>
            <a:round/>
            <a:headEnd/>
            <a:tailEnd/>
          </a:ln>
        </p:spPr>
      </p:cxnSp>
      <p:cxnSp>
        <p:nvCxnSpPr>
          <p:cNvPr id="50185" name="AutoShape 8"/>
          <p:cNvCxnSpPr>
            <a:cxnSpLocks noChangeShapeType="1"/>
            <a:stCxn id="50182" idx="3"/>
            <a:endCxn id="50183" idx="7"/>
          </p:cNvCxnSpPr>
          <p:nvPr/>
        </p:nvCxnSpPr>
        <p:spPr bwMode="auto">
          <a:xfrm flipH="1">
            <a:off x="7138988" y="4791075"/>
            <a:ext cx="200025" cy="933450"/>
          </a:xfrm>
          <a:prstGeom prst="straightConnector1">
            <a:avLst/>
          </a:prstGeom>
          <a:noFill/>
          <a:ln w="28575">
            <a:solidFill>
              <a:schemeClr val="tx2"/>
            </a:solidFill>
            <a:round/>
            <a:headEnd/>
            <a:tailEnd/>
          </a:ln>
        </p:spPr>
      </p:cxnSp>
      <p:cxnSp>
        <p:nvCxnSpPr>
          <p:cNvPr id="50186" name="AutoShape 9"/>
          <p:cNvCxnSpPr>
            <a:cxnSpLocks noChangeShapeType="1"/>
            <a:stCxn id="50183" idx="1"/>
            <a:endCxn id="50181" idx="2"/>
          </p:cNvCxnSpPr>
          <p:nvPr/>
        </p:nvCxnSpPr>
        <p:spPr bwMode="auto">
          <a:xfrm rot="-5400000">
            <a:off x="5962650" y="3776663"/>
            <a:ext cx="2638425" cy="1257300"/>
          </a:xfrm>
          <a:prstGeom prst="curvedConnector2">
            <a:avLst/>
          </a:prstGeom>
          <a:noFill/>
          <a:ln w="28575">
            <a:solidFill>
              <a:schemeClr val="tx1"/>
            </a:solidFill>
            <a:round/>
            <a:headEnd/>
            <a:tailEnd/>
          </a:ln>
        </p:spPr>
      </p:cxnSp>
      <p:sp>
        <p:nvSpPr>
          <p:cNvPr id="50187" name="Text Box 10"/>
          <p:cNvSpPr txBox="1">
            <a:spLocks noChangeArrowheads="1"/>
          </p:cNvSpPr>
          <p:nvPr/>
        </p:nvSpPr>
        <p:spPr bwMode="auto">
          <a:xfrm>
            <a:off x="6770688" y="3214688"/>
            <a:ext cx="481012" cy="3968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F?</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t>DFS: Kinds Of Edges</a:t>
            </a:r>
          </a:p>
        </p:txBody>
      </p:sp>
      <p:sp>
        <p:nvSpPr>
          <p:cNvPr id="51204" name="Rectangle 3"/>
          <p:cNvSpPr>
            <a:spLocks noGrp="1" noChangeArrowheads="1"/>
          </p:cNvSpPr>
          <p:nvPr>
            <p:ph type="body" idx="1"/>
          </p:nvPr>
        </p:nvSpPr>
        <p:spPr/>
        <p:txBody>
          <a:bodyPr>
            <a:normAutofit lnSpcReduction="10000"/>
          </a:bodyPr>
          <a:lstStyle/>
          <a:p>
            <a:r>
              <a:rPr lang="en-US" dirty="0" err="1"/>
              <a:t>Thm</a:t>
            </a:r>
            <a:r>
              <a:rPr lang="en-US" dirty="0"/>
              <a:t> 22.10: </a:t>
            </a:r>
            <a:r>
              <a:rPr lang="en-US" dirty="0">
                <a:solidFill>
                  <a:srgbClr val="00B050"/>
                </a:solidFill>
              </a:rPr>
              <a:t>If G is undirected, a DFS produces only tree and back edges</a:t>
            </a:r>
          </a:p>
          <a:p>
            <a:r>
              <a:rPr lang="en-US" dirty="0"/>
              <a:t>Proof by contradiction:</a:t>
            </a:r>
          </a:p>
          <a:p>
            <a:pPr lvl="1"/>
            <a:r>
              <a:rPr lang="en-US" dirty="0"/>
              <a:t>Assume there’s a cross edge</a:t>
            </a:r>
          </a:p>
          <a:p>
            <a:pPr lvl="2"/>
            <a:r>
              <a:rPr lang="en-US" dirty="0"/>
              <a:t>But C? edge cannot be cross:</a:t>
            </a:r>
          </a:p>
          <a:p>
            <a:pPr lvl="2"/>
            <a:r>
              <a:rPr lang="en-US" dirty="0"/>
              <a:t>must be explored from one of the </a:t>
            </a:r>
            <a:br>
              <a:rPr lang="en-US" dirty="0"/>
            </a:br>
            <a:r>
              <a:rPr lang="en-US" dirty="0"/>
              <a:t>vertices it connects, becoming a tree</a:t>
            </a:r>
            <a:br>
              <a:rPr lang="en-US" dirty="0"/>
            </a:br>
            <a:r>
              <a:rPr lang="en-US" dirty="0"/>
              <a:t>vertex, before other vertex is explored</a:t>
            </a:r>
          </a:p>
          <a:p>
            <a:pPr lvl="2"/>
            <a:r>
              <a:rPr lang="en-US" dirty="0"/>
              <a:t>So in fact the picture is wrong…both</a:t>
            </a:r>
            <a:br>
              <a:rPr lang="en-US" dirty="0"/>
            </a:br>
            <a:r>
              <a:rPr lang="en-US" dirty="0"/>
              <a:t>lower tree edges cannot in fact be</a:t>
            </a:r>
            <a:br>
              <a:rPr lang="en-US" dirty="0"/>
            </a:br>
            <a:r>
              <a:rPr lang="en-US" dirty="0"/>
              <a:t>tree edges</a:t>
            </a:r>
          </a:p>
        </p:txBody>
      </p:sp>
      <p:sp>
        <p:nvSpPr>
          <p:cNvPr id="51205" name="Oval 4"/>
          <p:cNvSpPr>
            <a:spLocks noChangeArrowheads="1"/>
          </p:cNvSpPr>
          <p:nvPr/>
        </p:nvSpPr>
        <p:spPr bwMode="auto">
          <a:xfrm>
            <a:off x="7391400" y="2743200"/>
            <a:ext cx="685800" cy="685800"/>
          </a:xfrm>
          <a:prstGeom prst="ellipse">
            <a:avLst/>
          </a:prstGeom>
          <a:noFill/>
          <a:ln w="28575">
            <a:solidFill>
              <a:schemeClr val="tx1"/>
            </a:solidFill>
            <a:round/>
            <a:headEnd/>
            <a:tailEnd/>
          </a:ln>
        </p:spPr>
        <p:txBody>
          <a:bodyPr wrap="none" anchor="ctr"/>
          <a:lstStyle/>
          <a:p>
            <a:pPr algn="ctr"/>
            <a:r>
              <a:rPr lang="en-US" b="1">
                <a:solidFill>
                  <a:schemeClr val="accent1"/>
                </a:solidFill>
                <a:latin typeface="Times New Roman" pitchFamily="18" charset="0"/>
              </a:rPr>
              <a:t>source</a:t>
            </a:r>
          </a:p>
        </p:txBody>
      </p:sp>
      <p:sp>
        <p:nvSpPr>
          <p:cNvPr id="51206" name="Oval 5"/>
          <p:cNvSpPr>
            <a:spLocks noChangeArrowheads="1"/>
          </p:cNvSpPr>
          <p:nvPr/>
        </p:nvSpPr>
        <p:spPr bwMode="auto">
          <a:xfrm>
            <a:off x="7391400" y="4114800"/>
            <a:ext cx="685800" cy="685800"/>
          </a:xfrm>
          <a:prstGeom prst="ellipse">
            <a:avLst/>
          </a:prstGeom>
          <a:noFill/>
          <a:ln w="28575">
            <a:solidFill>
              <a:schemeClr val="tx1"/>
            </a:solidFill>
            <a:round/>
            <a:headEnd/>
            <a:tailEnd/>
          </a:ln>
        </p:spPr>
        <p:txBody>
          <a:bodyPr wrap="none" anchor="ctr"/>
          <a:lstStyle/>
          <a:p>
            <a:pPr algn="ctr"/>
            <a:endParaRPr lang="en-US" b="1">
              <a:solidFill>
                <a:schemeClr val="accent1"/>
              </a:solidFill>
              <a:latin typeface="Times New Roman" pitchFamily="18" charset="0"/>
            </a:endParaRPr>
          </a:p>
        </p:txBody>
      </p:sp>
      <p:sp>
        <p:nvSpPr>
          <p:cNvPr id="51207" name="Oval 6"/>
          <p:cNvSpPr>
            <a:spLocks noChangeArrowheads="1"/>
          </p:cNvSpPr>
          <p:nvPr/>
        </p:nvSpPr>
        <p:spPr bwMode="auto">
          <a:xfrm>
            <a:off x="8305800" y="5486400"/>
            <a:ext cx="685800" cy="685800"/>
          </a:xfrm>
          <a:prstGeom prst="ellipse">
            <a:avLst/>
          </a:prstGeom>
          <a:noFill/>
          <a:ln w="28575">
            <a:solidFill>
              <a:schemeClr val="tx1"/>
            </a:solidFill>
            <a:round/>
            <a:headEnd/>
            <a:tailEnd/>
          </a:ln>
        </p:spPr>
        <p:txBody>
          <a:bodyPr wrap="none" anchor="ctr"/>
          <a:lstStyle/>
          <a:p>
            <a:pPr algn="ctr"/>
            <a:endParaRPr lang="en-US" b="1">
              <a:solidFill>
                <a:schemeClr val="accent1"/>
              </a:solidFill>
              <a:latin typeface="Times New Roman" pitchFamily="18" charset="0"/>
            </a:endParaRPr>
          </a:p>
        </p:txBody>
      </p:sp>
      <p:sp>
        <p:nvSpPr>
          <p:cNvPr id="51208" name="Oval 7"/>
          <p:cNvSpPr>
            <a:spLocks noChangeArrowheads="1"/>
          </p:cNvSpPr>
          <p:nvPr/>
        </p:nvSpPr>
        <p:spPr bwMode="auto">
          <a:xfrm>
            <a:off x="6553200" y="5486400"/>
            <a:ext cx="685800" cy="685800"/>
          </a:xfrm>
          <a:prstGeom prst="ellipse">
            <a:avLst/>
          </a:prstGeom>
          <a:noFill/>
          <a:ln w="28575">
            <a:solidFill>
              <a:schemeClr val="tx1"/>
            </a:solidFill>
            <a:round/>
            <a:headEnd/>
            <a:tailEnd/>
          </a:ln>
        </p:spPr>
        <p:txBody>
          <a:bodyPr wrap="none" anchor="ctr"/>
          <a:lstStyle/>
          <a:p>
            <a:pPr algn="ctr"/>
            <a:endParaRPr lang="en-US" b="1">
              <a:solidFill>
                <a:schemeClr val="accent1"/>
              </a:solidFill>
              <a:latin typeface="Times New Roman" pitchFamily="18" charset="0"/>
            </a:endParaRPr>
          </a:p>
        </p:txBody>
      </p:sp>
      <p:cxnSp>
        <p:nvCxnSpPr>
          <p:cNvPr id="51209" name="AutoShape 8"/>
          <p:cNvCxnSpPr>
            <a:cxnSpLocks noChangeShapeType="1"/>
            <a:stCxn id="51205" idx="4"/>
            <a:endCxn id="51206" idx="0"/>
          </p:cNvCxnSpPr>
          <p:nvPr/>
        </p:nvCxnSpPr>
        <p:spPr bwMode="auto">
          <a:xfrm>
            <a:off x="7734300" y="3443288"/>
            <a:ext cx="0" cy="657225"/>
          </a:xfrm>
          <a:prstGeom prst="straightConnector1">
            <a:avLst/>
          </a:prstGeom>
          <a:noFill/>
          <a:ln w="28575">
            <a:solidFill>
              <a:schemeClr val="tx2"/>
            </a:solidFill>
            <a:round/>
            <a:headEnd/>
            <a:tailEnd/>
          </a:ln>
        </p:spPr>
      </p:cxnSp>
      <p:cxnSp>
        <p:nvCxnSpPr>
          <p:cNvPr id="51210" name="AutoShape 9"/>
          <p:cNvCxnSpPr>
            <a:cxnSpLocks noChangeShapeType="1"/>
            <a:stCxn id="51206" idx="5"/>
            <a:endCxn id="51207" idx="0"/>
          </p:cNvCxnSpPr>
          <p:nvPr/>
        </p:nvCxnSpPr>
        <p:spPr bwMode="auto">
          <a:xfrm>
            <a:off x="7977188" y="4714875"/>
            <a:ext cx="671512" cy="757238"/>
          </a:xfrm>
          <a:prstGeom prst="straightConnector1">
            <a:avLst/>
          </a:prstGeom>
          <a:noFill/>
          <a:ln w="28575">
            <a:solidFill>
              <a:schemeClr val="tx2"/>
            </a:solidFill>
            <a:round/>
            <a:headEnd/>
            <a:tailEnd/>
          </a:ln>
        </p:spPr>
      </p:cxnSp>
      <p:cxnSp>
        <p:nvCxnSpPr>
          <p:cNvPr id="51211" name="AutoShape 10"/>
          <p:cNvCxnSpPr>
            <a:cxnSpLocks noChangeShapeType="1"/>
            <a:stCxn id="51206" idx="3"/>
            <a:endCxn id="51208" idx="0"/>
          </p:cNvCxnSpPr>
          <p:nvPr/>
        </p:nvCxnSpPr>
        <p:spPr bwMode="auto">
          <a:xfrm flipH="1">
            <a:off x="6896100" y="4714875"/>
            <a:ext cx="595313" cy="757238"/>
          </a:xfrm>
          <a:prstGeom prst="straightConnector1">
            <a:avLst/>
          </a:prstGeom>
          <a:noFill/>
          <a:ln w="28575">
            <a:solidFill>
              <a:schemeClr val="tx2"/>
            </a:solidFill>
            <a:round/>
            <a:headEnd/>
            <a:tailEnd/>
          </a:ln>
        </p:spPr>
      </p:cxnSp>
      <p:cxnSp>
        <p:nvCxnSpPr>
          <p:cNvPr id="51212" name="AutoShape 11"/>
          <p:cNvCxnSpPr>
            <a:cxnSpLocks noChangeShapeType="1"/>
            <a:stCxn id="51207" idx="2"/>
            <a:endCxn id="51208" idx="6"/>
          </p:cNvCxnSpPr>
          <p:nvPr/>
        </p:nvCxnSpPr>
        <p:spPr bwMode="auto">
          <a:xfrm flipH="1">
            <a:off x="7253288" y="5829300"/>
            <a:ext cx="1038225" cy="0"/>
          </a:xfrm>
          <a:prstGeom prst="straightConnector1">
            <a:avLst/>
          </a:prstGeom>
          <a:noFill/>
          <a:ln w="28575">
            <a:solidFill>
              <a:schemeClr val="tx1"/>
            </a:solidFill>
            <a:round/>
            <a:headEnd/>
            <a:tailEnd/>
          </a:ln>
        </p:spPr>
      </p:cxnSp>
      <p:sp>
        <p:nvSpPr>
          <p:cNvPr id="51213" name="Text Box 12"/>
          <p:cNvSpPr txBox="1">
            <a:spLocks noChangeArrowheads="1"/>
          </p:cNvSpPr>
          <p:nvPr/>
        </p:nvSpPr>
        <p:spPr bwMode="auto">
          <a:xfrm>
            <a:off x="7608888" y="5805488"/>
            <a:ext cx="481012" cy="396875"/>
          </a:xfrm>
          <a:prstGeom prst="rect">
            <a:avLst/>
          </a:prstGeom>
          <a:noFill/>
          <a:ln w="28575">
            <a:noFill/>
            <a:miter lim="800000"/>
            <a:headEnd/>
            <a:tailEnd/>
          </a:ln>
        </p:spPr>
        <p:txBody>
          <a:bodyPr wrap="none">
            <a:spAutoFit/>
          </a:bodyPr>
          <a:lstStyle/>
          <a:p>
            <a:pPr algn="ctr"/>
            <a:r>
              <a:rPr lang="en-US" b="1">
                <a:solidFill>
                  <a:schemeClr val="accent1"/>
                </a:solidFill>
                <a:latin typeface="Times New Roman" pitchFamily="18" charset="0"/>
              </a:rPr>
              <a:t>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t>DFS And Graph Cycles</a:t>
            </a:r>
          </a:p>
        </p:txBody>
      </p:sp>
      <p:sp>
        <p:nvSpPr>
          <p:cNvPr id="52228" name="Rectangle 3"/>
          <p:cNvSpPr>
            <a:spLocks noGrp="1" noChangeArrowheads="1"/>
          </p:cNvSpPr>
          <p:nvPr>
            <p:ph type="body" idx="1"/>
          </p:nvPr>
        </p:nvSpPr>
        <p:spPr/>
        <p:txBody>
          <a:bodyPr>
            <a:normAutofit lnSpcReduction="10000"/>
          </a:bodyPr>
          <a:lstStyle/>
          <a:p>
            <a:r>
              <a:rPr lang="en-US" dirty="0" err="1"/>
              <a:t>Thm</a:t>
            </a:r>
            <a:r>
              <a:rPr lang="en-US" dirty="0"/>
              <a:t>: </a:t>
            </a:r>
            <a:r>
              <a:rPr lang="en-US" dirty="0">
                <a:solidFill>
                  <a:srgbClr val="00B050"/>
                </a:solidFill>
              </a:rPr>
              <a:t>An undirected graph is </a:t>
            </a:r>
            <a:r>
              <a:rPr lang="en-US" i="1" dirty="0">
                <a:solidFill>
                  <a:srgbClr val="FF0000"/>
                </a:solidFill>
              </a:rPr>
              <a:t>acyclic</a:t>
            </a:r>
            <a:r>
              <a:rPr lang="en-US" dirty="0">
                <a:solidFill>
                  <a:srgbClr val="00B050"/>
                </a:solidFill>
              </a:rPr>
              <a:t> </a:t>
            </a:r>
            <a:r>
              <a:rPr lang="en-US" dirty="0" err="1">
                <a:solidFill>
                  <a:srgbClr val="00B050"/>
                </a:solidFill>
              </a:rPr>
              <a:t>iff</a:t>
            </a:r>
            <a:r>
              <a:rPr lang="en-US" dirty="0">
                <a:solidFill>
                  <a:srgbClr val="00B050"/>
                </a:solidFill>
              </a:rPr>
              <a:t> a DFS yields no back edges</a:t>
            </a:r>
          </a:p>
          <a:p>
            <a:pPr lvl="1"/>
            <a:r>
              <a:rPr lang="en-US" dirty="0"/>
              <a:t>If acyclic, no back edges (because a back edge implies a cycle)</a:t>
            </a:r>
          </a:p>
          <a:p>
            <a:pPr lvl="1"/>
            <a:r>
              <a:rPr lang="en-US" dirty="0"/>
              <a:t>If no back edges, acyclic</a:t>
            </a:r>
          </a:p>
          <a:p>
            <a:pPr lvl="2"/>
            <a:r>
              <a:rPr lang="en-US" dirty="0"/>
              <a:t>No back edges implies only tree edges (</a:t>
            </a:r>
            <a:r>
              <a:rPr lang="en-US" i="1" dirty="0">
                <a:solidFill>
                  <a:schemeClr val="accent1"/>
                </a:solidFill>
              </a:rPr>
              <a:t>Why?</a:t>
            </a:r>
            <a:r>
              <a:rPr lang="en-US" dirty="0"/>
              <a:t>)</a:t>
            </a:r>
          </a:p>
          <a:p>
            <a:pPr lvl="2"/>
            <a:r>
              <a:rPr lang="en-US" dirty="0"/>
              <a:t>Only tree edges implies we have a tree or a forest</a:t>
            </a:r>
          </a:p>
          <a:p>
            <a:pPr lvl="2"/>
            <a:r>
              <a:rPr lang="en-US" dirty="0"/>
              <a:t>Which by definition is acyclic</a:t>
            </a:r>
          </a:p>
          <a:p>
            <a:r>
              <a:rPr lang="en-US" dirty="0"/>
              <a:t>Thus, can run DFS to find whether a graph has a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2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t>DFS And Cycles</a:t>
            </a:r>
          </a:p>
        </p:txBody>
      </p:sp>
      <p:sp>
        <p:nvSpPr>
          <p:cNvPr id="53252" name="Rectangle 3"/>
          <p:cNvSpPr>
            <a:spLocks noGrp="1" noChangeArrowheads="1"/>
          </p:cNvSpPr>
          <p:nvPr>
            <p:ph type="body" sz="half" idx="1"/>
          </p:nvPr>
        </p:nvSpPr>
        <p:spPr>
          <a:xfrm>
            <a:off x="381000" y="2209800"/>
            <a:ext cx="4038600" cy="4648200"/>
          </a:xfrm>
        </p:spPr>
        <p:txBody>
          <a:bodyPr/>
          <a:lstStyle/>
          <a:p>
            <a:pPr algn="ctr">
              <a:buFont typeface="Times New Roman" pitchFamily="18" charset="0"/>
              <a:buNone/>
            </a:pPr>
            <a:r>
              <a:rPr lang="en-US" sz="1600" b="1">
                <a:solidFill>
                  <a:srgbClr val="FF0000"/>
                </a:solidFill>
                <a:latin typeface="Courier New" pitchFamily="49" charset="0"/>
              </a:rPr>
              <a:t>Data: </a:t>
            </a:r>
            <a:r>
              <a:rPr lang="en-US" sz="1600" b="1">
                <a:latin typeface="Courier New" pitchFamily="49" charset="0"/>
              </a:rPr>
              <a:t>color[V], time, prev[V],d[V], f[V]</a:t>
            </a:r>
          </a:p>
          <a:p>
            <a:pPr>
              <a:buFont typeface="Times New Roman" pitchFamily="18" charset="0"/>
              <a:buNone/>
            </a:pPr>
            <a:r>
              <a:rPr lang="en-US" sz="1600" b="1">
                <a:latin typeface="Courier New" pitchFamily="49" charset="0"/>
              </a:rPr>
              <a:t>DFS(G) // where prog starts</a:t>
            </a:r>
          </a:p>
          <a:p>
            <a:pPr>
              <a:buFont typeface="Times New Roman" pitchFamily="18" charset="0"/>
              <a:buNone/>
            </a:pPr>
            <a:r>
              <a:rPr lang="en-US" sz="1600" b="1">
                <a:latin typeface="Courier New" pitchFamily="49" charset="0"/>
              </a:rPr>
              <a:t>{</a:t>
            </a:r>
          </a:p>
          <a:p>
            <a:pPr>
              <a:buFont typeface="Times New Roman" pitchFamily="18" charset="0"/>
              <a:buNone/>
            </a:pPr>
            <a:r>
              <a:rPr lang="en-US" sz="1600" b="1">
                <a:latin typeface="Courier New" pitchFamily="49" charset="0"/>
              </a:rPr>
              <a:t>   for each vertex u </a:t>
            </a:r>
            <a:r>
              <a:rPr lang="en-US" sz="1600" b="1">
                <a:latin typeface="Courier New" pitchFamily="49" charset="0"/>
                <a:sym typeface="Symbol" pitchFamily="18" charset="2"/>
              </a:rPr>
              <a:t> V</a:t>
            </a:r>
          </a:p>
          <a:p>
            <a:pPr>
              <a:buFont typeface="Times New Roman" pitchFamily="18" charset="0"/>
              <a:buNone/>
            </a:pPr>
            <a:r>
              <a:rPr lang="en-US" sz="1600" b="1">
                <a:latin typeface="Courier New" pitchFamily="49" charset="0"/>
                <a:sym typeface="Symbol" pitchFamily="18" charset="2"/>
              </a:rPr>
              <a:t>   {</a:t>
            </a:r>
          </a:p>
          <a:p>
            <a:pPr>
              <a:buFont typeface="Times New Roman" pitchFamily="18" charset="0"/>
              <a:buNone/>
            </a:pPr>
            <a:r>
              <a:rPr lang="en-US" sz="1600" b="1">
                <a:latin typeface="Courier New" pitchFamily="49" charset="0"/>
                <a:sym typeface="Symbol" pitchFamily="18" charset="2"/>
              </a:rPr>
              <a:t>      color[u] = WHITE;</a:t>
            </a:r>
          </a:p>
          <a:p>
            <a:pPr>
              <a:buFont typeface="Times New Roman" pitchFamily="18" charset="0"/>
              <a:buNone/>
            </a:pPr>
            <a:r>
              <a:rPr lang="en-US" sz="1600" b="1">
                <a:latin typeface="Courier New" pitchFamily="49" charset="0"/>
                <a:sym typeface="Symbol" pitchFamily="18" charset="2"/>
              </a:rPr>
              <a:t>		prev[u]=NIL;</a:t>
            </a:r>
          </a:p>
          <a:p>
            <a:pPr>
              <a:buFont typeface="Times New Roman" pitchFamily="18" charset="0"/>
              <a:buNone/>
            </a:pPr>
            <a:r>
              <a:rPr lang="en-US" sz="1600" b="1">
                <a:latin typeface="Courier New" pitchFamily="49" charset="0"/>
                <a:sym typeface="Symbol" pitchFamily="18" charset="2"/>
              </a:rPr>
              <a:t>		f[u]=inf; d[u]=inf;</a:t>
            </a:r>
          </a:p>
          <a:p>
            <a:pPr>
              <a:buFont typeface="Times New Roman" pitchFamily="18" charset="0"/>
              <a:buNone/>
            </a:pPr>
            <a:r>
              <a:rPr lang="en-US" sz="1600" b="1">
                <a:latin typeface="Courier New" pitchFamily="49" charset="0"/>
                <a:sym typeface="Symbol" pitchFamily="18" charset="2"/>
              </a:rPr>
              <a:t>   }</a:t>
            </a:r>
          </a:p>
          <a:p>
            <a:pPr>
              <a:buFont typeface="Times New Roman" pitchFamily="18" charset="0"/>
              <a:buNone/>
            </a:pPr>
            <a:r>
              <a:rPr lang="en-US" sz="1600" b="1">
                <a:latin typeface="Courier New" pitchFamily="49" charset="0"/>
                <a:sym typeface="Symbol" pitchFamily="18" charset="2"/>
              </a:rPr>
              <a:t>   time = 0;</a:t>
            </a:r>
          </a:p>
          <a:p>
            <a:pPr>
              <a:buFont typeface="Times New Roman" pitchFamily="18" charset="0"/>
              <a:buNone/>
            </a:pPr>
            <a:r>
              <a:rPr lang="en-US" sz="1600" b="1">
                <a:latin typeface="Courier New" pitchFamily="49" charset="0"/>
                <a:sym typeface="Symbol" pitchFamily="18" charset="2"/>
              </a:rPr>
              <a:t>   for each vertex </a:t>
            </a:r>
            <a:r>
              <a:rPr lang="en-US" sz="1600" b="1">
                <a:latin typeface="Courier New" pitchFamily="49" charset="0"/>
              </a:rPr>
              <a:t>u </a:t>
            </a:r>
            <a:r>
              <a:rPr lang="en-US" sz="1600" b="1">
                <a:latin typeface="Courier New" pitchFamily="49" charset="0"/>
                <a:sym typeface="Symbol" pitchFamily="18" charset="2"/>
              </a:rPr>
              <a:t> V</a:t>
            </a:r>
          </a:p>
          <a:p>
            <a:pPr>
              <a:buFont typeface="Times New Roman" pitchFamily="18" charset="0"/>
              <a:buNone/>
            </a:pPr>
            <a:r>
              <a:rPr lang="en-US" sz="1600" b="1">
                <a:latin typeface="Courier New" pitchFamily="49" charset="0"/>
                <a:sym typeface="Symbol" pitchFamily="18" charset="2"/>
              </a:rPr>
              <a:t>     if (color[u] == WHITE)</a:t>
            </a:r>
          </a:p>
          <a:p>
            <a:pPr>
              <a:buFont typeface="Times New Roman" pitchFamily="18" charset="0"/>
              <a:buNone/>
            </a:pPr>
            <a:r>
              <a:rPr lang="en-US" sz="1600" b="1">
                <a:latin typeface="Courier New" pitchFamily="49" charset="0"/>
                <a:sym typeface="Symbol" pitchFamily="18" charset="2"/>
              </a:rPr>
              <a:t>         DFS_Visit(u);</a:t>
            </a:r>
          </a:p>
          <a:p>
            <a:pPr>
              <a:buFont typeface="Times New Roman" pitchFamily="18" charset="0"/>
              <a:buNone/>
            </a:pPr>
            <a:r>
              <a:rPr lang="en-US" sz="1600" b="1">
                <a:latin typeface="Courier New" pitchFamily="49" charset="0"/>
                <a:sym typeface="Symbol" pitchFamily="18" charset="2"/>
              </a:rPr>
              <a:t>}</a:t>
            </a:r>
            <a:endParaRPr lang="en-US" sz="1600" b="1">
              <a:latin typeface="Courier New" pitchFamily="49" charset="0"/>
            </a:endParaRPr>
          </a:p>
        </p:txBody>
      </p:sp>
      <p:sp>
        <p:nvSpPr>
          <p:cNvPr id="53253" name="Rectangle 4"/>
          <p:cNvSpPr>
            <a:spLocks noGrp="1" noChangeArrowheads="1"/>
          </p:cNvSpPr>
          <p:nvPr>
            <p:ph type="body" sz="half" idx="2"/>
          </p:nvPr>
        </p:nvSpPr>
        <p:spPr>
          <a:xfrm>
            <a:off x="4724400" y="2209800"/>
            <a:ext cx="4038600" cy="4343400"/>
          </a:xfrm>
        </p:spPr>
        <p:txBody>
          <a:bodyPr>
            <a:normAutofit lnSpcReduction="10000"/>
          </a:bodyPr>
          <a:lstStyle/>
          <a:p>
            <a:pPr>
              <a:buFont typeface="Times New Roman" pitchFamily="18" charset="0"/>
              <a:buNone/>
            </a:pPr>
            <a:r>
              <a:rPr lang="en-US" sz="1600" b="1">
                <a:latin typeface="Courier New" pitchFamily="49" charset="0"/>
              </a:rPr>
              <a:t>DFS_Visit(u)</a:t>
            </a:r>
          </a:p>
          <a:p>
            <a:pPr>
              <a:buFont typeface="Times New Roman" pitchFamily="18" charset="0"/>
              <a:buNone/>
            </a:pPr>
            <a:r>
              <a:rPr lang="en-US" sz="1600" b="1">
                <a:latin typeface="Courier New" pitchFamily="49" charset="0"/>
              </a:rPr>
              <a:t>{</a:t>
            </a:r>
          </a:p>
          <a:p>
            <a:pPr>
              <a:buFont typeface="Times New Roman" pitchFamily="18" charset="0"/>
              <a:buNone/>
            </a:pPr>
            <a:r>
              <a:rPr lang="en-US" sz="1600" b="1">
                <a:latin typeface="Courier New" pitchFamily="49" charset="0"/>
              </a:rPr>
              <a:t>   color[u] = GREY;</a:t>
            </a:r>
          </a:p>
          <a:p>
            <a:pPr>
              <a:buFont typeface="Times New Roman" pitchFamily="18" charset="0"/>
              <a:buNone/>
            </a:pPr>
            <a:r>
              <a:rPr lang="en-US" sz="1600" b="1">
                <a:latin typeface="Courier New" pitchFamily="49" charset="0"/>
              </a:rPr>
              <a:t>   time = time+1;</a:t>
            </a:r>
          </a:p>
          <a:p>
            <a:pPr>
              <a:buFont typeface="Times New Roman" pitchFamily="18" charset="0"/>
              <a:buNone/>
            </a:pPr>
            <a:r>
              <a:rPr lang="en-US" sz="1600" b="1">
                <a:latin typeface="Courier New" pitchFamily="49" charset="0"/>
              </a:rPr>
              <a:t>   d[u] = time;</a:t>
            </a:r>
          </a:p>
          <a:p>
            <a:pPr>
              <a:buFont typeface="Times New Roman" pitchFamily="18" charset="0"/>
              <a:buNone/>
            </a:pPr>
            <a:r>
              <a:rPr lang="en-US" sz="1600" b="1">
                <a:latin typeface="Courier New" pitchFamily="49" charset="0"/>
              </a:rPr>
              <a:t>   for each v </a:t>
            </a:r>
            <a:r>
              <a:rPr lang="en-US" sz="1600" b="1">
                <a:latin typeface="Courier New" pitchFamily="49" charset="0"/>
                <a:sym typeface="Symbol" pitchFamily="18" charset="2"/>
              </a:rPr>
              <a:t> Adj[u]</a:t>
            </a:r>
          </a:p>
          <a:p>
            <a:pPr>
              <a:buFont typeface="Times New Roman" pitchFamily="18" charset="0"/>
              <a:buNone/>
            </a:pPr>
            <a:r>
              <a:rPr lang="en-US" sz="1600" b="1">
                <a:latin typeface="Courier New" pitchFamily="49" charset="0"/>
                <a:sym typeface="Symbol" pitchFamily="18" charset="2"/>
              </a:rPr>
              <a:t>   {</a:t>
            </a:r>
          </a:p>
          <a:p>
            <a:pPr>
              <a:buFont typeface="Times New Roman" pitchFamily="18" charset="0"/>
              <a:buNone/>
            </a:pPr>
            <a:r>
              <a:rPr lang="en-US" sz="1600" b="1">
                <a:latin typeface="Courier New" pitchFamily="49" charset="0"/>
                <a:sym typeface="Symbol" pitchFamily="18" charset="2"/>
              </a:rPr>
              <a:t>	   if (color[v]==WHITE){</a:t>
            </a:r>
          </a:p>
          <a:p>
            <a:pPr>
              <a:buFont typeface="Times New Roman" pitchFamily="18" charset="0"/>
              <a:buNone/>
            </a:pPr>
            <a:r>
              <a:rPr lang="en-US" sz="1600" b="1">
                <a:latin typeface="Courier New" pitchFamily="49" charset="0"/>
                <a:sym typeface="Symbol" pitchFamily="18" charset="2"/>
              </a:rPr>
              <a:t>		  prev[v]=u;</a:t>
            </a:r>
          </a:p>
          <a:p>
            <a:pPr>
              <a:buFont typeface="Times New Roman" pitchFamily="18" charset="0"/>
              <a:buNone/>
            </a:pPr>
            <a:r>
              <a:rPr lang="en-US" sz="1600" b="1">
                <a:latin typeface="Courier New" pitchFamily="49" charset="0"/>
                <a:sym typeface="Symbol" pitchFamily="18" charset="2"/>
              </a:rPr>
              <a:t>         DFS_Visit(v);</a:t>
            </a:r>
          </a:p>
          <a:p>
            <a:pPr>
              <a:buFont typeface="Times New Roman" pitchFamily="18" charset="0"/>
              <a:buNone/>
            </a:pPr>
            <a:r>
              <a:rPr lang="en-US" sz="1600" b="1">
                <a:latin typeface="Courier New" pitchFamily="49" charset="0"/>
                <a:sym typeface="Symbol" pitchFamily="18" charset="2"/>
              </a:rPr>
              <a:t>      }</a:t>
            </a:r>
          </a:p>
          <a:p>
            <a:pPr>
              <a:buFont typeface="Times New Roman" pitchFamily="18" charset="0"/>
              <a:buNone/>
            </a:pPr>
            <a:r>
              <a:rPr lang="en-US" sz="1600" b="1">
                <a:latin typeface="Courier New" pitchFamily="49" charset="0"/>
                <a:sym typeface="Symbol" pitchFamily="18" charset="2"/>
              </a:rPr>
              <a:t>}</a:t>
            </a:r>
          </a:p>
          <a:p>
            <a:pPr>
              <a:buFont typeface="Times New Roman" pitchFamily="18" charset="0"/>
              <a:buNone/>
            </a:pPr>
            <a:r>
              <a:rPr lang="en-US" sz="1600" b="1">
                <a:latin typeface="Courier New" pitchFamily="49" charset="0"/>
                <a:sym typeface="Symbol" pitchFamily="18" charset="2"/>
              </a:rPr>
              <a:t>   color[u] = BLACK;</a:t>
            </a:r>
          </a:p>
          <a:p>
            <a:pPr>
              <a:buFont typeface="Times New Roman" pitchFamily="18" charset="0"/>
              <a:buNone/>
            </a:pPr>
            <a:r>
              <a:rPr lang="en-US" sz="1600" b="1">
                <a:latin typeface="Courier New" pitchFamily="49" charset="0"/>
                <a:sym typeface="Symbol" pitchFamily="18" charset="2"/>
              </a:rPr>
              <a:t>   time = time+1;</a:t>
            </a:r>
          </a:p>
          <a:p>
            <a:pPr>
              <a:buFont typeface="Times New Roman" pitchFamily="18" charset="0"/>
              <a:buNone/>
            </a:pPr>
            <a:r>
              <a:rPr lang="en-US" sz="1600" b="1">
                <a:latin typeface="Courier New" pitchFamily="49" charset="0"/>
                <a:sym typeface="Symbol" pitchFamily="18" charset="2"/>
              </a:rPr>
              <a:t>   f[u] = time;</a:t>
            </a:r>
          </a:p>
          <a:p>
            <a:pPr>
              <a:buFont typeface="Times New Roman" pitchFamily="18" charset="0"/>
              <a:buNone/>
            </a:pPr>
            <a:r>
              <a:rPr lang="en-US" sz="1600" b="1">
                <a:latin typeface="Courier New" pitchFamily="49" charset="0"/>
                <a:sym typeface="Symbol" pitchFamily="18" charset="2"/>
              </a:rPr>
              <a:t>}</a:t>
            </a:r>
          </a:p>
        </p:txBody>
      </p:sp>
      <p:sp>
        <p:nvSpPr>
          <p:cNvPr id="53254" name="Line 5"/>
          <p:cNvSpPr>
            <a:spLocks noChangeShapeType="1"/>
          </p:cNvSpPr>
          <p:nvPr/>
        </p:nvSpPr>
        <p:spPr bwMode="auto">
          <a:xfrm flipV="1">
            <a:off x="4495800" y="2133600"/>
            <a:ext cx="0" cy="4495800"/>
          </a:xfrm>
          <a:prstGeom prst="line">
            <a:avLst/>
          </a:prstGeom>
          <a:noFill/>
          <a:ln w="28575">
            <a:solidFill>
              <a:schemeClr val="tx1"/>
            </a:solidFill>
            <a:round/>
            <a:headEnd/>
            <a:tailEnd/>
          </a:ln>
        </p:spPr>
        <p:txBody>
          <a:bodyPr wrap="none" anchor="ctr"/>
          <a:lstStyle/>
          <a:p>
            <a:endParaRPr lang="en-US"/>
          </a:p>
        </p:txBody>
      </p:sp>
      <p:sp>
        <p:nvSpPr>
          <p:cNvPr id="53255" name="Rectangle 7"/>
          <p:cNvSpPr>
            <a:spLocks noChangeArrowheads="1"/>
          </p:cNvSpPr>
          <p:nvPr/>
        </p:nvSpPr>
        <p:spPr bwMode="auto">
          <a:xfrm>
            <a:off x="228600" y="21336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53256" name="Rectangle 7"/>
          <p:cNvSpPr>
            <a:spLocks noChangeArrowheads="1"/>
          </p:cNvSpPr>
          <p:nvPr/>
        </p:nvSpPr>
        <p:spPr bwMode="auto">
          <a:xfrm>
            <a:off x="299013" y="990600"/>
            <a:ext cx="8839200" cy="400050"/>
          </a:xfrm>
          <a:prstGeom prst="rect">
            <a:avLst/>
          </a:prstGeom>
          <a:noFill/>
          <a:ln w="9525">
            <a:noFill/>
            <a:miter lim="800000"/>
            <a:headEnd/>
            <a:tailEnd/>
          </a:ln>
        </p:spPr>
        <p:txBody>
          <a:bodyPr>
            <a:spAutoFit/>
          </a:bodyPr>
          <a:lstStyle/>
          <a:p>
            <a:r>
              <a:rPr lang="en-US" dirty="0">
                <a:solidFill>
                  <a:schemeClr val="accent1"/>
                </a:solidFill>
              </a:rPr>
              <a:t>How would you modify the code to detect cycles?</a:t>
            </a:r>
          </a:p>
        </p:txBody>
      </p:sp>
      <p:sp>
        <p:nvSpPr>
          <p:cNvPr id="53257" name="Line 7"/>
          <p:cNvSpPr>
            <a:spLocks noChangeShapeType="1"/>
          </p:cNvSpPr>
          <p:nvPr/>
        </p:nvSpPr>
        <p:spPr bwMode="auto">
          <a:xfrm flipH="1">
            <a:off x="6172200" y="4648200"/>
            <a:ext cx="1600200" cy="685800"/>
          </a:xfrm>
          <a:prstGeom prst="line">
            <a:avLst/>
          </a:prstGeom>
          <a:noFill/>
          <a:ln w="38100">
            <a:solidFill>
              <a:schemeClr val="accent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DFS And Cycles</a:t>
            </a:r>
          </a:p>
        </p:txBody>
      </p:sp>
      <p:sp>
        <p:nvSpPr>
          <p:cNvPr id="54276" name="Rectangle 3"/>
          <p:cNvSpPr>
            <a:spLocks noGrp="1" noChangeArrowheads="1"/>
          </p:cNvSpPr>
          <p:nvPr>
            <p:ph type="body" sz="half" idx="1"/>
          </p:nvPr>
        </p:nvSpPr>
        <p:spPr>
          <a:xfrm>
            <a:off x="381000" y="2209800"/>
            <a:ext cx="4038600" cy="4648200"/>
          </a:xfrm>
        </p:spPr>
        <p:txBody>
          <a:bodyPr/>
          <a:lstStyle/>
          <a:p>
            <a:pPr algn="ctr">
              <a:buFont typeface="Times New Roman" pitchFamily="18" charset="0"/>
              <a:buNone/>
            </a:pPr>
            <a:r>
              <a:rPr lang="en-US" sz="1600" b="1">
                <a:solidFill>
                  <a:srgbClr val="FF0000"/>
                </a:solidFill>
                <a:latin typeface="Courier New" pitchFamily="49" charset="0"/>
              </a:rPr>
              <a:t>Data: </a:t>
            </a:r>
            <a:r>
              <a:rPr lang="en-US" sz="1600" b="1">
                <a:latin typeface="Courier New" pitchFamily="49" charset="0"/>
              </a:rPr>
              <a:t>color[V], time, prev[V],d[V], f[V]</a:t>
            </a:r>
          </a:p>
          <a:p>
            <a:pPr>
              <a:buFont typeface="Times New Roman" pitchFamily="18" charset="0"/>
              <a:buNone/>
            </a:pPr>
            <a:r>
              <a:rPr lang="en-US" sz="1600" b="1">
                <a:latin typeface="Courier New" pitchFamily="49" charset="0"/>
              </a:rPr>
              <a:t>DFS(G) // where prog starts</a:t>
            </a:r>
          </a:p>
          <a:p>
            <a:pPr>
              <a:buFont typeface="Times New Roman" pitchFamily="18" charset="0"/>
              <a:buNone/>
            </a:pPr>
            <a:r>
              <a:rPr lang="en-US" sz="1600" b="1">
                <a:latin typeface="Courier New" pitchFamily="49" charset="0"/>
              </a:rPr>
              <a:t>{</a:t>
            </a:r>
          </a:p>
          <a:p>
            <a:pPr>
              <a:buFont typeface="Times New Roman" pitchFamily="18" charset="0"/>
              <a:buNone/>
            </a:pPr>
            <a:r>
              <a:rPr lang="en-US" sz="1600" b="1">
                <a:latin typeface="Courier New" pitchFamily="49" charset="0"/>
              </a:rPr>
              <a:t>   for each vertex u </a:t>
            </a:r>
            <a:r>
              <a:rPr lang="en-US" sz="1600" b="1">
                <a:latin typeface="Courier New" pitchFamily="49" charset="0"/>
                <a:sym typeface="Symbol" pitchFamily="18" charset="2"/>
              </a:rPr>
              <a:t> V</a:t>
            </a:r>
          </a:p>
          <a:p>
            <a:pPr>
              <a:buFont typeface="Times New Roman" pitchFamily="18" charset="0"/>
              <a:buNone/>
            </a:pPr>
            <a:r>
              <a:rPr lang="en-US" sz="1600" b="1">
                <a:latin typeface="Courier New" pitchFamily="49" charset="0"/>
                <a:sym typeface="Symbol" pitchFamily="18" charset="2"/>
              </a:rPr>
              <a:t>   {</a:t>
            </a:r>
          </a:p>
          <a:p>
            <a:pPr>
              <a:buFont typeface="Times New Roman" pitchFamily="18" charset="0"/>
              <a:buNone/>
            </a:pPr>
            <a:r>
              <a:rPr lang="en-US" sz="1600" b="1">
                <a:latin typeface="Courier New" pitchFamily="49" charset="0"/>
                <a:sym typeface="Symbol" pitchFamily="18" charset="2"/>
              </a:rPr>
              <a:t>      color[u] = WHITE;</a:t>
            </a:r>
          </a:p>
          <a:p>
            <a:pPr>
              <a:buFont typeface="Times New Roman" pitchFamily="18" charset="0"/>
              <a:buNone/>
            </a:pPr>
            <a:r>
              <a:rPr lang="en-US" sz="1600" b="1">
                <a:latin typeface="Courier New" pitchFamily="49" charset="0"/>
                <a:sym typeface="Symbol" pitchFamily="18" charset="2"/>
              </a:rPr>
              <a:t>		prev[u]=NIL;</a:t>
            </a:r>
          </a:p>
          <a:p>
            <a:pPr>
              <a:buFont typeface="Times New Roman" pitchFamily="18" charset="0"/>
              <a:buNone/>
            </a:pPr>
            <a:r>
              <a:rPr lang="en-US" sz="1600" b="1">
                <a:latin typeface="Courier New" pitchFamily="49" charset="0"/>
                <a:sym typeface="Symbol" pitchFamily="18" charset="2"/>
              </a:rPr>
              <a:t>		f[u]=inf; d[u]=inf;</a:t>
            </a:r>
          </a:p>
          <a:p>
            <a:pPr>
              <a:buFont typeface="Times New Roman" pitchFamily="18" charset="0"/>
              <a:buNone/>
            </a:pPr>
            <a:r>
              <a:rPr lang="en-US" sz="1600" b="1">
                <a:latin typeface="Courier New" pitchFamily="49" charset="0"/>
                <a:sym typeface="Symbol" pitchFamily="18" charset="2"/>
              </a:rPr>
              <a:t>   }</a:t>
            </a:r>
          </a:p>
          <a:p>
            <a:pPr>
              <a:buFont typeface="Times New Roman" pitchFamily="18" charset="0"/>
              <a:buNone/>
            </a:pPr>
            <a:r>
              <a:rPr lang="en-US" sz="1600" b="1">
                <a:latin typeface="Courier New" pitchFamily="49" charset="0"/>
                <a:sym typeface="Symbol" pitchFamily="18" charset="2"/>
              </a:rPr>
              <a:t>   time = 0;</a:t>
            </a:r>
          </a:p>
          <a:p>
            <a:pPr>
              <a:buFont typeface="Times New Roman" pitchFamily="18" charset="0"/>
              <a:buNone/>
            </a:pPr>
            <a:r>
              <a:rPr lang="en-US" sz="1600" b="1">
                <a:latin typeface="Courier New" pitchFamily="49" charset="0"/>
                <a:sym typeface="Symbol" pitchFamily="18" charset="2"/>
              </a:rPr>
              <a:t>   for each vertex </a:t>
            </a:r>
            <a:r>
              <a:rPr lang="en-US" sz="1600" b="1">
                <a:latin typeface="Courier New" pitchFamily="49" charset="0"/>
              </a:rPr>
              <a:t>u </a:t>
            </a:r>
            <a:r>
              <a:rPr lang="en-US" sz="1600" b="1">
                <a:latin typeface="Courier New" pitchFamily="49" charset="0"/>
                <a:sym typeface="Symbol" pitchFamily="18" charset="2"/>
              </a:rPr>
              <a:t> V</a:t>
            </a:r>
          </a:p>
          <a:p>
            <a:pPr>
              <a:buFont typeface="Times New Roman" pitchFamily="18" charset="0"/>
              <a:buNone/>
            </a:pPr>
            <a:r>
              <a:rPr lang="en-US" sz="1600" b="1">
                <a:latin typeface="Courier New" pitchFamily="49" charset="0"/>
                <a:sym typeface="Symbol" pitchFamily="18" charset="2"/>
              </a:rPr>
              <a:t>     if (color[u] == WHITE)</a:t>
            </a:r>
          </a:p>
          <a:p>
            <a:pPr>
              <a:buFont typeface="Times New Roman" pitchFamily="18" charset="0"/>
              <a:buNone/>
            </a:pPr>
            <a:r>
              <a:rPr lang="en-US" sz="1600" b="1">
                <a:latin typeface="Courier New" pitchFamily="49" charset="0"/>
                <a:sym typeface="Symbol" pitchFamily="18" charset="2"/>
              </a:rPr>
              <a:t>         DFS_Visit(u);</a:t>
            </a:r>
          </a:p>
          <a:p>
            <a:pPr>
              <a:buFont typeface="Times New Roman" pitchFamily="18" charset="0"/>
              <a:buNone/>
            </a:pPr>
            <a:r>
              <a:rPr lang="en-US" sz="1600" b="1">
                <a:latin typeface="Courier New" pitchFamily="49" charset="0"/>
                <a:sym typeface="Symbol" pitchFamily="18" charset="2"/>
              </a:rPr>
              <a:t>}</a:t>
            </a:r>
            <a:endParaRPr lang="en-US" sz="1600" b="1">
              <a:latin typeface="Courier New" pitchFamily="49" charset="0"/>
            </a:endParaRPr>
          </a:p>
        </p:txBody>
      </p:sp>
      <p:sp>
        <p:nvSpPr>
          <p:cNvPr id="54277" name="Rectangle 4"/>
          <p:cNvSpPr>
            <a:spLocks noGrp="1" noChangeArrowheads="1"/>
          </p:cNvSpPr>
          <p:nvPr>
            <p:ph type="body" sz="half" idx="2"/>
          </p:nvPr>
        </p:nvSpPr>
        <p:spPr>
          <a:xfrm>
            <a:off x="4724400" y="2209800"/>
            <a:ext cx="4038600" cy="4343400"/>
          </a:xfrm>
        </p:spPr>
        <p:txBody>
          <a:bodyPr>
            <a:normAutofit lnSpcReduction="10000"/>
          </a:bodyPr>
          <a:lstStyle/>
          <a:p>
            <a:pPr>
              <a:buFont typeface="Times New Roman" pitchFamily="18" charset="0"/>
              <a:buNone/>
            </a:pPr>
            <a:r>
              <a:rPr lang="en-US" sz="1600" b="1" dirty="0" err="1">
                <a:latin typeface="Courier New" pitchFamily="49" charset="0"/>
              </a:rPr>
              <a:t>DFS_Visit</a:t>
            </a:r>
            <a:r>
              <a:rPr lang="en-US" sz="1600" b="1" dirty="0">
                <a:latin typeface="Courier New" pitchFamily="49" charset="0"/>
              </a:rPr>
              <a:t>(u)</a:t>
            </a:r>
          </a:p>
          <a:p>
            <a:pPr>
              <a:buFont typeface="Times New Roman" pitchFamily="18" charset="0"/>
              <a:buNone/>
            </a:pPr>
            <a:r>
              <a:rPr lang="en-US" sz="1600" b="1" dirty="0">
                <a:latin typeface="Courier New" pitchFamily="49" charset="0"/>
              </a:rPr>
              <a:t>{</a:t>
            </a:r>
          </a:p>
          <a:p>
            <a:pPr>
              <a:buFont typeface="Times New Roman" pitchFamily="18" charset="0"/>
              <a:buNone/>
            </a:pPr>
            <a:r>
              <a:rPr lang="en-US" sz="1600" b="1" dirty="0">
                <a:latin typeface="Courier New" pitchFamily="49" charset="0"/>
              </a:rPr>
              <a:t>   color[u] = GREY;</a:t>
            </a:r>
          </a:p>
          <a:p>
            <a:pPr>
              <a:buFont typeface="Times New Roman" pitchFamily="18" charset="0"/>
              <a:buNone/>
            </a:pPr>
            <a:r>
              <a:rPr lang="en-US" sz="1600" b="1" dirty="0">
                <a:latin typeface="Courier New" pitchFamily="49" charset="0"/>
              </a:rPr>
              <a:t>   time = time+1;</a:t>
            </a:r>
          </a:p>
          <a:p>
            <a:pPr>
              <a:buFont typeface="Times New Roman" pitchFamily="18" charset="0"/>
              <a:buNone/>
            </a:pPr>
            <a:r>
              <a:rPr lang="en-US" sz="1600" b="1" dirty="0">
                <a:latin typeface="Courier New" pitchFamily="49" charset="0"/>
              </a:rPr>
              <a:t>   d[u] = time;</a:t>
            </a:r>
          </a:p>
          <a:p>
            <a:pPr>
              <a:buFont typeface="Times New Roman" pitchFamily="18" charset="0"/>
              <a:buNone/>
            </a:pPr>
            <a:r>
              <a:rPr lang="en-US" sz="1600" b="1" dirty="0">
                <a:latin typeface="Courier New" pitchFamily="49" charset="0"/>
              </a:rPr>
              <a:t>   for each v </a:t>
            </a:r>
            <a:r>
              <a:rPr lang="en-US" sz="1600" b="1" dirty="0">
                <a:latin typeface="Courier New" pitchFamily="49" charset="0"/>
                <a:sym typeface="Symbol" pitchFamily="18" charset="2"/>
              </a:rPr>
              <a:t> </a:t>
            </a:r>
            <a:r>
              <a:rPr lang="en-US" sz="1600" b="1" dirty="0" err="1">
                <a:latin typeface="Courier New" pitchFamily="49" charset="0"/>
                <a:sym typeface="Symbol" pitchFamily="18" charset="2"/>
              </a:rPr>
              <a:t>Adj</a:t>
            </a:r>
            <a:r>
              <a:rPr lang="en-US" sz="1600" b="1" dirty="0">
                <a:latin typeface="Courier New" pitchFamily="49" charset="0"/>
                <a:sym typeface="Symbol" pitchFamily="18" charset="2"/>
              </a:rPr>
              <a:t>[u]</a:t>
            </a:r>
          </a:p>
          <a:p>
            <a:pPr>
              <a:buFont typeface="Times New Roman" pitchFamily="18" charset="0"/>
              <a:buNone/>
            </a:pPr>
            <a:r>
              <a:rPr lang="en-US" sz="1600" b="1" dirty="0">
                <a:latin typeface="Courier New" pitchFamily="49" charset="0"/>
                <a:sym typeface="Symbol" pitchFamily="18" charset="2"/>
              </a:rPr>
              <a:t>   {</a:t>
            </a:r>
          </a:p>
          <a:p>
            <a:pPr>
              <a:buFont typeface="Times New Roman" pitchFamily="18" charset="0"/>
              <a:buNone/>
            </a:pPr>
            <a:r>
              <a:rPr lang="en-US" sz="1600" b="1" dirty="0">
                <a:latin typeface="Courier New" pitchFamily="49" charset="0"/>
                <a:sym typeface="Symbol" pitchFamily="18" charset="2"/>
              </a:rPr>
              <a:t>	   if (color[v]==WHITE){</a:t>
            </a:r>
          </a:p>
          <a:p>
            <a:pPr>
              <a:buFont typeface="Times New Roman" pitchFamily="18" charset="0"/>
              <a:buNone/>
            </a:pPr>
            <a:r>
              <a:rPr lang="en-US" sz="1600" b="1" dirty="0">
                <a:latin typeface="Courier New" pitchFamily="49" charset="0"/>
                <a:sym typeface="Symbol" pitchFamily="18" charset="2"/>
              </a:rPr>
              <a:t>		  </a:t>
            </a:r>
            <a:r>
              <a:rPr lang="en-US" sz="1600" b="1" dirty="0" err="1">
                <a:latin typeface="Courier New" pitchFamily="49" charset="0"/>
                <a:sym typeface="Symbol" pitchFamily="18" charset="2"/>
              </a:rPr>
              <a:t>prev</a:t>
            </a:r>
            <a:r>
              <a:rPr lang="en-US" sz="1600" b="1" dirty="0">
                <a:latin typeface="Courier New" pitchFamily="49" charset="0"/>
                <a:sym typeface="Symbol" pitchFamily="18" charset="2"/>
              </a:rPr>
              <a:t>[v]=u;</a:t>
            </a:r>
          </a:p>
          <a:p>
            <a:pPr>
              <a:buFont typeface="Times New Roman" pitchFamily="18" charset="0"/>
              <a:buNone/>
            </a:pPr>
            <a:r>
              <a:rPr lang="en-US" sz="1600" b="1" dirty="0">
                <a:latin typeface="Courier New" pitchFamily="49" charset="0"/>
                <a:sym typeface="Symbol" pitchFamily="18" charset="2"/>
              </a:rPr>
              <a:t>         </a:t>
            </a:r>
            <a:r>
              <a:rPr lang="en-US" sz="1600" b="1" dirty="0" err="1">
                <a:latin typeface="Courier New" pitchFamily="49" charset="0"/>
                <a:sym typeface="Symbol" pitchFamily="18" charset="2"/>
              </a:rPr>
              <a:t>DFS_Visit</a:t>
            </a:r>
            <a:r>
              <a:rPr lang="en-US" sz="1600" b="1" dirty="0">
                <a:latin typeface="Courier New" pitchFamily="49" charset="0"/>
                <a:sym typeface="Symbol" pitchFamily="18" charset="2"/>
              </a:rPr>
              <a:t>(v);    } </a:t>
            </a:r>
          </a:p>
          <a:p>
            <a:pPr>
              <a:buFont typeface="Times New Roman" pitchFamily="18" charset="0"/>
              <a:buNone/>
            </a:pPr>
            <a:r>
              <a:rPr lang="en-US" sz="1600" b="1" dirty="0">
                <a:solidFill>
                  <a:schemeClr val="tx2"/>
                </a:solidFill>
                <a:latin typeface="Courier New" pitchFamily="49" charset="0"/>
                <a:sym typeface="Symbol" pitchFamily="18" charset="2"/>
              </a:rPr>
              <a:t>	   else {cycle exists;}</a:t>
            </a:r>
            <a:endParaRPr lang="en-US" sz="1600" b="1" dirty="0">
              <a:latin typeface="Courier New" pitchFamily="49" charset="0"/>
              <a:sym typeface="Symbol" pitchFamily="18" charset="2"/>
            </a:endParaRPr>
          </a:p>
          <a:p>
            <a:pPr>
              <a:buFont typeface="Times New Roman" pitchFamily="18" charset="0"/>
              <a:buNone/>
            </a:pPr>
            <a:r>
              <a:rPr lang="en-US" sz="1600" b="1" dirty="0">
                <a:latin typeface="Courier New" pitchFamily="49" charset="0"/>
                <a:sym typeface="Symbol" pitchFamily="18" charset="2"/>
              </a:rPr>
              <a:t>   }</a:t>
            </a:r>
          </a:p>
          <a:p>
            <a:pPr>
              <a:buFont typeface="Times New Roman" pitchFamily="18" charset="0"/>
              <a:buNone/>
            </a:pPr>
            <a:r>
              <a:rPr lang="en-US" sz="1600" b="1" dirty="0">
                <a:latin typeface="Courier New" pitchFamily="49" charset="0"/>
                <a:sym typeface="Symbol" pitchFamily="18" charset="2"/>
              </a:rPr>
              <a:t>   color[u] = BLACK;</a:t>
            </a:r>
          </a:p>
          <a:p>
            <a:pPr>
              <a:buFont typeface="Times New Roman" pitchFamily="18" charset="0"/>
              <a:buNone/>
            </a:pPr>
            <a:r>
              <a:rPr lang="en-US" sz="1600" b="1" dirty="0">
                <a:latin typeface="Courier New" pitchFamily="49" charset="0"/>
                <a:sym typeface="Symbol" pitchFamily="18" charset="2"/>
              </a:rPr>
              <a:t>   time = time+1;</a:t>
            </a:r>
          </a:p>
          <a:p>
            <a:pPr>
              <a:buFont typeface="Times New Roman" pitchFamily="18" charset="0"/>
              <a:buNone/>
            </a:pPr>
            <a:r>
              <a:rPr lang="en-US" sz="1600" b="1" dirty="0">
                <a:latin typeface="Courier New" pitchFamily="49" charset="0"/>
                <a:sym typeface="Symbol" pitchFamily="18" charset="2"/>
              </a:rPr>
              <a:t>   f[u] = time;</a:t>
            </a:r>
          </a:p>
          <a:p>
            <a:pPr>
              <a:buFont typeface="Times New Roman" pitchFamily="18" charset="0"/>
              <a:buNone/>
            </a:pPr>
            <a:r>
              <a:rPr lang="en-US" sz="1600" b="1" dirty="0">
                <a:latin typeface="Courier New" pitchFamily="49" charset="0"/>
                <a:sym typeface="Symbol" pitchFamily="18" charset="2"/>
              </a:rPr>
              <a:t>}</a:t>
            </a:r>
          </a:p>
        </p:txBody>
      </p:sp>
      <p:sp>
        <p:nvSpPr>
          <p:cNvPr id="54278" name="Line 5"/>
          <p:cNvSpPr>
            <a:spLocks noChangeShapeType="1"/>
          </p:cNvSpPr>
          <p:nvPr/>
        </p:nvSpPr>
        <p:spPr bwMode="auto">
          <a:xfrm flipV="1">
            <a:off x="4495800" y="2133600"/>
            <a:ext cx="0" cy="4495800"/>
          </a:xfrm>
          <a:prstGeom prst="line">
            <a:avLst/>
          </a:prstGeom>
          <a:noFill/>
          <a:ln w="28575">
            <a:solidFill>
              <a:schemeClr val="tx1"/>
            </a:solidFill>
            <a:round/>
            <a:headEnd/>
            <a:tailEnd/>
          </a:ln>
        </p:spPr>
        <p:txBody>
          <a:bodyPr wrap="none" anchor="ctr"/>
          <a:lstStyle/>
          <a:p>
            <a:endParaRPr lang="en-US"/>
          </a:p>
        </p:txBody>
      </p:sp>
      <p:sp>
        <p:nvSpPr>
          <p:cNvPr id="54279" name="Rectangle 7"/>
          <p:cNvSpPr>
            <a:spLocks noChangeArrowheads="1"/>
          </p:cNvSpPr>
          <p:nvPr/>
        </p:nvSpPr>
        <p:spPr bwMode="auto">
          <a:xfrm>
            <a:off x="228600" y="2133600"/>
            <a:ext cx="3886200" cy="6858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sp>
        <p:nvSpPr>
          <p:cNvPr id="54280" name="Rectangle 7"/>
          <p:cNvSpPr>
            <a:spLocks noChangeArrowheads="1"/>
          </p:cNvSpPr>
          <p:nvPr/>
        </p:nvSpPr>
        <p:spPr bwMode="auto">
          <a:xfrm>
            <a:off x="304800" y="1524000"/>
            <a:ext cx="8839200" cy="400050"/>
          </a:xfrm>
          <a:prstGeom prst="rect">
            <a:avLst/>
          </a:prstGeom>
          <a:noFill/>
          <a:ln w="9525">
            <a:noFill/>
            <a:miter lim="800000"/>
            <a:headEnd/>
            <a:tailEnd/>
          </a:ln>
        </p:spPr>
        <p:txBody>
          <a:bodyPr>
            <a:spAutoFit/>
          </a:bodyPr>
          <a:lstStyle/>
          <a:p>
            <a:pPr algn="ctr"/>
            <a:r>
              <a:rPr lang="en-US">
                <a:solidFill>
                  <a:schemeClr val="accent1"/>
                </a:solidFill>
              </a:rPr>
              <a:t>What will be the running time?</a:t>
            </a:r>
          </a:p>
        </p:txBody>
      </p:sp>
      <p:sp>
        <p:nvSpPr>
          <p:cNvPr id="54281" name="Line 7"/>
          <p:cNvSpPr>
            <a:spLocks noChangeShapeType="1"/>
          </p:cNvSpPr>
          <p:nvPr/>
        </p:nvSpPr>
        <p:spPr bwMode="auto">
          <a:xfrm flipH="1">
            <a:off x="6781800" y="4572000"/>
            <a:ext cx="1600200" cy="685800"/>
          </a:xfrm>
          <a:prstGeom prst="line">
            <a:avLst/>
          </a:prstGeom>
          <a:noFill/>
          <a:ln w="38100">
            <a:solidFill>
              <a:schemeClr val="accent1"/>
            </a:solidFill>
            <a:round/>
            <a:headEnd/>
            <a:tailEnd type="triangle" w="med" len="med"/>
          </a:ln>
        </p:spPr>
        <p:txBody>
          <a:bodyPr wrap="none" anchor="ct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t>DFS And Cycles</a:t>
            </a:r>
          </a:p>
        </p:txBody>
      </p:sp>
      <p:sp>
        <p:nvSpPr>
          <p:cNvPr id="1196035" name="Rectangle 3"/>
          <p:cNvSpPr>
            <a:spLocks noGrp="1" noChangeArrowheads="1"/>
          </p:cNvSpPr>
          <p:nvPr>
            <p:ph type="body" idx="1"/>
          </p:nvPr>
        </p:nvSpPr>
        <p:spPr/>
        <p:txBody>
          <a:bodyPr/>
          <a:lstStyle/>
          <a:p>
            <a:r>
              <a:rPr lang="en-US" i="1" dirty="0">
                <a:solidFill>
                  <a:schemeClr val="accent1"/>
                </a:solidFill>
              </a:rPr>
              <a:t>What will be the running time for undirected graph to detect cycle?</a:t>
            </a:r>
            <a:endParaRPr lang="en-US" dirty="0">
              <a:solidFill>
                <a:schemeClr val="accent1"/>
              </a:solidFill>
            </a:endParaRPr>
          </a:p>
          <a:p>
            <a:r>
              <a:rPr lang="en-US" dirty="0"/>
              <a:t>A: O(V+E)</a:t>
            </a:r>
          </a:p>
          <a:p>
            <a:r>
              <a:rPr lang="en-US" dirty="0"/>
              <a:t>We can actually determine if cycles exist in O(V) time</a:t>
            </a:r>
          </a:p>
          <a:p>
            <a:pPr lvl="1"/>
            <a:r>
              <a:rPr lang="en-US" dirty="0"/>
              <a:t>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6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6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t>DFS And Cycles</a:t>
            </a:r>
          </a:p>
        </p:txBody>
      </p:sp>
      <p:sp>
        <p:nvSpPr>
          <p:cNvPr id="56324" name="Rectangle 3"/>
          <p:cNvSpPr>
            <a:spLocks noGrp="1" noChangeArrowheads="1"/>
          </p:cNvSpPr>
          <p:nvPr>
            <p:ph type="body" idx="1"/>
          </p:nvPr>
        </p:nvSpPr>
        <p:spPr/>
        <p:txBody>
          <a:bodyPr/>
          <a:lstStyle/>
          <a:p>
            <a:r>
              <a:rPr lang="en-US" i="1" dirty="0">
                <a:solidFill>
                  <a:schemeClr val="accent1"/>
                </a:solidFill>
              </a:rPr>
              <a:t>What will be the running time for undirected graph to detect cycle?</a:t>
            </a:r>
            <a:endParaRPr lang="en-US" dirty="0">
              <a:solidFill>
                <a:schemeClr val="accent1"/>
              </a:solidFill>
            </a:endParaRPr>
          </a:p>
          <a:p>
            <a:r>
              <a:rPr lang="en-US" dirty="0"/>
              <a:t>A: O(V+E)</a:t>
            </a:r>
          </a:p>
          <a:p>
            <a:r>
              <a:rPr lang="en-US" dirty="0"/>
              <a:t>We can actually determine if cycles exist in O(V) time:</a:t>
            </a:r>
          </a:p>
          <a:p>
            <a:pPr lvl="1"/>
            <a:r>
              <a:rPr lang="en-US" dirty="0"/>
              <a:t>In an undirected acyclic forest, |E| </a:t>
            </a:r>
            <a:r>
              <a:rPr lang="en-US" dirty="0">
                <a:sym typeface="Symbol" pitchFamily="18" charset="2"/>
              </a:rPr>
              <a:t> |V| - 1 </a:t>
            </a:r>
            <a:endParaRPr lang="en-US" dirty="0"/>
          </a:p>
          <a:p>
            <a:pPr lvl="1"/>
            <a:r>
              <a:rPr lang="en-US" dirty="0"/>
              <a:t>So count the edges: if ever see |V| distinct edges, must have seen a back edge along the way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t>Exercises on Graph</a:t>
            </a:r>
          </a:p>
        </p:txBody>
      </p:sp>
      <p:sp>
        <p:nvSpPr>
          <p:cNvPr id="45059" name="Content Placeholder 2"/>
          <p:cNvSpPr>
            <a:spLocks noGrp="1"/>
          </p:cNvSpPr>
          <p:nvPr>
            <p:ph idx="1"/>
          </p:nvPr>
        </p:nvSpPr>
        <p:spPr/>
        <p:txBody>
          <a:bodyPr/>
          <a:lstStyle/>
          <a:p>
            <a:r>
              <a:rPr lang="en-US" dirty="0"/>
              <a:t>CLRS – Chapter 22 – elementary Graph Algorithms</a:t>
            </a:r>
          </a:p>
          <a:p>
            <a:r>
              <a:rPr lang="en-US" dirty="0"/>
              <a:t>Exercise you have to solve: (Page 593)</a:t>
            </a:r>
          </a:p>
          <a:p>
            <a:pPr lvl="1"/>
            <a:r>
              <a:rPr lang="en-US" dirty="0"/>
              <a:t>22.1-5 (Square)</a:t>
            </a:r>
          </a:p>
          <a:p>
            <a:pPr lvl="1"/>
            <a:r>
              <a:rPr lang="en-US" dirty="0"/>
              <a:t>22.1-6 (Universal Sink)</a:t>
            </a:r>
          </a:p>
        </p:txBody>
      </p:sp>
    </p:spTree>
    <p:extLst>
      <p:ext uri="{BB962C8B-B14F-4D97-AF65-F5344CB8AC3E}">
        <p14:creationId xmlns:p14="http://schemas.microsoft.com/office/powerpoint/2010/main" val="616499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t>DFS And Cycles</a:t>
            </a:r>
          </a:p>
        </p:txBody>
      </p:sp>
      <p:sp>
        <p:nvSpPr>
          <p:cNvPr id="57348" name="Rectangle 3"/>
          <p:cNvSpPr>
            <a:spLocks noGrp="1" noChangeArrowheads="1"/>
          </p:cNvSpPr>
          <p:nvPr>
            <p:ph type="body" idx="1"/>
          </p:nvPr>
        </p:nvSpPr>
        <p:spPr/>
        <p:txBody>
          <a:bodyPr/>
          <a:lstStyle/>
          <a:p>
            <a:r>
              <a:rPr lang="en-US" i="1">
                <a:solidFill>
                  <a:schemeClr val="accent1"/>
                </a:solidFill>
              </a:rPr>
              <a:t>What will be the running time for directed graph to detect cycle?</a:t>
            </a:r>
            <a:endParaRPr lang="en-US">
              <a:solidFill>
                <a:schemeClr val="accent1"/>
              </a:solidFill>
            </a:endParaRPr>
          </a:p>
          <a:p>
            <a:r>
              <a:rPr lang="en-US"/>
              <a:t>A: 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dirty="0"/>
              <a:t>Exercises on DFS</a:t>
            </a:r>
          </a:p>
        </p:txBody>
      </p:sp>
      <p:sp>
        <p:nvSpPr>
          <p:cNvPr id="58371" name="Content Placeholder 2"/>
          <p:cNvSpPr>
            <a:spLocks noGrp="1"/>
          </p:cNvSpPr>
          <p:nvPr>
            <p:ph idx="1"/>
          </p:nvPr>
        </p:nvSpPr>
        <p:spPr/>
        <p:txBody>
          <a:bodyPr/>
          <a:lstStyle/>
          <a:p>
            <a:r>
              <a:rPr lang="en-US" dirty="0"/>
              <a:t>CLRS Chapter 22 (Elementary Graph Algorithms)</a:t>
            </a:r>
          </a:p>
          <a:p>
            <a:r>
              <a:rPr lang="en-US" dirty="0"/>
              <a:t>Exercise: (Page </a:t>
            </a:r>
          </a:p>
          <a:p>
            <a:pPr lvl="1"/>
            <a:r>
              <a:rPr lang="en-US" dirty="0"/>
              <a:t>22.3-5 –Detect edge using d[u], d[v], f[u], f[v]</a:t>
            </a:r>
          </a:p>
          <a:p>
            <a:pPr lvl="1"/>
            <a:r>
              <a:rPr lang="en-US" dirty="0"/>
              <a:t>22.3-12 – Connected Component</a:t>
            </a:r>
          </a:p>
          <a:p>
            <a:pPr lvl="1"/>
            <a:r>
              <a:rPr lang="en-US" dirty="0"/>
              <a:t>22.3-13 – Singly connected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applications of BFS and DFS</a:t>
            </a:r>
          </a:p>
        </p:txBody>
      </p:sp>
      <p:sp>
        <p:nvSpPr>
          <p:cNvPr id="3" name="Content Placeholder 2"/>
          <p:cNvSpPr>
            <a:spLocks noGrp="1"/>
          </p:cNvSpPr>
          <p:nvPr>
            <p:ph idx="1"/>
          </p:nvPr>
        </p:nvSpPr>
        <p:spPr/>
        <p:txBody>
          <a:bodyPr/>
          <a:lstStyle/>
          <a:p>
            <a:r>
              <a:rPr lang="en-US" dirty="0"/>
              <a:t>Topological Sort (Topic of Next Lecture)</a:t>
            </a:r>
          </a:p>
          <a:p>
            <a:r>
              <a:rPr lang="en-US" dirty="0"/>
              <a:t>Euler Path (Topic of Next Lecture)</a:t>
            </a:r>
          </a:p>
          <a:p>
            <a:r>
              <a:rPr lang="en-US" dirty="0"/>
              <a:t>Dictionary Search</a:t>
            </a:r>
          </a:p>
          <a:p>
            <a:r>
              <a:rPr lang="en-US" dirty="0"/>
              <a:t>Mathematical Problem</a:t>
            </a:r>
          </a:p>
          <a:p>
            <a:r>
              <a:rPr lang="en-US" dirty="0"/>
              <a:t>Grid Traversal</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ea typeface="宋体" pitchFamily="2" charset="-122"/>
              </a:rPr>
              <a:t>Graph Traversal</a:t>
            </a:r>
          </a:p>
        </p:txBody>
      </p:sp>
      <p:sp>
        <p:nvSpPr>
          <p:cNvPr id="483331" name="Rectangle 3"/>
          <p:cNvSpPr>
            <a:spLocks noGrp="1" noChangeArrowheads="1"/>
          </p:cNvSpPr>
          <p:nvPr>
            <p:ph idx="1"/>
          </p:nvPr>
        </p:nvSpPr>
        <p:spPr>
          <a:xfrm>
            <a:off x="457200" y="1371600"/>
            <a:ext cx="8229600" cy="5105400"/>
          </a:xfrm>
        </p:spPr>
        <p:txBody>
          <a:bodyPr/>
          <a:lstStyle/>
          <a:p>
            <a:r>
              <a:rPr lang="en-US" altLang="zh-CN" dirty="0">
                <a:ea typeface="宋体" pitchFamily="2" charset="-122"/>
              </a:rPr>
              <a:t> Application example</a:t>
            </a:r>
          </a:p>
          <a:p>
            <a:pPr lvl="1"/>
            <a:r>
              <a:rPr lang="en-US" altLang="zh-CN" dirty="0">
                <a:ea typeface="宋体" pitchFamily="2" charset="-122"/>
              </a:rPr>
              <a:t>Given a graph representation and a vertex </a:t>
            </a:r>
            <a:r>
              <a:rPr lang="en-US" altLang="zh-CN" b="1" dirty="0">
                <a:ea typeface="宋体" pitchFamily="2" charset="-122"/>
              </a:rPr>
              <a:t>s</a:t>
            </a:r>
            <a:r>
              <a:rPr lang="en-US" altLang="zh-CN" dirty="0">
                <a:ea typeface="宋体" pitchFamily="2" charset="-122"/>
              </a:rPr>
              <a:t> in the graph</a:t>
            </a:r>
          </a:p>
          <a:p>
            <a:pPr lvl="1"/>
            <a:r>
              <a:rPr lang="en-US" altLang="zh-CN" dirty="0">
                <a:ea typeface="宋体" pitchFamily="2" charset="-122"/>
              </a:rPr>
              <a:t>Find paths from </a:t>
            </a:r>
            <a:r>
              <a:rPr lang="en-US" altLang="zh-CN" b="1" dirty="0">
                <a:ea typeface="宋体" pitchFamily="2" charset="-122"/>
              </a:rPr>
              <a:t>s</a:t>
            </a:r>
            <a:r>
              <a:rPr lang="en-US" altLang="zh-CN" dirty="0">
                <a:ea typeface="宋体" pitchFamily="2" charset="-122"/>
              </a:rPr>
              <a:t> to other vertices</a:t>
            </a:r>
          </a:p>
          <a:p>
            <a:r>
              <a:rPr lang="en-US" altLang="zh-CN" dirty="0">
                <a:ea typeface="宋体" pitchFamily="2" charset="-122"/>
              </a:rPr>
              <a:t>Two common graph traversal algorithms</a:t>
            </a:r>
          </a:p>
          <a:p>
            <a:pPr lvl="2"/>
            <a:r>
              <a:rPr lang="en-US" altLang="zh-CN" dirty="0">
                <a:ea typeface="宋体" pitchFamily="2" charset="-122"/>
              </a:rPr>
              <a:t> Breadth-First Search (BFS)</a:t>
            </a:r>
          </a:p>
          <a:p>
            <a:pPr lvl="3"/>
            <a:r>
              <a:rPr lang="en-US" altLang="zh-CN" dirty="0">
                <a:ea typeface="宋体" pitchFamily="2" charset="-122"/>
              </a:rPr>
              <a:t>Find the shortest paths in an unweighted graph</a:t>
            </a:r>
          </a:p>
          <a:p>
            <a:pPr lvl="2"/>
            <a:r>
              <a:rPr lang="en-US" altLang="zh-CN" dirty="0">
                <a:ea typeface="宋体" pitchFamily="2" charset="-122"/>
              </a:rPr>
              <a:t> Depth-First Search (DFS)</a:t>
            </a:r>
          </a:p>
          <a:p>
            <a:pPr lvl="3"/>
            <a:r>
              <a:rPr lang="en-US" altLang="zh-CN" dirty="0">
                <a:ea typeface="宋体" pitchFamily="2" charset="-122"/>
              </a:rPr>
              <a:t>Topological sort</a:t>
            </a:r>
          </a:p>
          <a:p>
            <a:pPr lvl="3"/>
            <a:r>
              <a:rPr lang="en-US" altLang="zh-CN" dirty="0">
                <a:ea typeface="宋体" pitchFamily="2" charset="-122"/>
              </a:rPr>
              <a:t>Find strongly connected components</a:t>
            </a:r>
          </a:p>
          <a:p>
            <a:endParaRPr lang="zh-CN" altLang="en-US"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333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3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53E31-B8FC-759B-B376-F46B2D8913BC}"/>
            </a:ext>
          </a:extLst>
        </p:cNvPr>
        <p:cNvGrpSpPr/>
        <p:nvPr/>
      </p:nvGrpSpPr>
      <p:grpSpPr>
        <a:xfrm>
          <a:off x="0" y="0"/>
          <a:ext cx="0" cy="0"/>
          <a:chOff x="0" y="0"/>
          <a:chExt cx="0" cy="0"/>
        </a:xfrm>
      </p:grpSpPr>
      <p:sp>
        <p:nvSpPr>
          <p:cNvPr id="43010" name="Rectangle 2">
            <a:extLst>
              <a:ext uri="{FF2B5EF4-FFF2-40B4-BE49-F238E27FC236}">
                <a16:creationId xmlns:a16="http://schemas.microsoft.com/office/drawing/2014/main" id="{16C69297-97B3-6BC6-8653-67AEA9A13AF2}"/>
              </a:ext>
            </a:extLst>
          </p:cNvPr>
          <p:cNvSpPr>
            <a:spLocks noGrp="1" noChangeArrowheads="1"/>
          </p:cNvSpPr>
          <p:nvPr>
            <p:ph type="title"/>
          </p:nvPr>
        </p:nvSpPr>
        <p:spPr/>
        <p:txBody>
          <a:bodyPr/>
          <a:lstStyle/>
          <a:p>
            <a:r>
              <a:rPr lang="en-US" dirty="0"/>
              <a:t>Breadth-First Search: Simplified</a:t>
            </a:r>
          </a:p>
        </p:txBody>
      </p:sp>
      <p:sp>
        <p:nvSpPr>
          <p:cNvPr id="43011" name="Rectangle 3">
            <a:extLst>
              <a:ext uri="{FF2B5EF4-FFF2-40B4-BE49-F238E27FC236}">
                <a16:creationId xmlns:a16="http://schemas.microsoft.com/office/drawing/2014/main" id="{A609B384-E650-313D-3493-78E3E6DCE512}"/>
              </a:ext>
            </a:extLst>
          </p:cNvPr>
          <p:cNvSpPr>
            <a:spLocks noGrp="1" noChangeArrowheads="1"/>
          </p:cNvSpPr>
          <p:nvPr>
            <p:ph idx="1"/>
          </p:nvPr>
        </p:nvSpPr>
        <p:spPr/>
        <p:txBody>
          <a:bodyPr>
            <a:noAutofit/>
          </a:bodyPr>
          <a:lstStyle/>
          <a:p>
            <a:pPr marL="0" indent="0" algn="l" rtl="0" fontAlgn="base">
              <a:buNone/>
            </a:pPr>
            <a:r>
              <a:rPr lang="en-US" sz="2400" b="0" i="1" dirty="0">
                <a:effectLst/>
                <a:latin typeface="Nunito" pitchFamily="2" charset="77"/>
              </a:rPr>
              <a:t>create a queue Q </a:t>
            </a:r>
          </a:p>
          <a:p>
            <a:pPr marL="0" indent="0" algn="l" rtl="0" fontAlgn="base">
              <a:buNone/>
            </a:pPr>
            <a:r>
              <a:rPr lang="en-US" sz="2400" b="0" i="1" dirty="0" err="1">
                <a:effectLst/>
                <a:latin typeface="Nunito" pitchFamily="2" charset="77"/>
              </a:rPr>
              <a:t>v.visited</a:t>
            </a:r>
            <a:r>
              <a:rPr lang="en-US" sz="2400" b="0" i="1" dirty="0">
                <a:effectLst/>
                <a:latin typeface="Nunito" pitchFamily="2" charset="77"/>
              </a:rPr>
              <a:t> = true</a:t>
            </a:r>
          </a:p>
          <a:p>
            <a:pPr marL="0" indent="0" algn="l" rtl="0" fontAlgn="base">
              <a:buNone/>
            </a:pPr>
            <a:r>
              <a:rPr lang="en-US" sz="2400" b="0" i="1" dirty="0" err="1">
                <a:effectLst/>
                <a:latin typeface="Nunito" pitchFamily="2" charset="77"/>
              </a:rPr>
              <a:t>Q.push</a:t>
            </a:r>
            <a:r>
              <a:rPr lang="en-US" sz="2400" b="0" i="1" dirty="0">
                <a:effectLst/>
                <a:latin typeface="Nunito" pitchFamily="2" charset="77"/>
              </a:rPr>
              <a:t>(v)</a:t>
            </a:r>
            <a:br>
              <a:rPr lang="en-US" sz="2400" b="0" i="1" dirty="0">
                <a:effectLst/>
                <a:latin typeface="Nunito" pitchFamily="2" charset="77"/>
              </a:rPr>
            </a:br>
            <a:r>
              <a:rPr lang="en-US" sz="2400" b="0" i="1" dirty="0">
                <a:effectLst/>
                <a:latin typeface="Nunito" pitchFamily="2" charset="77"/>
              </a:rPr>
              <a:t>while Q is non-empty </a:t>
            </a:r>
            <a:br>
              <a:rPr lang="en-US" sz="2400" b="0" i="1" dirty="0">
                <a:effectLst/>
                <a:latin typeface="Nunito" pitchFamily="2" charset="77"/>
              </a:rPr>
            </a:br>
            <a:r>
              <a:rPr lang="en-US" sz="2400" b="0" i="1" dirty="0">
                <a:effectLst/>
                <a:latin typeface="Nunito" pitchFamily="2" charset="77"/>
              </a:rPr>
              <a:t>   remove the head u of Q </a:t>
            </a:r>
            <a:br>
              <a:rPr lang="en-US" sz="2400" b="0" i="1" dirty="0">
                <a:effectLst/>
                <a:latin typeface="Nunito" pitchFamily="2" charset="77"/>
              </a:rPr>
            </a:br>
            <a:r>
              <a:rPr lang="en-US" sz="2400" b="0" i="1" dirty="0">
                <a:effectLst/>
                <a:latin typeface="Nunito" pitchFamily="2" charset="77"/>
              </a:rPr>
              <a:t>   mark and enqueue all (unvisited) </a:t>
            </a:r>
            <a:r>
              <a:rPr lang="en-US" sz="2400" b="0" i="1" dirty="0" err="1">
                <a:effectLst/>
                <a:latin typeface="Nunito" pitchFamily="2" charset="77"/>
              </a:rPr>
              <a:t>neighbours</a:t>
            </a:r>
            <a:r>
              <a:rPr lang="en-US" sz="2400" b="0" i="1" dirty="0">
                <a:effectLst/>
                <a:latin typeface="Nunito" pitchFamily="2" charset="77"/>
              </a:rPr>
              <a:t> of u</a:t>
            </a:r>
          </a:p>
          <a:p>
            <a:pPr marL="0" indent="0" algn="l" rtl="0" fontAlgn="base">
              <a:buNone/>
            </a:pPr>
            <a:endParaRPr lang="en-US" sz="2400" i="1" dirty="0">
              <a:latin typeface="Nunito" pitchFamily="2" charset="77"/>
            </a:endParaRPr>
          </a:p>
          <a:p>
            <a:pPr marL="0" indent="0" algn="l" rtl="0" fontAlgn="base">
              <a:buNone/>
            </a:pPr>
            <a:r>
              <a:rPr lang="en-US" sz="2400" b="0" i="0" dirty="0">
                <a:effectLst/>
                <a:latin typeface="Nunito" pitchFamily="2" charset="77"/>
              </a:rPr>
              <a:t>The </a:t>
            </a:r>
            <a:r>
              <a:rPr lang="en-US" sz="2400" b="0" i="0" u="sng" dirty="0">
                <a:effectLst/>
                <a:latin typeface="Nunito" pitchFamily="2" charset="77"/>
                <a:hlinkClick r:id="rId2">
                  <a:extLst>
                    <a:ext uri="{A12FA001-AC4F-418D-AE19-62706E023703}">
                      <ahyp:hlinkClr xmlns:ahyp="http://schemas.microsoft.com/office/drawing/2018/hyperlinkcolor" val="tx"/>
                    </a:ext>
                  </a:extLst>
                </a:hlinkClick>
              </a:rPr>
              <a:t>time complexity of BFS</a:t>
            </a:r>
            <a:r>
              <a:rPr lang="en-US" sz="2400" b="0" i="0" dirty="0">
                <a:effectLst/>
                <a:latin typeface="Nunito" pitchFamily="2" charset="77"/>
              </a:rPr>
              <a:t> is O(V+E) because:</a:t>
            </a:r>
          </a:p>
          <a:p>
            <a:pPr algn="l" fontAlgn="base">
              <a:buFont typeface="+mj-lt"/>
              <a:buAutoNum type="arabicPeriod"/>
            </a:pPr>
            <a:r>
              <a:rPr lang="en-US" sz="2400" b="0" i="0" dirty="0">
                <a:effectLst/>
                <a:latin typeface="Nunito" pitchFamily="2" charset="77"/>
              </a:rPr>
              <a:t>It visits each vertex once, contributing V to the complexity.</a:t>
            </a:r>
          </a:p>
          <a:p>
            <a:pPr algn="l" fontAlgn="base">
              <a:buFont typeface="+mj-lt"/>
              <a:buAutoNum type="arabicPeriod" startAt="2"/>
            </a:pPr>
            <a:r>
              <a:rPr lang="en-US" sz="2400" b="0" i="0" dirty="0">
                <a:effectLst/>
                <a:latin typeface="Nunito" pitchFamily="2" charset="77"/>
              </a:rPr>
              <a:t>It checks each edge once when moving from one vertex to its adjacent vertices, contributing E to the complexity.</a:t>
            </a:r>
          </a:p>
          <a:p>
            <a:pPr marL="0" indent="0" algn="l" rtl="0" fontAlgn="base">
              <a:buNone/>
            </a:pPr>
            <a:endParaRPr lang="en-US" sz="2400" b="0" i="1" dirty="0">
              <a:effectLst/>
              <a:latin typeface="Nunito" pitchFamily="2" charset="77"/>
            </a:endParaRPr>
          </a:p>
          <a:p>
            <a:endParaRPr lang="en-US" sz="2400" dirty="0">
              <a:sym typeface="Symbol" pitchFamily="18" charset="2"/>
            </a:endParaRPr>
          </a:p>
        </p:txBody>
      </p:sp>
    </p:spTree>
    <p:extLst>
      <p:ext uri="{BB962C8B-B14F-4D97-AF65-F5344CB8AC3E}">
        <p14:creationId xmlns:p14="http://schemas.microsoft.com/office/powerpoint/2010/main" val="302881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t>BFS: Complexity</a:t>
            </a:r>
          </a:p>
        </p:txBody>
      </p:sp>
      <p:sp>
        <p:nvSpPr>
          <p:cNvPr id="41988" name="Rectangle 3"/>
          <p:cNvSpPr>
            <a:spLocks noGrp="1" noChangeArrowheads="1"/>
          </p:cNvSpPr>
          <p:nvPr>
            <p:ph sz="half" idx="1"/>
          </p:nvPr>
        </p:nvSpPr>
        <p:spPr>
          <a:xfrm>
            <a:off x="533400" y="1524000"/>
            <a:ext cx="4038600" cy="5105400"/>
          </a:xfrm>
        </p:spPr>
        <p:txBody>
          <a:bodyPr>
            <a:normAutofit lnSpcReduction="10000"/>
          </a:bodyPr>
          <a:lstStyle/>
          <a:p>
            <a:pPr algn="ctr">
              <a:buFont typeface="Times New Roman" pitchFamily="18" charset="0"/>
              <a:buNone/>
            </a:pPr>
            <a:r>
              <a:rPr lang="en-US" sz="1800" b="1">
                <a:solidFill>
                  <a:srgbClr val="FF0000"/>
                </a:solidFill>
                <a:latin typeface="Courier New" pitchFamily="49" charset="0"/>
              </a:rPr>
              <a:t>Data: </a:t>
            </a:r>
            <a:r>
              <a:rPr lang="en-US" sz="1800" b="1">
                <a:latin typeface="Courier New" pitchFamily="49" charset="0"/>
              </a:rPr>
              <a:t>color[V], prev[V],d[V]</a:t>
            </a:r>
          </a:p>
          <a:p>
            <a:pPr>
              <a:buFont typeface="Times New Roman" pitchFamily="18" charset="0"/>
              <a:buNone/>
            </a:pPr>
            <a:endParaRPr lang="en-US" sz="1800" b="1">
              <a:latin typeface="Courier New" pitchFamily="49" charset="0"/>
            </a:endParaRPr>
          </a:p>
          <a:p>
            <a:pPr>
              <a:buFont typeface="Times New Roman" pitchFamily="18" charset="0"/>
              <a:buNone/>
            </a:pPr>
            <a:r>
              <a:rPr lang="en-US" sz="1800" b="1">
                <a:latin typeface="Courier New" pitchFamily="49" charset="0"/>
              </a:rPr>
              <a:t>BFS(G) // starts from here</a:t>
            </a:r>
          </a:p>
          <a:p>
            <a:pPr>
              <a:buFont typeface="Times New Roman" pitchFamily="18" charset="0"/>
              <a:buNone/>
            </a:pPr>
            <a:r>
              <a:rPr lang="en-US" sz="1800" b="1">
                <a:latin typeface="Courier New" pitchFamily="49" charset="0"/>
              </a:rPr>
              <a:t>{</a:t>
            </a:r>
          </a:p>
          <a:p>
            <a:pPr>
              <a:buFont typeface="Times New Roman" pitchFamily="18" charset="0"/>
              <a:buNone/>
            </a:pPr>
            <a:r>
              <a:rPr lang="en-US" sz="1800" b="1">
                <a:latin typeface="Courier New" pitchFamily="49" charset="0"/>
              </a:rPr>
              <a:t>   for each vertex u </a:t>
            </a:r>
            <a:r>
              <a:rPr lang="en-US" sz="1800" b="1">
                <a:latin typeface="Courier New" pitchFamily="49" charset="0"/>
                <a:sym typeface="Symbol" pitchFamily="18" charset="2"/>
              </a:rPr>
              <a:t> V-{s}</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color[u]=WHITE;</a:t>
            </a:r>
          </a:p>
          <a:p>
            <a:pPr>
              <a:buFont typeface="Times New Roman" pitchFamily="18" charset="0"/>
              <a:buNone/>
            </a:pPr>
            <a:r>
              <a:rPr lang="en-US" sz="1800" b="1">
                <a:latin typeface="Courier New" pitchFamily="49" charset="0"/>
                <a:sym typeface="Symbol" pitchFamily="18" charset="2"/>
              </a:rPr>
              <a:t>		prev[u]=NIL;</a:t>
            </a:r>
          </a:p>
          <a:p>
            <a:pPr>
              <a:buFont typeface="Times New Roman" pitchFamily="18" charset="0"/>
              <a:buNone/>
            </a:pPr>
            <a:r>
              <a:rPr lang="en-US" sz="1800" b="1">
                <a:latin typeface="Courier New" pitchFamily="49" charset="0"/>
                <a:sym typeface="Symbol" pitchFamily="18" charset="2"/>
              </a:rPr>
              <a:t>		d[u]=inf;</a:t>
            </a:r>
          </a:p>
          <a:p>
            <a:pPr>
              <a:buFont typeface="Times New Roman" pitchFamily="18" charset="0"/>
              <a:buNone/>
            </a:pPr>
            <a:r>
              <a:rPr lang="en-US" sz="1800" b="1">
                <a:latin typeface="Courier New" pitchFamily="49" charset="0"/>
                <a:sym typeface="Symbol" pitchFamily="18" charset="2"/>
              </a:rPr>
              <a:t>   }</a:t>
            </a:r>
          </a:p>
          <a:p>
            <a:pPr>
              <a:buFont typeface="Times New Roman" pitchFamily="18" charset="0"/>
              <a:buNone/>
            </a:pPr>
            <a:r>
              <a:rPr lang="en-US" sz="1800" b="1">
                <a:latin typeface="Courier New" pitchFamily="49" charset="0"/>
                <a:sym typeface="Symbol" pitchFamily="18" charset="2"/>
              </a:rPr>
              <a:t>   color[s]=GRAY;</a:t>
            </a:r>
          </a:p>
          <a:p>
            <a:pPr>
              <a:buFont typeface="Times New Roman" pitchFamily="18" charset="0"/>
              <a:buNone/>
            </a:pPr>
            <a:r>
              <a:rPr lang="en-US" sz="1800" b="1">
                <a:latin typeface="Courier New" pitchFamily="49" charset="0"/>
                <a:sym typeface="Symbol" pitchFamily="18" charset="2"/>
              </a:rPr>
              <a:t>	d[s]=0; prev[s]=NIL;</a:t>
            </a:r>
          </a:p>
          <a:p>
            <a:pPr>
              <a:buFont typeface="Times New Roman" pitchFamily="18" charset="0"/>
              <a:buNone/>
            </a:pPr>
            <a:r>
              <a:rPr lang="en-US" sz="1800" b="1">
                <a:latin typeface="Courier New" pitchFamily="49" charset="0"/>
                <a:sym typeface="Symbol" pitchFamily="18" charset="2"/>
              </a:rPr>
              <a:t>	Q=empty;</a:t>
            </a:r>
          </a:p>
          <a:p>
            <a:pPr>
              <a:buFont typeface="Times New Roman" pitchFamily="18" charset="0"/>
              <a:buNone/>
            </a:pPr>
            <a:r>
              <a:rPr lang="en-US" sz="1800" b="1">
                <a:latin typeface="Courier New" pitchFamily="49" charset="0"/>
                <a:sym typeface="Symbol" pitchFamily="18" charset="2"/>
              </a:rPr>
              <a:t>	ENQUEUE(Q,s);</a:t>
            </a:r>
          </a:p>
        </p:txBody>
      </p:sp>
      <p:sp>
        <p:nvSpPr>
          <p:cNvPr id="41989" name="Rectangle 4"/>
          <p:cNvSpPr>
            <a:spLocks noGrp="1" noChangeArrowheads="1"/>
          </p:cNvSpPr>
          <p:nvPr>
            <p:ph sz="half" idx="2"/>
          </p:nvPr>
        </p:nvSpPr>
        <p:spPr/>
        <p:txBody>
          <a:bodyPr>
            <a:normAutofit lnSpcReduction="10000"/>
          </a:bodyPr>
          <a:lstStyle/>
          <a:p>
            <a:pPr>
              <a:buFont typeface="Times New Roman" pitchFamily="18" charset="0"/>
              <a:buNone/>
            </a:pPr>
            <a:r>
              <a:rPr lang="en-US" sz="1800" b="1">
                <a:latin typeface="Courier New" pitchFamily="49" charset="0"/>
              </a:rPr>
              <a:t> While(Q not empty</a:t>
            </a:r>
            <a:r>
              <a:rPr lang="en-US" sz="1800" b="1">
                <a:latin typeface="Courier New" pitchFamily="49" charset="0"/>
                <a:sym typeface="Symbol" pitchFamily="18" charset="2"/>
              </a:rPr>
              <a:t>)</a:t>
            </a:r>
            <a:endParaRPr lang="en-US" sz="1800" b="1">
              <a:latin typeface="Courier New" pitchFamily="49" charset="0"/>
            </a:endParaRPr>
          </a:p>
          <a:p>
            <a:pPr>
              <a:buFont typeface="Times New Roman" pitchFamily="18" charset="0"/>
              <a:buNone/>
            </a:pPr>
            <a:r>
              <a:rPr lang="en-US" sz="1800" b="1">
                <a:latin typeface="Courier New" pitchFamily="49" charset="0"/>
              </a:rPr>
              <a:t> {</a:t>
            </a:r>
          </a:p>
          <a:p>
            <a:pPr>
              <a:buFont typeface="Monotype Sorts" pitchFamily="2" charset="2"/>
              <a:buNone/>
            </a:pPr>
            <a:r>
              <a:rPr lang="en-US" sz="1800" b="1">
                <a:latin typeface="Courier New" pitchFamily="49" charset="0"/>
              </a:rPr>
              <a:t>   u = DEQUEUE(Q);</a:t>
            </a:r>
          </a:p>
          <a:p>
            <a:pPr>
              <a:buFont typeface="Monotype Sorts" pitchFamily="2" charset="2"/>
              <a:buNone/>
            </a:pPr>
            <a:r>
              <a:rPr lang="en-US" sz="1800" b="1">
                <a:latin typeface="Courier New" pitchFamily="49" charset="0"/>
              </a:rPr>
              <a:t>   for each v </a:t>
            </a:r>
            <a:r>
              <a:rPr lang="en-US" sz="1800" b="1">
                <a:latin typeface="Courier New" pitchFamily="49" charset="0"/>
                <a:sym typeface="Symbol" pitchFamily="18" charset="2"/>
              </a:rPr>
              <a:t> adj[u]{</a:t>
            </a:r>
          </a:p>
          <a:p>
            <a:pPr>
              <a:buFont typeface="Monotype Sorts" pitchFamily="2" charset="2"/>
              <a:buNone/>
            </a:pPr>
            <a:r>
              <a:rPr lang="en-US" sz="1800" b="1">
                <a:latin typeface="Courier New" pitchFamily="49" charset="0"/>
                <a:sym typeface="Symbol" pitchFamily="18" charset="2"/>
              </a:rPr>
              <a:t>    if(color[v] == WHITE){</a:t>
            </a:r>
          </a:p>
          <a:p>
            <a:pPr>
              <a:buFont typeface="Monotype Sorts" pitchFamily="2" charset="2"/>
              <a:buNone/>
            </a:pPr>
            <a:r>
              <a:rPr lang="en-US" sz="1800" b="1">
                <a:latin typeface="Courier New" pitchFamily="49" charset="0"/>
                <a:sym typeface="Symbol" pitchFamily="18" charset="2"/>
              </a:rPr>
              <a:t>         color[v] = GREY;</a:t>
            </a:r>
          </a:p>
          <a:p>
            <a:pPr>
              <a:buFont typeface="Monotype Sorts" pitchFamily="2" charset="2"/>
              <a:buNone/>
            </a:pPr>
            <a:r>
              <a:rPr lang="en-US" sz="1800" b="1">
                <a:latin typeface="Courier New" pitchFamily="49" charset="0"/>
                <a:sym typeface="Symbol" pitchFamily="18" charset="2"/>
              </a:rPr>
              <a:t>         d[v] = d[u] + 1;</a:t>
            </a:r>
          </a:p>
          <a:p>
            <a:pPr>
              <a:buFont typeface="Monotype Sorts" pitchFamily="2" charset="2"/>
              <a:buNone/>
            </a:pPr>
            <a:r>
              <a:rPr lang="en-US" sz="1800" b="1">
                <a:latin typeface="Courier New" pitchFamily="49" charset="0"/>
                <a:sym typeface="Symbol" pitchFamily="18" charset="2"/>
              </a:rPr>
              <a:t>         prev[v] = u;</a:t>
            </a:r>
          </a:p>
          <a:p>
            <a:pPr>
              <a:buFont typeface="Monotype Sorts" pitchFamily="2" charset="2"/>
              <a:buNone/>
            </a:pPr>
            <a:r>
              <a:rPr lang="en-US" sz="1800" b="1">
                <a:latin typeface="Courier New" pitchFamily="49" charset="0"/>
                <a:sym typeface="Symbol" pitchFamily="18" charset="2"/>
              </a:rPr>
              <a:t>         Enqueue(Q, v);</a:t>
            </a:r>
          </a:p>
          <a:p>
            <a:pPr>
              <a:buFont typeface="Monotype Sorts" pitchFamily="2" charset="2"/>
              <a:buNone/>
            </a:pPr>
            <a:r>
              <a:rPr lang="en-US" sz="1800" b="1">
                <a:latin typeface="Courier New" pitchFamily="49" charset="0"/>
                <a:sym typeface="Symbol" pitchFamily="18" charset="2"/>
              </a:rPr>
              <a:t>     }</a:t>
            </a:r>
          </a:p>
          <a:p>
            <a:pPr>
              <a:buFont typeface="Monotype Sorts" pitchFamily="2" charset="2"/>
              <a:buNone/>
            </a:pPr>
            <a:r>
              <a:rPr lang="en-US" sz="1800" b="1">
                <a:latin typeface="Courier New" pitchFamily="49" charset="0"/>
                <a:sym typeface="Symbol" pitchFamily="18" charset="2"/>
              </a:rPr>
              <a:t>   }</a:t>
            </a:r>
          </a:p>
          <a:p>
            <a:pPr>
              <a:buFont typeface="Monotype Sorts" pitchFamily="2" charset="2"/>
              <a:buNone/>
            </a:pPr>
            <a:r>
              <a:rPr lang="en-US" sz="1800" b="1">
                <a:latin typeface="Courier New" pitchFamily="49" charset="0"/>
                <a:sym typeface="Symbol" pitchFamily="18" charset="2"/>
              </a:rPr>
              <a:t>   color[u] = BLACK;</a:t>
            </a:r>
          </a:p>
          <a:p>
            <a:pPr>
              <a:buFont typeface="Monotype Sorts" pitchFamily="2" charset="2"/>
              <a:buNone/>
            </a:pPr>
            <a:r>
              <a:rPr lang="en-US" sz="1800" b="1">
                <a:latin typeface="Courier New" pitchFamily="49" charset="0"/>
                <a:sym typeface="Symbol" pitchFamily="18" charset="2"/>
              </a:rPr>
              <a:t> }</a:t>
            </a:r>
          </a:p>
          <a:p>
            <a:pPr>
              <a:buFont typeface="Monotype Sorts" pitchFamily="2" charset="2"/>
              <a:buNone/>
            </a:pPr>
            <a:r>
              <a:rPr lang="en-US" sz="1800" b="1">
                <a:latin typeface="Courier New" pitchFamily="49" charset="0"/>
                <a:sym typeface="Symbol" pitchFamily="18" charset="2"/>
              </a:rPr>
              <a:t>}</a:t>
            </a:r>
          </a:p>
        </p:txBody>
      </p:sp>
      <p:sp>
        <p:nvSpPr>
          <p:cNvPr id="41990" name="Line 5"/>
          <p:cNvSpPr>
            <a:spLocks noChangeShapeType="1"/>
          </p:cNvSpPr>
          <p:nvPr/>
        </p:nvSpPr>
        <p:spPr bwMode="auto">
          <a:xfrm flipV="1">
            <a:off x="4495800" y="1524000"/>
            <a:ext cx="0" cy="4495800"/>
          </a:xfrm>
          <a:prstGeom prst="line">
            <a:avLst/>
          </a:prstGeom>
          <a:noFill/>
          <a:ln w="28575">
            <a:solidFill>
              <a:schemeClr val="tx1"/>
            </a:solidFill>
            <a:round/>
            <a:headEnd/>
            <a:tailEnd/>
          </a:ln>
        </p:spPr>
        <p:txBody>
          <a:bodyPr wrap="none" anchor="ctr"/>
          <a:lstStyle/>
          <a:p>
            <a:endParaRPr lang="en-US"/>
          </a:p>
        </p:txBody>
      </p:sp>
      <p:sp>
        <p:nvSpPr>
          <p:cNvPr id="41991" name="Rectangle 7"/>
          <p:cNvSpPr>
            <a:spLocks noChangeArrowheads="1"/>
          </p:cNvSpPr>
          <p:nvPr/>
        </p:nvSpPr>
        <p:spPr bwMode="auto">
          <a:xfrm>
            <a:off x="609600" y="1524000"/>
            <a:ext cx="3886200" cy="381000"/>
          </a:xfrm>
          <a:prstGeom prst="rect">
            <a:avLst/>
          </a:prstGeom>
          <a:solidFill>
            <a:srgbClr val="66FF99">
              <a:alpha val="27058"/>
            </a:srgbClr>
          </a:solidFill>
          <a:ln w="38100" algn="ctr">
            <a:noFill/>
            <a:round/>
            <a:headEnd/>
            <a:tailEnd type="triangle" w="med" len="med"/>
          </a:ln>
        </p:spPr>
        <p:txBody>
          <a:bodyPr wrap="none" anchor="ctr"/>
          <a:lstStyle/>
          <a:p>
            <a:endParaRPr lang="en-US"/>
          </a:p>
        </p:txBody>
      </p:sp>
      <p:cxnSp>
        <p:nvCxnSpPr>
          <p:cNvPr id="8" name="Straight Arrow Connector 7"/>
          <p:cNvCxnSpPr>
            <a:cxnSpLocks noChangeShapeType="1"/>
          </p:cNvCxnSpPr>
          <p:nvPr/>
        </p:nvCxnSpPr>
        <p:spPr bwMode="auto">
          <a:xfrm rot="5400000">
            <a:off x="3658394" y="3809206"/>
            <a:ext cx="1524000" cy="1588"/>
          </a:xfrm>
          <a:prstGeom prst="straightConnector1">
            <a:avLst/>
          </a:prstGeom>
          <a:noFill/>
          <a:ln w="38100" algn="ctr">
            <a:solidFill>
              <a:schemeClr val="tx2"/>
            </a:solidFill>
            <a:round/>
            <a:headEnd type="arrow" w="med" len="med"/>
            <a:tailEnd type="arrow" w="med" len="med"/>
          </a:ln>
        </p:spPr>
      </p:cxnSp>
      <p:sp>
        <p:nvSpPr>
          <p:cNvPr id="9" name="Text Box 6"/>
          <p:cNvSpPr txBox="1">
            <a:spLocks noChangeArrowheads="1"/>
          </p:cNvSpPr>
          <p:nvPr/>
        </p:nvSpPr>
        <p:spPr bwMode="auto">
          <a:xfrm>
            <a:off x="3679825" y="3657600"/>
            <a:ext cx="739775" cy="400050"/>
          </a:xfrm>
          <a:prstGeom prst="rect">
            <a:avLst/>
          </a:prstGeom>
          <a:noFill/>
          <a:ln w="28575">
            <a:noFill/>
            <a:miter lim="800000"/>
            <a:headEnd/>
            <a:tailEnd/>
          </a:ln>
        </p:spPr>
        <p:txBody>
          <a:bodyPr wrap="none">
            <a:spAutoFit/>
          </a:bodyPr>
          <a:lstStyle/>
          <a:p>
            <a:r>
              <a:rPr lang="en-US" sz="2000" b="1">
                <a:solidFill>
                  <a:schemeClr val="tx2"/>
                </a:solidFill>
              </a:rPr>
              <a:t>O(V)</a:t>
            </a:r>
            <a:endParaRPr lang="en-US" b="1">
              <a:solidFill>
                <a:schemeClr val="tx2"/>
              </a:solidFill>
            </a:endParaRPr>
          </a:p>
        </p:txBody>
      </p:sp>
      <p:cxnSp>
        <p:nvCxnSpPr>
          <p:cNvPr id="11" name="Straight Arrow Connector 10"/>
          <p:cNvCxnSpPr>
            <a:cxnSpLocks noChangeShapeType="1"/>
          </p:cNvCxnSpPr>
          <p:nvPr/>
        </p:nvCxnSpPr>
        <p:spPr bwMode="auto">
          <a:xfrm rot="5400000">
            <a:off x="7812088" y="3617912"/>
            <a:ext cx="1905000" cy="3175"/>
          </a:xfrm>
          <a:prstGeom prst="straightConnector1">
            <a:avLst/>
          </a:prstGeom>
          <a:noFill/>
          <a:ln w="38100" algn="ctr">
            <a:solidFill>
              <a:schemeClr val="tx2"/>
            </a:solidFill>
            <a:round/>
            <a:headEnd type="arrow" w="med" len="med"/>
            <a:tailEnd type="arrow" w="med" len="med"/>
          </a:ln>
        </p:spPr>
      </p:cxnSp>
      <p:sp>
        <p:nvSpPr>
          <p:cNvPr id="12" name="Text Box 6"/>
          <p:cNvSpPr txBox="1">
            <a:spLocks noChangeArrowheads="1"/>
          </p:cNvSpPr>
          <p:nvPr/>
        </p:nvSpPr>
        <p:spPr bwMode="auto">
          <a:xfrm>
            <a:off x="8001000" y="3124200"/>
            <a:ext cx="739775" cy="400050"/>
          </a:xfrm>
          <a:prstGeom prst="rect">
            <a:avLst/>
          </a:prstGeom>
          <a:noFill/>
          <a:ln w="28575">
            <a:noFill/>
            <a:miter lim="800000"/>
            <a:headEnd/>
            <a:tailEnd/>
          </a:ln>
        </p:spPr>
        <p:txBody>
          <a:bodyPr wrap="none">
            <a:spAutoFit/>
          </a:bodyPr>
          <a:lstStyle/>
          <a:p>
            <a:r>
              <a:rPr lang="en-US" sz="2000" b="1">
                <a:solidFill>
                  <a:schemeClr val="tx2"/>
                </a:solidFill>
              </a:rPr>
              <a:t>O(V)</a:t>
            </a:r>
          </a:p>
        </p:txBody>
      </p:sp>
      <p:grpSp>
        <p:nvGrpSpPr>
          <p:cNvPr id="2" name="Group 8"/>
          <p:cNvGrpSpPr>
            <a:grpSpLocks/>
          </p:cNvGrpSpPr>
          <p:nvPr/>
        </p:nvGrpSpPr>
        <p:grpSpPr bwMode="auto">
          <a:xfrm>
            <a:off x="6019800" y="1752600"/>
            <a:ext cx="3197225" cy="646113"/>
            <a:chOff x="2920" y="1772"/>
            <a:chExt cx="3160" cy="544"/>
          </a:xfrm>
        </p:grpSpPr>
        <p:sp>
          <p:nvSpPr>
            <p:cNvPr id="41999" name="Text Box 9"/>
            <p:cNvSpPr txBox="1">
              <a:spLocks noChangeArrowheads="1"/>
            </p:cNvSpPr>
            <p:nvPr/>
          </p:nvSpPr>
          <p:spPr bwMode="auto">
            <a:xfrm>
              <a:off x="3024" y="1772"/>
              <a:ext cx="3056" cy="544"/>
            </a:xfrm>
            <a:prstGeom prst="rect">
              <a:avLst/>
            </a:prstGeom>
            <a:noFill/>
            <a:ln w="28575">
              <a:noFill/>
              <a:miter lim="800000"/>
              <a:headEnd/>
              <a:tailEnd/>
            </a:ln>
          </p:spPr>
          <p:txBody>
            <a:bodyPr wrap="none">
              <a:spAutoFit/>
            </a:bodyPr>
            <a:lstStyle/>
            <a:p>
              <a:pPr algn="l"/>
              <a:r>
                <a:rPr lang="en-US" sz="1800" b="1" i="1">
                  <a:solidFill>
                    <a:schemeClr val="tx2"/>
                  </a:solidFill>
                </a:rPr>
                <a:t>u = every vertex, but only once</a:t>
              </a:r>
              <a:br>
                <a:rPr lang="en-US" sz="1800" b="1" i="1">
                  <a:solidFill>
                    <a:schemeClr val="tx2"/>
                  </a:solidFill>
                </a:rPr>
              </a:br>
              <a:r>
                <a:rPr lang="en-US" sz="1800" b="1" i="1">
                  <a:solidFill>
                    <a:schemeClr val="tx2"/>
                  </a:solidFill>
                </a:rPr>
                <a:t>                                  (</a:t>
              </a:r>
              <a:r>
                <a:rPr lang="en-US" sz="1800" b="1" i="1"/>
                <a:t>Why?</a:t>
              </a:r>
              <a:r>
                <a:rPr lang="en-US" sz="1800" b="1" i="1">
                  <a:solidFill>
                    <a:schemeClr val="tx2"/>
                  </a:solidFill>
                </a:rPr>
                <a:t>)</a:t>
              </a:r>
            </a:p>
          </p:txBody>
        </p:sp>
        <p:sp>
          <p:nvSpPr>
            <p:cNvPr id="42000" name="Line 10"/>
            <p:cNvSpPr>
              <a:spLocks noChangeShapeType="1"/>
            </p:cNvSpPr>
            <p:nvPr/>
          </p:nvSpPr>
          <p:spPr bwMode="auto">
            <a:xfrm flipH="1">
              <a:off x="2920" y="1920"/>
              <a:ext cx="103" cy="301"/>
            </a:xfrm>
            <a:prstGeom prst="line">
              <a:avLst/>
            </a:prstGeom>
            <a:noFill/>
            <a:ln w="28575">
              <a:solidFill>
                <a:schemeClr val="tx2"/>
              </a:solidFill>
              <a:round/>
              <a:headEnd/>
              <a:tailEnd type="triangle" w="med" len="med"/>
            </a:ln>
          </p:spPr>
          <p:txBody>
            <a:bodyPr wrap="none" anchor="ctr"/>
            <a:lstStyle/>
            <a:p>
              <a:endParaRPr lang="en-US"/>
            </a:p>
          </p:txBody>
        </p:sp>
      </p:grpSp>
      <p:sp>
        <p:nvSpPr>
          <p:cNvPr id="16" name="Text Box 4"/>
          <p:cNvSpPr txBox="1">
            <a:spLocks noChangeArrowheads="1"/>
          </p:cNvSpPr>
          <p:nvPr/>
        </p:nvSpPr>
        <p:spPr bwMode="auto">
          <a:xfrm>
            <a:off x="5118100" y="5943600"/>
            <a:ext cx="4102100" cy="457200"/>
          </a:xfrm>
          <a:prstGeom prst="rect">
            <a:avLst/>
          </a:prstGeom>
          <a:noFill/>
          <a:ln w="28575">
            <a:noFill/>
            <a:miter lim="800000"/>
            <a:headEnd/>
            <a:tailEnd/>
          </a:ln>
        </p:spPr>
        <p:txBody>
          <a:bodyPr wrap="none">
            <a:spAutoFit/>
          </a:bodyPr>
          <a:lstStyle/>
          <a:p>
            <a:pPr algn="l"/>
            <a:r>
              <a:rPr lang="en-US" sz="2400" b="1" i="1"/>
              <a:t>What will be the running time?</a:t>
            </a:r>
          </a:p>
        </p:txBody>
      </p:sp>
      <p:sp>
        <p:nvSpPr>
          <p:cNvPr id="17" name="Text Box 14"/>
          <p:cNvSpPr txBox="1">
            <a:spLocks noChangeArrowheads="1"/>
          </p:cNvSpPr>
          <p:nvPr/>
        </p:nvSpPr>
        <p:spPr bwMode="auto">
          <a:xfrm>
            <a:off x="5118100" y="6324600"/>
            <a:ext cx="3870325" cy="457200"/>
          </a:xfrm>
          <a:prstGeom prst="rect">
            <a:avLst/>
          </a:prstGeom>
          <a:noFill/>
          <a:ln w="28575">
            <a:noFill/>
            <a:miter lim="800000"/>
            <a:headEnd/>
            <a:tailEnd/>
          </a:ln>
        </p:spPr>
        <p:txBody>
          <a:bodyPr wrap="none">
            <a:spAutoFit/>
          </a:bodyPr>
          <a:lstStyle/>
          <a:p>
            <a:pPr algn="l"/>
            <a:r>
              <a:rPr lang="en-US" sz="2400" b="1">
                <a:solidFill>
                  <a:schemeClr val="tx1"/>
                </a:solidFill>
              </a:rPr>
              <a:t>Total running time: 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autoUpdateAnimBg="0"/>
      <p:bldP spid="17"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8108</TotalTime>
  <Words>5050</Words>
  <Application>Microsoft Macintosh PowerPoint</Application>
  <PresentationFormat>On-screen Show (4:3)</PresentationFormat>
  <Paragraphs>1006</Paragraphs>
  <Slides>62</Slides>
  <Notes>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5" baseType="lpstr">
      <vt:lpstr>HGP明朝E</vt:lpstr>
      <vt:lpstr>宋体</vt:lpstr>
      <vt:lpstr>Arial</vt:lpstr>
      <vt:lpstr>Calibri</vt:lpstr>
      <vt:lpstr>Comic Sans MS</vt:lpstr>
      <vt:lpstr>Courier New</vt:lpstr>
      <vt:lpstr>Monotype Sorts</vt:lpstr>
      <vt:lpstr>Nunito</vt:lpstr>
      <vt:lpstr>Symbol</vt:lpstr>
      <vt:lpstr>Times New Roman</vt:lpstr>
      <vt:lpstr>Wingdings</vt:lpstr>
      <vt:lpstr>Office Theme</vt:lpstr>
      <vt:lpstr>Bitmap Image</vt:lpstr>
      <vt:lpstr>PowerPoint Presentation</vt:lpstr>
      <vt:lpstr>Recommended Textbooks</vt:lpstr>
      <vt:lpstr>Path between Vertices</vt:lpstr>
      <vt:lpstr>Types of paths</vt:lpstr>
      <vt:lpstr>Path Examples</vt:lpstr>
      <vt:lpstr>Exercises on Graph</vt:lpstr>
      <vt:lpstr>Graph Traversal</vt:lpstr>
      <vt:lpstr>Breadth-First Search: Simplified</vt:lpstr>
      <vt:lpstr>BFS: Complexity</vt:lpstr>
      <vt:lpstr>Depth-First Search</vt:lpstr>
      <vt:lpstr>Depth-First Search</vt:lpstr>
      <vt:lpstr>DFS Additional Data Structures</vt:lpstr>
      <vt:lpstr>Depth-First Search: The Code</vt:lpstr>
      <vt:lpstr>Depth-First Search: The Code</vt:lpstr>
      <vt:lpstr>Depth-First Search: The Code</vt:lpstr>
      <vt:lpstr>Depth-First Search: The Code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Depth-First Search: The Code</vt:lpstr>
      <vt:lpstr>Depth-First Search: The Code</vt:lpstr>
      <vt:lpstr>Depth-First Search: The Code</vt:lpstr>
      <vt:lpstr>Depth-First Search: The Code</vt:lpstr>
      <vt:lpstr>DFS Complexity</vt:lpstr>
      <vt:lpstr>Depth-First Sort Analysis</vt:lpstr>
      <vt:lpstr>DFS: Kinds of edges</vt:lpstr>
      <vt:lpstr>DFS Example</vt:lpstr>
      <vt:lpstr>DFS: Kinds of edges</vt:lpstr>
      <vt:lpstr>DFS Example</vt:lpstr>
      <vt:lpstr>DFS: Kinds of edges</vt:lpstr>
      <vt:lpstr>DFS Example</vt:lpstr>
      <vt:lpstr>DFS: Kinds of edges</vt:lpstr>
      <vt:lpstr>DFS Example</vt:lpstr>
      <vt:lpstr>DFS: Kinds of edges</vt:lpstr>
      <vt:lpstr>More about the edges</vt:lpstr>
      <vt:lpstr>Depth-First Search - Timestamps</vt:lpstr>
      <vt:lpstr>Depth-First Search - Timestamps</vt:lpstr>
      <vt:lpstr>Depth-First Search: Detect Edge</vt:lpstr>
      <vt:lpstr>DFS: Kinds Of Edges</vt:lpstr>
      <vt:lpstr>DFS: Kinds Of Edges</vt:lpstr>
      <vt:lpstr>DFS And Graph Cycles</vt:lpstr>
      <vt:lpstr>DFS And Cycles</vt:lpstr>
      <vt:lpstr>DFS And Cycles</vt:lpstr>
      <vt:lpstr>DFS And Cycles</vt:lpstr>
      <vt:lpstr>DFS And Cycles</vt:lpstr>
      <vt:lpstr>DFS And Cycles</vt:lpstr>
      <vt:lpstr>Exercises on DFS</vt:lpstr>
      <vt:lpstr>Some applications of BFS and DFS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and BFS</dc:title>
  <dc:subject>CSE-304: Design and Analysis of Algorithms</dc:subject>
  <dc:creator>Syed Monowar Hossain</dc:creator>
  <cp:lastModifiedBy>Fahim Arefin</cp:lastModifiedBy>
  <cp:revision>509</cp:revision>
  <dcterms:created xsi:type="dcterms:W3CDTF">2005-09-13T14:58:53Z</dcterms:created>
  <dcterms:modified xsi:type="dcterms:W3CDTF">2024-10-03T14:28:11Z</dcterms:modified>
</cp:coreProperties>
</file>