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7"/>
  </p:normalViewPr>
  <p:slideViewPr>
    <p:cSldViewPr snapToGrid="0">
      <p:cViewPr varScale="1">
        <p:scale>
          <a:sx n="150" d="100"/>
          <a:sy n="150" d="100"/>
        </p:scale>
        <p:origin x="7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cc71c988b_2_7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66" name="Google Shape;166;g30cc71c988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30cc71c988b_2_7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ccadaa879_1_210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30ccadaa879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ccadaa879_1_228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30ccadaa879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ccadaa879_1_250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30ccadaa879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0ccadaa879_1_255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30ccadaa879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cc71c988b_0_24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30cc71c988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0cc71c988b_0_24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30cc71c988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cc71c988b_0_29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30cc71c988b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0cc71c988b_0_25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g30cc71c988b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0cc71c988b_0_300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400" cy="4114800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30cc71c988b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0cc71c988b_0_30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g30cc71c988b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cc71c988b_2_8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30cc71c988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0cc71c988b_0_31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g30cc71c988b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cc71c988b_0_33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g30cc71c988b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0ccadaa879_1_281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30ccadaa879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0cc71c988b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6" name="Google Shape;506;g30cc71c988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0cc71c988b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2" name="Google Shape;512;g30cc71c988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0cc71c988b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g30cc71c98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0ccadaa879_1_296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30ccadaa879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0ccadaa879_1_301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30ccadaa879_1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0cc71c988b_0_35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9" name="Google Shape;599;g30cc71c988b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0cc71c988b_0_35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5" name="Google Shape;605;g30cc71c988b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cc71c988b_2_9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cc71c988b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0cc71c988b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g30cc71c988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0cc71c988b_0_143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0" name="Google Shape;620;g30cc71c988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0cc71c988b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g30cc71c988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0cc71c988b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g30cc71c988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0cc71c988b_0_34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0" name="Google Shape;640;g30cc71c988b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c71c988b_2_8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30cc71c988b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c71c988b_2_9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30cc71c988b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cc71c988b_2_10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30cc71c988b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c71c988b_0_185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400" cy="4114800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30cc71c988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cc71c988b_2_11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g30cc71c988b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ccadaa879_1_205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0ccadaa879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 rot="5400000">
            <a:off x="5332214" y="1503164"/>
            <a:ext cx="465177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 rot="5400000">
            <a:off x="1141214" y="-478036"/>
            <a:ext cx="465177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body" idx="1"/>
          </p:nvPr>
        </p:nvSpPr>
        <p:spPr>
          <a:xfrm rot="5400000">
            <a:off x="2600325" y="-1228725"/>
            <a:ext cx="39433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ctrTitle"/>
          </p:nvPr>
        </p:nvSpPr>
        <p:spPr>
          <a:xfrm>
            <a:off x="76200" y="1499711"/>
            <a:ext cx="8839200" cy="207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2800"/>
              <a:t>CSE 2202</a:t>
            </a:r>
            <a:br>
              <a:rPr lang="en" sz="2800"/>
            </a:br>
            <a:r>
              <a:rPr lang="en" sz="2800"/>
              <a:t>Design and Analysis of Algorithms – I </a:t>
            </a:r>
            <a:br>
              <a:rPr lang="en" sz="2800"/>
            </a:br>
            <a:r>
              <a:rPr lang="en" sz="2800" b="1"/>
              <a:t>Lecture 5:</a:t>
            </a:r>
            <a:br>
              <a:rPr lang="en" sz="2800"/>
            </a:br>
            <a:r>
              <a:rPr lang="en" sz="2800" b="1">
                <a:solidFill>
                  <a:srgbClr val="FF0000"/>
                </a:solidFill>
              </a:rPr>
              <a:t>Applications of DFS: </a:t>
            </a:r>
            <a:endParaRPr sz="28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Articulation Points, Biconnected Components and Bridge</a:t>
            </a:r>
            <a:br>
              <a:rPr lang="en" sz="2500"/>
            </a:br>
            <a:r>
              <a:rPr lang="en" sz="2500"/>
              <a:t> </a:t>
            </a:r>
            <a:br>
              <a:rPr lang="en" sz="2500"/>
            </a:br>
            <a:endParaRPr sz="25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/>
          <p:nvPr/>
        </p:nvSpPr>
        <p:spPr>
          <a:xfrm>
            <a:off x="6692900" y="3219450"/>
            <a:ext cx="393700" cy="552450"/>
          </a:xfrm>
          <a:custGeom>
            <a:avLst/>
            <a:gdLst/>
            <a:ahLst/>
            <a:cxnLst/>
            <a:rect l="l" t="t" r="r" b="b"/>
            <a:pathLst>
              <a:path w="248" h="464" extrusionOk="0">
                <a:moveTo>
                  <a:pt x="152" y="464"/>
                </a:moveTo>
                <a:cubicBezTo>
                  <a:pt x="76" y="380"/>
                  <a:pt x="0" y="296"/>
                  <a:pt x="8" y="224"/>
                </a:cubicBezTo>
                <a:cubicBezTo>
                  <a:pt x="16" y="152"/>
                  <a:pt x="160" y="64"/>
                  <a:pt x="200" y="32"/>
                </a:cubicBezTo>
                <a:cubicBezTo>
                  <a:pt x="240" y="0"/>
                  <a:pt x="248" y="32"/>
                  <a:pt x="248" y="32"/>
                </a:cubicBezTo>
                <a:cubicBezTo>
                  <a:pt x="248" y="32"/>
                  <a:pt x="224" y="32"/>
                  <a:pt x="200" y="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6"/>
          <p:cNvSpPr/>
          <p:nvPr/>
        </p:nvSpPr>
        <p:spPr>
          <a:xfrm>
            <a:off x="6781800" y="2514600"/>
            <a:ext cx="965200" cy="1085850"/>
          </a:xfrm>
          <a:custGeom>
            <a:avLst/>
            <a:gdLst/>
            <a:ahLst/>
            <a:cxnLst/>
            <a:rect l="l" t="t" r="r" b="b"/>
            <a:pathLst>
              <a:path w="608" h="912" extrusionOk="0">
                <a:moveTo>
                  <a:pt x="128" y="912"/>
                </a:moveTo>
                <a:cubicBezTo>
                  <a:pt x="64" y="700"/>
                  <a:pt x="0" y="488"/>
                  <a:pt x="80" y="336"/>
                </a:cubicBezTo>
                <a:cubicBezTo>
                  <a:pt x="160" y="184"/>
                  <a:pt x="520" y="56"/>
                  <a:pt x="60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46"/>
          <p:cNvCxnSpPr/>
          <p:nvPr/>
        </p:nvCxnSpPr>
        <p:spPr>
          <a:xfrm rot="10800000" flipH="1">
            <a:off x="7772400" y="2571750"/>
            <a:ext cx="76200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internal vertex u</a:t>
            </a:r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64008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internal vertex u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 leaf,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it is not the root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v1, v2,…, vk denote the children of u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is the root of a subtree of DFS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for </a:t>
            </a:r>
            <a:r>
              <a:rPr lang="en" sz="2200" b="1" i="0" u="none">
                <a:solidFill>
                  <a:srgbClr val="CC0000"/>
                </a:solidFill>
              </a:rPr>
              <a:t>some child</a:t>
            </a: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there is </a:t>
            </a:r>
            <a:r>
              <a:rPr lang="en" sz="2200" b="1" i="0" u="none">
                <a:solidFill>
                  <a:srgbClr val="CC0000"/>
                </a:solidFill>
              </a:rPr>
              <a:t>no back edge</a:t>
            </a: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any node in this subtree going to a proper ancestor of u, then u is an articulation point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6"/>
          <p:cNvSpPr/>
          <p:nvPr/>
        </p:nvSpPr>
        <p:spPr>
          <a:xfrm>
            <a:off x="6858000" y="314325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6"/>
          <p:cNvSpPr/>
          <p:nvPr/>
        </p:nvSpPr>
        <p:spPr>
          <a:xfrm>
            <a:off x="7467600" y="3028950"/>
            <a:ext cx="685800" cy="1028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8382000" y="320040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6"/>
          <p:cNvSpPr/>
          <p:nvPr/>
        </p:nvSpPr>
        <p:spPr>
          <a:xfrm>
            <a:off x="7696200" y="234315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46"/>
          <p:cNvCxnSpPr/>
          <p:nvPr/>
        </p:nvCxnSpPr>
        <p:spPr>
          <a:xfrm rot="10800000" flipH="1">
            <a:off x="7086600" y="2571750"/>
            <a:ext cx="685800" cy="5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5" name="Google Shape;335;p46"/>
          <p:cNvCxnSpPr/>
          <p:nvPr/>
        </p:nvCxnSpPr>
        <p:spPr>
          <a:xfrm>
            <a:off x="7924800" y="2571750"/>
            <a:ext cx="685800" cy="628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6" name="Google Shape;336;p46"/>
          <p:cNvSpPr txBox="1"/>
          <p:nvPr/>
        </p:nvSpPr>
        <p:spPr>
          <a:xfrm>
            <a:off x="7620000" y="2114550"/>
            <a:ext cx="4572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37" name="Google Shape;337;p46"/>
          <p:cNvSpPr/>
          <p:nvPr/>
        </p:nvSpPr>
        <p:spPr>
          <a:xfrm>
            <a:off x="7810500" y="3198019"/>
            <a:ext cx="419100" cy="571500"/>
          </a:xfrm>
          <a:custGeom>
            <a:avLst/>
            <a:gdLst/>
            <a:ahLst/>
            <a:cxnLst/>
            <a:rect l="l" t="t" r="r" b="b"/>
            <a:pathLst>
              <a:path w="264" h="480" extrusionOk="0">
                <a:moveTo>
                  <a:pt x="144" y="480"/>
                </a:moveTo>
                <a:cubicBezTo>
                  <a:pt x="204" y="400"/>
                  <a:pt x="264" y="320"/>
                  <a:pt x="240" y="240"/>
                </a:cubicBezTo>
                <a:cubicBezTo>
                  <a:pt x="216" y="160"/>
                  <a:pt x="40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46"/>
          <p:cNvCxnSpPr/>
          <p:nvPr/>
        </p:nvCxnSpPr>
        <p:spPr>
          <a:xfrm rot="10800000" flipH="1">
            <a:off x="7924800" y="2000250"/>
            <a:ext cx="304800" cy="34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9" name="Google Shape;339;p46"/>
          <p:cNvSpPr txBox="1"/>
          <p:nvPr/>
        </p:nvSpPr>
        <p:spPr>
          <a:xfrm>
            <a:off x="7010400" y="4171950"/>
            <a:ext cx="2133600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u is an articulation point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47"/>
          <p:cNvCxnSpPr/>
          <p:nvPr/>
        </p:nvCxnSpPr>
        <p:spPr>
          <a:xfrm rot="10800000" flipH="1">
            <a:off x="2819400" y="971550"/>
            <a:ext cx="457200" cy="34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internal vertex u</a:t>
            </a:r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3276600" y="1885950"/>
            <a:ext cx="5334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u is not an articulation point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back edge from every subtree of u to proper ancestors of u exists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7"/>
          <p:cNvSpPr/>
          <p:nvPr/>
        </p:nvSpPr>
        <p:spPr>
          <a:xfrm>
            <a:off x="914400" y="3105150"/>
            <a:ext cx="393700" cy="552450"/>
          </a:xfrm>
          <a:custGeom>
            <a:avLst/>
            <a:gdLst/>
            <a:ahLst/>
            <a:cxnLst/>
            <a:rect l="l" t="t" r="r" b="b"/>
            <a:pathLst>
              <a:path w="248" h="464" extrusionOk="0">
                <a:moveTo>
                  <a:pt x="152" y="464"/>
                </a:moveTo>
                <a:cubicBezTo>
                  <a:pt x="76" y="380"/>
                  <a:pt x="0" y="296"/>
                  <a:pt x="8" y="224"/>
                </a:cubicBezTo>
                <a:cubicBezTo>
                  <a:pt x="16" y="152"/>
                  <a:pt x="160" y="64"/>
                  <a:pt x="200" y="32"/>
                </a:cubicBezTo>
                <a:cubicBezTo>
                  <a:pt x="240" y="0"/>
                  <a:pt x="248" y="32"/>
                  <a:pt x="248" y="32"/>
                </a:cubicBezTo>
                <a:cubicBezTo>
                  <a:pt x="248" y="32"/>
                  <a:pt x="224" y="32"/>
                  <a:pt x="200" y="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1003300" y="1314450"/>
            <a:ext cx="1676400" cy="2171700"/>
          </a:xfrm>
          <a:custGeom>
            <a:avLst/>
            <a:gdLst/>
            <a:ahLst/>
            <a:cxnLst/>
            <a:rect l="l" t="t" r="r" b="b"/>
            <a:pathLst>
              <a:path w="608" h="912" extrusionOk="0">
                <a:moveTo>
                  <a:pt x="128" y="912"/>
                </a:moveTo>
                <a:cubicBezTo>
                  <a:pt x="64" y="700"/>
                  <a:pt x="0" y="488"/>
                  <a:pt x="80" y="336"/>
                </a:cubicBezTo>
                <a:cubicBezTo>
                  <a:pt x="160" y="184"/>
                  <a:pt x="520" y="56"/>
                  <a:pt x="60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47"/>
          <p:cNvCxnSpPr/>
          <p:nvPr/>
        </p:nvCxnSpPr>
        <p:spPr>
          <a:xfrm rot="10800000" flipH="1">
            <a:off x="1993900" y="2457450"/>
            <a:ext cx="76200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0" name="Google Shape;350;p47"/>
          <p:cNvSpPr/>
          <p:nvPr/>
        </p:nvSpPr>
        <p:spPr>
          <a:xfrm>
            <a:off x="1079500" y="302895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7"/>
          <p:cNvSpPr/>
          <p:nvPr/>
        </p:nvSpPr>
        <p:spPr>
          <a:xfrm>
            <a:off x="1689100" y="2914650"/>
            <a:ext cx="685800" cy="1028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7"/>
          <p:cNvSpPr/>
          <p:nvPr/>
        </p:nvSpPr>
        <p:spPr>
          <a:xfrm>
            <a:off x="2603500" y="308610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7"/>
          <p:cNvSpPr/>
          <p:nvPr/>
        </p:nvSpPr>
        <p:spPr>
          <a:xfrm>
            <a:off x="1917700" y="222885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47"/>
          <p:cNvCxnSpPr/>
          <p:nvPr/>
        </p:nvCxnSpPr>
        <p:spPr>
          <a:xfrm rot="10800000" flipH="1">
            <a:off x="1308100" y="2457450"/>
            <a:ext cx="685800" cy="5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5" name="Google Shape;355;p47"/>
          <p:cNvCxnSpPr/>
          <p:nvPr/>
        </p:nvCxnSpPr>
        <p:spPr>
          <a:xfrm>
            <a:off x="2146300" y="2457450"/>
            <a:ext cx="685800" cy="628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6" name="Google Shape;356;p47"/>
          <p:cNvSpPr txBox="1"/>
          <p:nvPr/>
        </p:nvSpPr>
        <p:spPr>
          <a:xfrm>
            <a:off x="1841500" y="2000250"/>
            <a:ext cx="4572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57" name="Google Shape;357;p47"/>
          <p:cNvSpPr/>
          <p:nvPr/>
        </p:nvSpPr>
        <p:spPr>
          <a:xfrm>
            <a:off x="2070100" y="3086100"/>
            <a:ext cx="419100" cy="571500"/>
          </a:xfrm>
          <a:custGeom>
            <a:avLst/>
            <a:gdLst/>
            <a:ahLst/>
            <a:cxnLst/>
            <a:rect l="l" t="t" r="r" b="b"/>
            <a:pathLst>
              <a:path w="264" h="480" extrusionOk="0">
                <a:moveTo>
                  <a:pt x="144" y="480"/>
                </a:moveTo>
                <a:cubicBezTo>
                  <a:pt x="204" y="400"/>
                  <a:pt x="264" y="320"/>
                  <a:pt x="240" y="240"/>
                </a:cubicBezTo>
                <a:cubicBezTo>
                  <a:pt x="216" y="160"/>
                  <a:pt x="40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7"/>
          <p:cNvCxnSpPr/>
          <p:nvPr/>
        </p:nvCxnSpPr>
        <p:spPr>
          <a:xfrm rot="10800000" flipH="1">
            <a:off x="2146300" y="1428750"/>
            <a:ext cx="609600" cy="80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9" name="Google Shape;359;p47"/>
          <p:cNvSpPr/>
          <p:nvPr/>
        </p:nvSpPr>
        <p:spPr>
          <a:xfrm>
            <a:off x="2679700" y="120015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7"/>
          <p:cNvSpPr/>
          <p:nvPr/>
        </p:nvSpPr>
        <p:spPr>
          <a:xfrm>
            <a:off x="2895600" y="971550"/>
            <a:ext cx="381000" cy="2400300"/>
          </a:xfrm>
          <a:custGeom>
            <a:avLst/>
            <a:gdLst/>
            <a:ahLst/>
            <a:cxnLst/>
            <a:rect l="l" t="t" r="r" b="b"/>
            <a:pathLst>
              <a:path w="696" h="2040" extrusionOk="0">
                <a:moveTo>
                  <a:pt x="0" y="2040"/>
                </a:moveTo>
                <a:cubicBezTo>
                  <a:pt x="208" y="1740"/>
                  <a:pt x="416" y="1440"/>
                  <a:pt x="528" y="1128"/>
                </a:cubicBezTo>
                <a:cubicBezTo>
                  <a:pt x="640" y="816"/>
                  <a:pt x="648" y="336"/>
                  <a:pt x="672" y="168"/>
                </a:cubicBezTo>
                <a:cubicBezTo>
                  <a:pt x="696" y="0"/>
                  <a:pt x="684" y="60"/>
                  <a:pt x="672" y="12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7"/>
          <p:cNvSpPr/>
          <p:nvPr/>
        </p:nvSpPr>
        <p:spPr>
          <a:xfrm>
            <a:off x="3124200" y="85725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/>
          <p:nvPr/>
        </p:nvSpPr>
        <p:spPr>
          <a:xfrm>
            <a:off x="1460500" y="1371600"/>
            <a:ext cx="1282700" cy="1885950"/>
          </a:xfrm>
          <a:custGeom>
            <a:avLst/>
            <a:gdLst/>
            <a:ahLst/>
            <a:cxnLst/>
            <a:rect l="l" t="t" r="r" b="b"/>
            <a:pathLst>
              <a:path w="808" h="1584" extrusionOk="0">
                <a:moveTo>
                  <a:pt x="280" y="1584"/>
                </a:moveTo>
                <a:cubicBezTo>
                  <a:pt x="140" y="1260"/>
                  <a:pt x="0" y="936"/>
                  <a:pt x="88" y="672"/>
                </a:cubicBezTo>
                <a:cubicBezTo>
                  <a:pt x="176" y="408"/>
                  <a:pt x="492" y="204"/>
                  <a:pt x="80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if u is a leaf</a:t>
            </a:r>
            <a:endParaRPr/>
          </a:p>
        </p:txBody>
      </p:sp>
      <p:sp>
        <p:nvSpPr>
          <p:cNvPr id="368" name="Google Shape;368;p4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leaf is never an articulation point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leaf has no subtrees..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about the root?</a:t>
            </a:r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76962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root is an articulation point if and only if it has two or more children.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has no proper ancestor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no cross edges between its subtrees</a:t>
            </a:r>
            <a:endParaRPr/>
          </a:p>
        </p:txBody>
      </p:sp>
      <p:sp>
        <p:nvSpPr>
          <p:cNvPr id="375" name="Google Shape;375;p49"/>
          <p:cNvSpPr/>
          <p:nvPr/>
        </p:nvSpPr>
        <p:spPr>
          <a:xfrm>
            <a:off x="2501900" y="3619500"/>
            <a:ext cx="393700" cy="552450"/>
          </a:xfrm>
          <a:custGeom>
            <a:avLst/>
            <a:gdLst/>
            <a:ahLst/>
            <a:cxnLst/>
            <a:rect l="l" t="t" r="r" b="b"/>
            <a:pathLst>
              <a:path w="248" h="464" extrusionOk="0">
                <a:moveTo>
                  <a:pt x="152" y="464"/>
                </a:moveTo>
                <a:cubicBezTo>
                  <a:pt x="76" y="380"/>
                  <a:pt x="0" y="296"/>
                  <a:pt x="8" y="224"/>
                </a:cubicBezTo>
                <a:cubicBezTo>
                  <a:pt x="16" y="152"/>
                  <a:pt x="160" y="64"/>
                  <a:pt x="200" y="32"/>
                </a:cubicBezTo>
                <a:cubicBezTo>
                  <a:pt x="240" y="0"/>
                  <a:pt x="248" y="32"/>
                  <a:pt x="248" y="32"/>
                </a:cubicBezTo>
                <a:cubicBezTo>
                  <a:pt x="248" y="32"/>
                  <a:pt x="224" y="32"/>
                  <a:pt x="200" y="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9"/>
          <p:cNvSpPr/>
          <p:nvPr/>
        </p:nvSpPr>
        <p:spPr>
          <a:xfrm>
            <a:off x="2590800" y="2914650"/>
            <a:ext cx="965200" cy="1085850"/>
          </a:xfrm>
          <a:custGeom>
            <a:avLst/>
            <a:gdLst/>
            <a:ahLst/>
            <a:cxnLst/>
            <a:rect l="l" t="t" r="r" b="b"/>
            <a:pathLst>
              <a:path w="608" h="912" extrusionOk="0">
                <a:moveTo>
                  <a:pt x="128" y="912"/>
                </a:moveTo>
                <a:cubicBezTo>
                  <a:pt x="64" y="700"/>
                  <a:pt x="0" y="488"/>
                  <a:pt x="80" y="336"/>
                </a:cubicBezTo>
                <a:cubicBezTo>
                  <a:pt x="160" y="184"/>
                  <a:pt x="520" y="56"/>
                  <a:pt x="60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49"/>
          <p:cNvCxnSpPr/>
          <p:nvPr/>
        </p:nvCxnSpPr>
        <p:spPr>
          <a:xfrm rot="10800000" flipH="1">
            <a:off x="3581400" y="2971800"/>
            <a:ext cx="76200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8" name="Google Shape;378;p49"/>
          <p:cNvSpPr/>
          <p:nvPr/>
        </p:nvSpPr>
        <p:spPr>
          <a:xfrm>
            <a:off x="2667000" y="354330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9"/>
          <p:cNvSpPr/>
          <p:nvPr/>
        </p:nvSpPr>
        <p:spPr>
          <a:xfrm>
            <a:off x="3276600" y="3429000"/>
            <a:ext cx="685800" cy="1028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9"/>
          <p:cNvSpPr/>
          <p:nvPr/>
        </p:nvSpPr>
        <p:spPr>
          <a:xfrm>
            <a:off x="4191000" y="360045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3505200" y="274320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49"/>
          <p:cNvCxnSpPr/>
          <p:nvPr/>
        </p:nvCxnSpPr>
        <p:spPr>
          <a:xfrm rot="10800000" flipH="1">
            <a:off x="2895600" y="2971800"/>
            <a:ext cx="685800" cy="5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3" name="Google Shape;383;p49"/>
          <p:cNvCxnSpPr/>
          <p:nvPr/>
        </p:nvCxnSpPr>
        <p:spPr>
          <a:xfrm>
            <a:off x="3733800" y="2971800"/>
            <a:ext cx="685800" cy="628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4" name="Google Shape;384;p49"/>
          <p:cNvSpPr/>
          <p:nvPr/>
        </p:nvSpPr>
        <p:spPr>
          <a:xfrm>
            <a:off x="3657600" y="3600450"/>
            <a:ext cx="419100" cy="571500"/>
          </a:xfrm>
          <a:custGeom>
            <a:avLst/>
            <a:gdLst/>
            <a:ahLst/>
            <a:cxnLst/>
            <a:rect l="l" t="t" r="r" b="b"/>
            <a:pathLst>
              <a:path w="264" h="480" extrusionOk="0">
                <a:moveTo>
                  <a:pt x="144" y="480"/>
                </a:moveTo>
                <a:cubicBezTo>
                  <a:pt x="204" y="400"/>
                  <a:pt x="264" y="320"/>
                  <a:pt x="240" y="240"/>
                </a:cubicBezTo>
                <a:cubicBezTo>
                  <a:pt x="216" y="160"/>
                  <a:pt x="40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4343400" y="2686050"/>
            <a:ext cx="2209800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root is an articulation point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>
            <a:spLocks noGrp="1"/>
          </p:cNvSpPr>
          <p:nvPr>
            <p:ph type="title"/>
          </p:nvPr>
        </p:nvSpPr>
        <p:spPr>
          <a:xfrm>
            <a:off x="323850" y="141685"/>
            <a:ext cx="86868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Finding Articulation Points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1" name="Google Shape;391;p50"/>
          <p:cNvSpPr txBox="1">
            <a:spLocks noGrp="1"/>
          </p:cNvSpPr>
          <p:nvPr>
            <p:ph type="body" idx="1"/>
          </p:nvPr>
        </p:nvSpPr>
        <p:spPr>
          <a:xfrm>
            <a:off x="323850" y="857250"/>
            <a:ext cx="8229600" cy="33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1981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200"/>
              <a:t>Problem:</a:t>
            </a:r>
            <a:endParaRPr/>
          </a:p>
          <a:p>
            <a:pPr marL="685800" lvl="1" indent="-2019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800"/>
              <a:t>Given any graph </a:t>
            </a:r>
            <a:r>
              <a:rPr lang="en" sz="2800" i="1"/>
              <a:t>G</a:t>
            </a:r>
            <a:r>
              <a:rPr lang="en" sz="2800"/>
              <a:t> = (</a:t>
            </a:r>
            <a:r>
              <a:rPr lang="en" sz="2800" i="1"/>
              <a:t>V</a:t>
            </a:r>
            <a:r>
              <a:rPr lang="en" sz="2800"/>
              <a:t>, </a:t>
            </a:r>
            <a:r>
              <a:rPr lang="en" sz="2800" i="1"/>
              <a:t>E</a:t>
            </a:r>
            <a:r>
              <a:rPr lang="en" sz="2800"/>
              <a:t>), </a:t>
            </a:r>
            <a:r>
              <a:rPr lang="en" sz="2800">
                <a:solidFill>
                  <a:srgbClr val="0070C0"/>
                </a:solidFill>
              </a:rPr>
              <a:t>find all the articulation points</a:t>
            </a:r>
            <a:r>
              <a:rPr lang="en" sz="2800"/>
              <a:t>.</a:t>
            </a:r>
            <a:endParaRPr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685800" lvl="1" indent="-2019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800"/>
              <a:t>Possible strategy:</a:t>
            </a:r>
            <a:endParaRPr/>
          </a:p>
          <a:p>
            <a:pPr marL="1143000" lvl="2" indent="-209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000"/>
              <a:t>For all vertices </a:t>
            </a:r>
            <a:r>
              <a:rPr lang="en" sz="2000" i="1"/>
              <a:t>v</a:t>
            </a:r>
            <a:r>
              <a:rPr lang="en" sz="2000"/>
              <a:t> in </a:t>
            </a:r>
            <a:r>
              <a:rPr lang="en" sz="2000" i="1"/>
              <a:t>V</a:t>
            </a:r>
            <a:r>
              <a:rPr lang="en" sz="2000"/>
              <a:t>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2000"/>
              <a:t>		Remove </a:t>
            </a:r>
            <a:r>
              <a:rPr lang="en" sz="2000" i="1"/>
              <a:t>v</a:t>
            </a:r>
            <a:r>
              <a:rPr lang="en" sz="2000"/>
              <a:t> and its incident edges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2000"/>
              <a:t>		Test connectivity using a DFS.</a:t>
            </a:r>
            <a:endParaRPr/>
          </a:p>
          <a:p>
            <a:pPr marL="1143000" lvl="2" indent="-209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000"/>
              <a:t>Execution time: </a:t>
            </a:r>
            <a:r>
              <a:rPr lang="en" sz="4000">
                <a:latin typeface="Times"/>
                <a:ea typeface="Times"/>
                <a:cs typeface="Times"/>
                <a:sym typeface="Times"/>
              </a:rPr>
              <a:t>Θ</a:t>
            </a:r>
            <a:r>
              <a:rPr lang="en" sz="3600"/>
              <a:t>(</a:t>
            </a:r>
            <a:r>
              <a:rPr lang="en" sz="3600" i="1"/>
              <a:t>n</a:t>
            </a:r>
            <a:r>
              <a:rPr lang="en" sz="3600"/>
              <a:t>(</a:t>
            </a:r>
            <a:r>
              <a:rPr lang="en" sz="3600" i="1"/>
              <a:t>n+m</a:t>
            </a:r>
            <a:r>
              <a:rPr lang="en" sz="3600"/>
              <a:t>))</a:t>
            </a:r>
            <a:r>
              <a:rPr lang="en" sz="2000"/>
              <a:t>.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/>
          </a:p>
          <a:p>
            <a:pPr marL="1143000" lvl="2" indent="-209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000"/>
              <a:t>Can we do better?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title"/>
          </p:nvPr>
        </p:nvSpPr>
        <p:spPr>
          <a:xfrm>
            <a:off x="250825" y="141685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Finding Articulation Points</a:t>
            </a:r>
            <a:endParaRPr sz="2000"/>
          </a:p>
        </p:txBody>
      </p:sp>
      <p:sp>
        <p:nvSpPr>
          <p:cNvPr id="397" name="Google Shape;397;p51"/>
          <p:cNvSpPr txBox="1">
            <a:spLocks noGrp="1"/>
          </p:cNvSpPr>
          <p:nvPr>
            <p:ph type="body" idx="1"/>
          </p:nvPr>
        </p:nvSpPr>
        <p:spPr>
          <a:xfrm>
            <a:off x="609600" y="1028700"/>
            <a:ext cx="8229600" cy="33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A DFS tree can be used to discover articulation points in </a:t>
            </a:r>
            <a:r>
              <a:rPr lang="en" sz="3600">
                <a:latin typeface="Times"/>
                <a:ea typeface="Times"/>
                <a:cs typeface="Times"/>
                <a:sym typeface="Times"/>
              </a:rPr>
              <a:t>Θ</a:t>
            </a:r>
            <a:r>
              <a:rPr lang="en"/>
              <a:t>(</a:t>
            </a:r>
            <a:r>
              <a:rPr lang="en" i="1"/>
              <a:t>n + m</a:t>
            </a:r>
            <a:r>
              <a:rPr lang="en"/>
              <a:t>) time.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>
            <a:spLocks noGrp="1"/>
          </p:cNvSpPr>
          <p:nvPr>
            <p:ph type="title"/>
          </p:nvPr>
        </p:nvSpPr>
        <p:spPr>
          <a:xfrm>
            <a:off x="250825" y="141685"/>
            <a:ext cx="86868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Finding Articulation Points</a:t>
            </a:r>
            <a:endParaRPr sz="2000"/>
          </a:p>
        </p:txBody>
      </p:sp>
      <p:sp>
        <p:nvSpPr>
          <p:cNvPr id="403" name="Google Shape;403;p52"/>
          <p:cNvSpPr txBox="1">
            <a:spLocks noGrp="1"/>
          </p:cNvSpPr>
          <p:nvPr>
            <p:ph type="body" idx="1"/>
          </p:nvPr>
        </p:nvSpPr>
        <p:spPr>
          <a:xfrm>
            <a:off x="628650" y="939998"/>
            <a:ext cx="7886700" cy="32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A DFS tree can be used to discover articulation points in 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Θ</a:t>
            </a:r>
            <a:r>
              <a:rPr lang="en" sz="2800"/>
              <a:t>(</a:t>
            </a:r>
            <a:r>
              <a:rPr lang="en" sz="2800" i="1"/>
              <a:t>n + m</a:t>
            </a:r>
            <a:r>
              <a:rPr lang="en" sz="2800"/>
              <a:t>) time.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We start with a program that computes a DFS tree labeling the vertices with their </a:t>
            </a:r>
            <a:r>
              <a:rPr lang="en" sz="2400">
                <a:solidFill>
                  <a:schemeClr val="accent1"/>
                </a:solidFill>
              </a:rPr>
              <a:t>discovery times</a:t>
            </a:r>
            <a:r>
              <a:rPr lang="en" sz="2400"/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We also compute a function called </a:t>
            </a:r>
            <a:r>
              <a:rPr lang="en" sz="2400">
                <a:solidFill>
                  <a:schemeClr val="accent1"/>
                </a:solidFill>
              </a:rPr>
              <a:t>low(</a:t>
            </a:r>
            <a:r>
              <a:rPr lang="en" sz="2400" i="1">
                <a:solidFill>
                  <a:schemeClr val="accent1"/>
                </a:solidFill>
              </a:rPr>
              <a:t>v</a:t>
            </a:r>
            <a:r>
              <a:rPr lang="en" sz="2400">
                <a:solidFill>
                  <a:schemeClr val="accent1"/>
                </a:solidFill>
              </a:rPr>
              <a:t>)</a:t>
            </a:r>
            <a:r>
              <a:rPr lang="en" sz="2400"/>
              <a:t> that can be used to </a:t>
            </a:r>
            <a:r>
              <a:rPr lang="en" sz="2400">
                <a:solidFill>
                  <a:srgbClr val="FF0000"/>
                </a:solidFill>
              </a:rPr>
              <a:t>characterize</a:t>
            </a:r>
            <a:r>
              <a:rPr lang="en" sz="2400"/>
              <a:t> each vertex as an </a:t>
            </a:r>
            <a:r>
              <a:rPr lang="en" sz="2400">
                <a:solidFill>
                  <a:srgbClr val="FF0000"/>
                </a:solidFill>
              </a:rPr>
              <a:t>articulation or non-articulation point</a:t>
            </a:r>
            <a:r>
              <a:rPr lang="en" sz="2400"/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The root of the DFS tree  will be treated as a special case: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The root has a </a:t>
            </a:r>
            <a:r>
              <a:rPr lang="en" sz="2000" i="1"/>
              <a:t>d</a:t>
            </a:r>
            <a:r>
              <a:rPr lang="en" sz="2000"/>
              <a:t>[] value of 1.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3091367" y="2871192"/>
            <a:ext cx="48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3"/>
          <p:cNvSpPr/>
          <p:nvPr/>
        </p:nvSpPr>
        <p:spPr>
          <a:xfrm>
            <a:off x="2675143" y="1411732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3"/>
          <p:cNvSpPr txBox="1"/>
          <p:nvPr/>
        </p:nvSpPr>
        <p:spPr>
          <a:xfrm>
            <a:off x="2638666" y="1355904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3"/>
          <p:cNvSpPr/>
          <p:nvPr/>
        </p:nvSpPr>
        <p:spPr>
          <a:xfrm>
            <a:off x="3398044" y="1699960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3"/>
          <p:cNvSpPr txBox="1"/>
          <p:nvPr/>
        </p:nvSpPr>
        <p:spPr>
          <a:xfrm>
            <a:off x="3361567" y="1644132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3"/>
          <p:cNvSpPr/>
          <p:nvPr/>
        </p:nvSpPr>
        <p:spPr>
          <a:xfrm>
            <a:off x="3087992" y="2258240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3"/>
          <p:cNvSpPr txBox="1"/>
          <p:nvPr/>
        </p:nvSpPr>
        <p:spPr>
          <a:xfrm>
            <a:off x="3051515" y="2202411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3"/>
          <p:cNvSpPr/>
          <p:nvPr/>
        </p:nvSpPr>
        <p:spPr>
          <a:xfrm>
            <a:off x="2668511" y="911877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2632034" y="856049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/>
          <p:nvPr/>
        </p:nvSpPr>
        <p:spPr>
          <a:xfrm>
            <a:off x="2660220" y="1844074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2623743" y="1788246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2258977" y="2232273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3"/>
          <p:cNvSpPr txBox="1"/>
          <p:nvPr/>
        </p:nvSpPr>
        <p:spPr>
          <a:xfrm>
            <a:off x="2222500" y="2176445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53"/>
          <p:cNvCxnSpPr/>
          <p:nvPr/>
        </p:nvCxnSpPr>
        <p:spPr>
          <a:xfrm>
            <a:off x="2774625" y="1058588"/>
            <a:ext cx="0" cy="35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2" name="Google Shape;422;p53"/>
          <p:cNvCxnSpPr/>
          <p:nvPr/>
        </p:nvCxnSpPr>
        <p:spPr>
          <a:xfrm>
            <a:off x="2774625" y="1561039"/>
            <a:ext cx="0" cy="27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3" name="Google Shape;423;p53"/>
          <p:cNvCxnSpPr/>
          <p:nvPr/>
        </p:nvCxnSpPr>
        <p:spPr>
          <a:xfrm flipH="1">
            <a:off x="2431387" y="1981696"/>
            <a:ext cx="273600" cy="25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4" name="Google Shape;424;p53"/>
          <p:cNvCxnSpPr/>
          <p:nvPr/>
        </p:nvCxnSpPr>
        <p:spPr>
          <a:xfrm>
            <a:off x="2854210" y="1973906"/>
            <a:ext cx="290100" cy="28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53"/>
          <p:cNvCxnSpPr/>
          <p:nvPr/>
        </p:nvCxnSpPr>
        <p:spPr>
          <a:xfrm>
            <a:off x="2889028" y="1505211"/>
            <a:ext cx="510600" cy="22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6" name="Google Shape;426;p53"/>
          <p:cNvCxnSpPr/>
          <p:nvPr/>
        </p:nvCxnSpPr>
        <p:spPr>
          <a:xfrm rot="10800000">
            <a:off x="2880678" y="1043161"/>
            <a:ext cx="606900" cy="65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53"/>
          <p:cNvCxnSpPr/>
          <p:nvPr/>
        </p:nvCxnSpPr>
        <p:spPr>
          <a:xfrm rot="10800000">
            <a:off x="2880641" y="1574068"/>
            <a:ext cx="351600" cy="66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28" name="Google Shape;428;p53"/>
          <p:cNvSpPr txBox="1"/>
          <p:nvPr/>
        </p:nvSpPr>
        <p:spPr>
          <a:xfrm>
            <a:off x="2980220" y="1009251"/>
            <a:ext cx="2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3"/>
          <p:cNvSpPr txBox="1"/>
          <p:nvPr/>
        </p:nvSpPr>
        <p:spPr>
          <a:xfrm>
            <a:off x="2889028" y="1341622"/>
            <a:ext cx="2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3"/>
          <p:cNvSpPr txBox="1"/>
          <p:nvPr/>
        </p:nvSpPr>
        <p:spPr>
          <a:xfrm>
            <a:off x="2776282" y="1722031"/>
            <a:ext cx="35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3"/>
          <p:cNvSpPr txBox="1"/>
          <p:nvPr/>
        </p:nvSpPr>
        <p:spPr>
          <a:xfrm>
            <a:off x="2429754" y="2103739"/>
            <a:ext cx="2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3"/>
          <p:cNvSpPr txBox="1"/>
          <p:nvPr/>
        </p:nvSpPr>
        <p:spPr>
          <a:xfrm>
            <a:off x="3250479" y="2116722"/>
            <a:ext cx="2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3"/>
          <p:cNvSpPr/>
          <p:nvPr/>
        </p:nvSpPr>
        <p:spPr>
          <a:xfrm>
            <a:off x="3131774" y="3579239"/>
            <a:ext cx="254400" cy="152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3"/>
          <p:cNvSpPr txBox="1"/>
          <p:nvPr/>
        </p:nvSpPr>
        <p:spPr>
          <a:xfrm>
            <a:off x="3029645" y="3500877"/>
            <a:ext cx="40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3"/>
          <p:cNvSpPr/>
          <p:nvPr/>
        </p:nvSpPr>
        <p:spPr>
          <a:xfrm>
            <a:off x="3116396" y="2907054"/>
            <a:ext cx="346500" cy="260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3"/>
          <p:cNvSpPr txBox="1"/>
          <p:nvPr/>
        </p:nvSpPr>
        <p:spPr>
          <a:xfrm>
            <a:off x="4044950" y="1272779"/>
            <a:ext cx="296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   (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⇔ 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Tree edge : (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Back edge : (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53"/>
          <p:cNvCxnSpPr/>
          <p:nvPr/>
        </p:nvCxnSpPr>
        <p:spPr>
          <a:xfrm>
            <a:off x="3247220" y="2709125"/>
            <a:ext cx="0" cy="22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8" name="Google Shape;438;p53"/>
          <p:cNvSpPr/>
          <p:nvPr/>
        </p:nvSpPr>
        <p:spPr>
          <a:xfrm>
            <a:off x="2752725" y="4036214"/>
            <a:ext cx="1011900" cy="58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3"/>
          <p:cNvSpPr/>
          <p:nvPr/>
        </p:nvSpPr>
        <p:spPr>
          <a:xfrm>
            <a:off x="3222206" y="3976435"/>
            <a:ext cx="90300" cy="62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p53"/>
          <p:cNvCxnSpPr>
            <a:stCxn id="441" idx="1"/>
            <a:endCxn id="408" idx="1"/>
          </p:cNvCxnSpPr>
          <p:nvPr/>
        </p:nvCxnSpPr>
        <p:spPr>
          <a:xfrm rot="10800000">
            <a:off x="3091285" y="3040675"/>
            <a:ext cx="17400" cy="1441200"/>
          </a:xfrm>
          <a:prstGeom prst="curvedConnector3">
            <a:avLst>
              <a:gd name="adj1" fmla="val 151725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42" name="Google Shape;442;p53"/>
          <p:cNvSpPr txBox="1"/>
          <p:nvPr/>
        </p:nvSpPr>
        <p:spPr>
          <a:xfrm>
            <a:off x="3924300" y="3527822"/>
            <a:ext cx="2857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back edge from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proper ancestor of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reachable from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3"/>
          <p:cNvSpPr txBox="1"/>
          <p:nvPr/>
        </p:nvSpPr>
        <p:spPr>
          <a:xfrm>
            <a:off x="3466023" y="1498719"/>
            <a:ext cx="2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3"/>
          <p:cNvSpPr/>
          <p:nvPr/>
        </p:nvSpPr>
        <p:spPr>
          <a:xfrm>
            <a:off x="3231828" y="3106322"/>
            <a:ext cx="111598" cy="474245"/>
          </a:xfrm>
          <a:custGeom>
            <a:avLst/>
            <a:gdLst/>
            <a:ahLst/>
            <a:cxnLst/>
            <a:rect l="l" t="t" r="r" b="b"/>
            <a:pathLst>
              <a:path w="58" h="357" extrusionOk="0">
                <a:moveTo>
                  <a:pt x="24" y="0"/>
                </a:moveTo>
                <a:cubicBezTo>
                  <a:pt x="22" y="11"/>
                  <a:pt x="22" y="23"/>
                  <a:pt x="19" y="34"/>
                </a:cubicBezTo>
                <a:cubicBezTo>
                  <a:pt x="16" y="46"/>
                  <a:pt x="7" y="68"/>
                  <a:pt x="7" y="68"/>
                </a:cubicBezTo>
                <a:cubicBezTo>
                  <a:pt x="13" y="97"/>
                  <a:pt x="16" y="100"/>
                  <a:pt x="36" y="119"/>
                </a:cubicBezTo>
                <a:cubicBezTo>
                  <a:pt x="46" y="151"/>
                  <a:pt x="58" y="182"/>
                  <a:pt x="24" y="204"/>
                </a:cubicBezTo>
                <a:cubicBezTo>
                  <a:pt x="0" y="240"/>
                  <a:pt x="3" y="276"/>
                  <a:pt x="36" y="306"/>
                </a:cubicBezTo>
                <a:cubicBezTo>
                  <a:pt x="30" y="353"/>
                  <a:pt x="30" y="336"/>
                  <a:pt x="30" y="35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3"/>
          <p:cNvSpPr/>
          <p:nvPr/>
        </p:nvSpPr>
        <p:spPr>
          <a:xfrm>
            <a:off x="3141394" y="3883446"/>
            <a:ext cx="254400" cy="152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3"/>
          <p:cNvSpPr txBox="1"/>
          <p:nvPr/>
        </p:nvSpPr>
        <p:spPr>
          <a:xfrm>
            <a:off x="3095216" y="3797099"/>
            <a:ext cx="35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3"/>
          <p:cNvSpPr/>
          <p:nvPr/>
        </p:nvSpPr>
        <p:spPr>
          <a:xfrm>
            <a:off x="3141394" y="4393558"/>
            <a:ext cx="254400" cy="152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3"/>
          <p:cNvSpPr txBox="1"/>
          <p:nvPr/>
        </p:nvSpPr>
        <p:spPr>
          <a:xfrm>
            <a:off x="3108685" y="4312525"/>
            <a:ext cx="33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/>
          <p:nvPr/>
        </p:nvSpPr>
        <p:spPr>
          <a:xfrm>
            <a:off x="3212587" y="4061454"/>
            <a:ext cx="65420" cy="330777"/>
          </a:xfrm>
          <a:custGeom>
            <a:avLst/>
            <a:gdLst/>
            <a:ahLst/>
            <a:cxnLst/>
            <a:rect l="l" t="t" r="r" b="b"/>
            <a:pathLst>
              <a:path w="34" h="249" extrusionOk="0">
                <a:moveTo>
                  <a:pt x="17" y="0"/>
                </a:moveTo>
                <a:cubicBezTo>
                  <a:pt x="15" y="23"/>
                  <a:pt x="16" y="46"/>
                  <a:pt x="12" y="68"/>
                </a:cubicBezTo>
                <a:cubicBezTo>
                  <a:pt x="10" y="80"/>
                  <a:pt x="0" y="102"/>
                  <a:pt x="0" y="102"/>
                </a:cubicBezTo>
                <a:cubicBezTo>
                  <a:pt x="33" y="134"/>
                  <a:pt x="25" y="117"/>
                  <a:pt x="34" y="147"/>
                </a:cubicBezTo>
                <a:cubicBezTo>
                  <a:pt x="31" y="180"/>
                  <a:pt x="23" y="216"/>
                  <a:pt x="23" y="24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53"/>
          <p:cNvCxnSpPr/>
          <p:nvPr/>
        </p:nvCxnSpPr>
        <p:spPr>
          <a:xfrm>
            <a:off x="3256840" y="3729350"/>
            <a:ext cx="0" cy="15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find articulation points?</a:t>
            </a:r>
            <a:endParaRPr/>
          </a:p>
        </p:txBody>
      </p:sp>
      <p:sp>
        <p:nvSpPr>
          <p:cNvPr id="455" name="Google Shape;455;p5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all back edges from each subtree?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expensive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the back edge that goes highest in the tree (closest to the root)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back edge goes to an ancestor of u, this one will.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closest to root?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discovery time 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>
            <a:spLocks noGrp="1"/>
          </p:cNvSpPr>
          <p:nvPr>
            <p:ph type="title"/>
          </p:nvPr>
        </p:nvSpPr>
        <p:spPr>
          <a:xfrm>
            <a:off x="457200" y="32027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Definition of low(</a:t>
            </a:r>
            <a:r>
              <a:rPr lang="en" sz="4000" i="1">
                <a:solidFill>
                  <a:schemeClr val="accent2"/>
                </a:solidFill>
              </a:rPr>
              <a:t>v</a:t>
            </a:r>
            <a:r>
              <a:rPr lang="en" sz="4000">
                <a:solidFill>
                  <a:schemeClr val="accent2"/>
                </a:solidFill>
              </a:rPr>
              <a:t>)</a:t>
            </a:r>
            <a:endParaRPr/>
          </a:p>
        </p:txBody>
      </p:sp>
      <p:sp>
        <p:nvSpPr>
          <p:cNvPr id="461" name="Google Shape;461;p55"/>
          <p:cNvSpPr txBox="1">
            <a:spLocks noGrp="1"/>
          </p:cNvSpPr>
          <p:nvPr>
            <p:ph type="body" idx="1"/>
          </p:nvPr>
        </p:nvSpPr>
        <p:spPr>
          <a:xfrm>
            <a:off x="628650" y="971550"/>
            <a:ext cx="7886700" cy="3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914400" lvl="1" indent="-428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000"/>
              <a:t>Definition. The value of </a:t>
            </a:r>
            <a:r>
              <a:rPr lang="en" sz="3000" i="1"/>
              <a:t>low</a:t>
            </a:r>
            <a:r>
              <a:rPr lang="en" sz="3000"/>
              <a:t>(</a:t>
            </a:r>
            <a:r>
              <a:rPr lang="en" sz="3000" i="1"/>
              <a:t>v</a:t>
            </a:r>
            <a:r>
              <a:rPr lang="en" sz="3000"/>
              <a:t>) is the discovery time of the vertex </a:t>
            </a:r>
            <a:r>
              <a:rPr lang="en" sz="3000">
                <a:solidFill>
                  <a:schemeClr val="accent1"/>
                </a:solidFill>
              </a:rPr>
              <a:t>closest to the root</a:t>
            </a:r>
            <a:r>
              <a:rPr lang="en" sz="3000"/>
              <a:t> and </a:t>
            </a:r>
            <a:r>
              <a:rPr lang="en" sz="3000">
                <a:solidFill>
                  <a:schemeClr val="accent1"/>
                </a:solidFill>
              </a:rPr>
              <a:t>reachable from </a:t>
            </a:r>
            <a:r>
              <a:rPr lang="en" sz="3000" i="1">
                <a:solidFill>
                  <a:schemeClr val="accent1"/>
                </a:solidFill>
              </a:rPr>
              <a:t>v</a:t>
            </a:r>
            <a:r>
              <a:rPr lang="en" sz="3000"/>
              <a:t> by </a:t>
            </a:r>
            <a:r>
              <a:rPr lang="en" sz="3000">
                <a:solidFill>
                  <a:srgbClr val="FF0000"/>
                </a:solidFill>
              </a:rPr>
              <a:t>following zero or more tree edges downward</a:t>
            </a:r>
            <a:r>
              <a:rPr lang="en" sz="3000"/>
              <a:t>, and then </a:t>
            </a:r>
            <a:r>
              <a:rPr lang="en" sz="3000">
                <a:solidFill>
                  <a:srgbClr val="FF0000"/>
                </a:solidFill>
              </a:rPr>
              <a:t>at most one back edge.</a:t>
            </a:r>
            <a:r>
              <a:rPr lang="en" sz="3000"/>
              <a:t> </a:t>
            </a:r>
            <a:endParaRPr sz="3000" i="1"/>
          </a:p>
          <a:p>
            <a:pPr marL="914400" lvl="1" indent="-428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000"/>
              <a:t>We can efficiently compute </a:t>
            </a:r>
            <a:r>
              <a:rPr lang="en" sz="3000" i="1"/>
              <a:t>low</a:t>
            </a:r>
            <a:r>
              <a:rPr lang="en" sz="3000"/>
              <a:t> by performing a postorder traversal of the depth-first spanning tree.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000" i="1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lang="en" sz="3000" i="1">
                <a:solidFill>
                  <a:schemeClr val="hlink"/>
                </a:solidFill>
              </a:rPr>
              <a:t>low[v]</a:t>
            </a:r>
            <a:r>
              <a:rPr lang="en" sz="3000">
                <a:solidFill>
                  <a:schemeClr val="hlink"/>
                </a:solidFill>
              </a:rPr>
              <a:t> = min{</a:t>
            </a:r>
            <a:endParaRPr/>
          </a:p>
          <a:p>
            <a:pPr marL="1828800" lvl="3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lang="en" sz="2400" i="1">
                <a:solidFill>
                  <a:schemeClr val="hlink"/>
                </a:solidFill>
              </a:rPr>
              <a:t>		</a:t>
            </a:r>
            <a:r>
              <a:rPr lang="en" sz="2600" i="1">
                <a:solidFill>
                  <a:srgbClr val="FF0000"/>
                </a:solidFill>
              </a:rPr>
              <a:t>d</a:t>
            </a:r>
            <a:r>
              <a:rPr lang="en" sz="2600">
                <a:solidFill>
                  <a:srgbClr val="FF0000"/>
                </a:solidFill>
              </a:rPr>
              <a:t>[</a:t>
            </a:r>
            <a:r>
              <a:rPr lang="en" sz="2600" i="1">
                <a:solidFill>
                  <a:srgbClr val="FF0000"/>
                </a:solidFill>
              </a:rPr>
              <a:t>v</a:t>
            </a:r>
            <a:r>
              <a:rPr lang="en" sz="2600">
                <a:solidFill>
                  <a:srgbClr val="FF0000"/>
                </a:solidFill>
              </a:rPr>
              <a:t>],</a:t>
            </a:r>
            <a:r>
              <a:rPr lang="en" sz="2600">
                <a:solidFill>
                  <a:schemeClr val="hlink"/>
                </a:solidFill>
              </a:rPr>
              <a:t> </a:t>
            </a:r>
            <a:endParaRPr/>
          </a:p>
          <a:p>
            <a:pPr marL="1828800" lvl="3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lang="en" sz="2600" i="1">
                <a:solidFill>
                  <a:schemeClr val="hlink"/>
                </a:solidFill>
              </a:rPr>
              <a:t>		</a:t>
            </a:r>
            <a:r>
              <a:rPr lang="en" sz="2600">
                <a:solidFill>
                  <a:srgbClr val="FF0000"/>
                </a:solidFill>
              </a:rPr>
              <a:t>lowest d[w]</a:t>
            </a:r>
            <a:r>
              <a:rPr lang="en" sz="2600">
                <a:solidFill>
                  <a:schemeClr val="hlink"/>
                </a:solidFill>
              </a:rPr>
              <a:t> among all </a:t>
            </a:r>
            <a:r>
              <a:rPr lang="en" sz="2600">
                <a:solidFill>
                  <a:schemeClr val="accent1"/>
                </a:solidFill>
              </a:rPr>
              <a:t>back edges</a:t>
            </a:r>
            <a:r>
              <a:rPr lang="en" sz="2600">
                <a:solidFill>
                  <a:schemeClr val="hlink"/>
                </a:solidFill>
              </a:rPr>
              <a:t> (v, w)</a:t>
            </a:r>
            <a:endParaRPr/>
          </a:p>
          <a:p>
            <a:pPr marL="1828800" lvl="3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lang="en" sz="2600" i="1">
                <a:solidFill>
                  <a:schemeClr val="hlink"/>
                </a:solidFill>
              </a:rPr>
              <a:t>		</a:t>
            </a:r>
            <a:r>
              <a:rPr lang="en" sz="2600">
                <a:solidFill>
                  <a:srgbClr val="FF0000"/>
                </a:solidFill>
              </a:rPr>
              <a:t>lowest low[w]</a:t>
            </a:r>
            <a:r>
              <a:rPr lang="en" sz="2600">
                <a:solidFill>
                  <a:schemeClr val="hlink"/>
                </a:solidFill>
              </a:rPr>
              <a:t> among all </a:t>
            </a:r>
            <a:r>
              <a:rPr lang="en" sz="2600">
                <a:solidFill>
                  <a:schemeClr val="accent1"/>
                </a:solidFill>
              </a:rPr>
              <a:t>tree edges</a:t>
            </a:r>
            <a:r>
              <a:rPr lang="en" sz="2600">
                <a:solidFill>
                  <a:schemeClr val="hlink"/>
                </a:solidFill>
              </a:rPr>
              <a:t> (v, w)</a:t>
            </a:r>
            <a:endParaRPr sz="2400">
              <a:solidFill>
                <a:schemeClr val="hlink"/>
              </a:solidFill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lang="en" sz="3000">
                <a:solidFill>
                  <a:schemeClr val="hlink"/>
                </a:solidFill>
              </a:rPr>
              <a:t>	                }</a:t>
            </a:r>
            <a:endParaRPr/>
          </a:p>
          <a:p>
            <a:pPr marL="914400" lvl="1" indent="-4229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600"/>
              <a:t>low(v) &lt; </a:t>
            </a:r>
            <a:r>
              <a:rPr lang="en" sz="3600" i="1"/>
              <a:t>d</a:t>
            </a:r>
            <a:r>
              <a:rPr lang="en" sz="3600"/>
              <a:t>[</a:t>
            </a:r>
            <a:r>
              <a:rPr lang="en" sz="3600" i="1"/>
              <a:t>v</a:t>
            </a:r>
            <a:r>
              <a:rPr lang="en" sz="3600"/>
              <a:t>] indicates if there is another way to reach v which is not via its parent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/>
          <p:nvPr/>
        </p:nvSpPr>
        <p:spPr>
          <a:xfrm>
            <a:off x="339827" y="171450"/>
            <a:ext cx="788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Connectivity/Biconnectivity for </a:t>
            </a:r>
            <a:r>
              <a:rPr lang="en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Undirected</a:t>
            </a:r>
            <a:r>
              <a:rPr lang="e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8"/>
          <p:cNvSpPr txBox="1"/>
          <p:nvPr/>
        </p:nvSpPr>
        <p:spPr>
          <a:xfrm>
            <a:off x="385966" y="788219"/>
            <a:ext cx="8529434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node and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the nodes reachable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it compose a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 component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graph is called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it has only one connected component.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function </a:t>
            </a:r>
            <a:r>
              <a:rPr lang="en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visit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() of DFS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visits every node that is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reachable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not already been visited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DFS can easily be modified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print out the connected components of a graph.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935340"/>
            <a:ext cx="2686050" cy="145137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8"/>
          <p:cNvSpPr txBox="1"/>
          <p:nvPr/>
        </p:nvSpPr>
        <p:spPr>
          <a:xfrm>
            <a:off x="3733800" y="4012381"/>
            <a:ext cx="36004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connected components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>
            <a:spLocks noGrp="1"/>
          </p:cNvSpPr>
          <p:nvPr>
            <p:ph type="title"/>
          </p:nvPr>
        </p:nvSpPr>
        <p:spPr>
          <a:xfrm>
            <a:off x="239712" y="141685"/>
            <a:ext cx="86979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Low(</a:t>
            </a:r>
            <a:r>
              <a:rPr lang="en" i="1">
                <a:solidFill>
                  <a:schemeClr val="accent2"/>
                </a:solidFill>
              </a:rPr>
              <a:t>v</a:t>
            </a:r>
            <a:r>
              <a:rPr lang="en">
                <a:solidFill>
                  <a:schemeClr val="accent2"/>
                </a:solidFill>
              </a:rPr>
              <a:t>)</a:t>
            </a:r>
            <a:endParaRPr sz="2000"/>
          </a:p>
        </p:txBody>
      </p:sp>
      <p:sp>
        <p:nvSpPr>
          <p:cNvPr id="467" name="Google Shape;467;p56"/>
          <p:cNvSpPr txBox="1">
            <a:spLocks noGrp="1"/>
          </p:cNvSpPr>
          <p:nvPr>
            <p:ph type="body" idx="1"/>
          </p:nvPr>
        </p:nvSpPr>
        <p:spPr>
          <a:xfrm>
            <a:off x="239712" y="742950"/>
            <a:ext cx="8697900" cy="434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dirty="0"/>
              <a:t>Observe that if there is a back edge from somewhere below </a:t>
            </a:r>
            <a:r>
              <a:rPr lang="en" i="1" dirty="0"/>
              <a:t>v </a:t>
            </a:r>
            <a:r>
              <a:rPr lang="en" dirty="0"/>
              <a:t>to above </a:t>
            </a:r>
            <a:r>
              <a:rPr lang="en" i="1" dirty="0"/>
              <a:t>v </a:t>
            </a:r>
            <a:r>
              <a:rPr lang="en" dirty="0"/>
              <a:t>in the tree, then low(</a:t>
            </a:r>
            <a:r>
              <a:rPr lang="en" i="1" dirty="0"/>
              <a:t>v</a:t>
            </a:r>
            <a:r>
              <a:rPr lang="en" dirty="0"/>
              <a:t>) &lt; </a:t>
            </a:r>
            <a:r>
              <a:rPr lang="en" i="1" dirty="0"/>
              <a:t>d</a:t>
            </a:r>
            <a:r>
              <a:rPr lang="en" dirty="0"/>
              <a:t>[</a:t>
            </a:r>
            <a:r>
              <a:rPr lang="en" i="1" dirty="0"/>
              <a:t>v</a:t>
            </a:r>
            <a:r>
              <a:rPr lang="en" dirty="0"/>
              <a:t>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dirty="0"/>
              <a:t>Otherwise low(</a:t>
            </a:r>
            <a:r>
              <a:rPr lang="en" i="1" dirty="0"/>
              <a:t>v</a:t>
            </a:r>
            <a:r>
              <a:rPr lang="en" dirty="0"/>
              <a:t>) = </a:t>
            </a:r>
            <a:r>
              <a:rPr lang="en" i="1" dirty="0"/>
              <a:t>d</a:t>
            </a:r>
            <a:r>
              <a:rPr lang="en" dirty="0"/>
              <a:t>[</a:t>
            </a:r>
            <a:r>
              <a:rPr lang="en" i="1" dirty="0"/>
              <a:t>v</a:t>
            </a:r>
            <a:r>
              <a:rPr lang="en" dirty="0"/>
              <a:t>]</a:t>
            </a:r>
            <a:endParaRPr dirty="0"/>
          </a:p>
        </p:txBody>
      </p:sp>
      <p:sp>
        <p:nvSpPr>
          <p:cNvPr id="473" name="Google Shape;473;p56"/>
          <p:cNvSpPr/>
          <p:nvPr/>
        </p:nvSpPr>
        <p:spPr>
          <a:xfrm>
            <a:off x="4994275" y="3699272"/>
            <a:ext cx="685800" cy="514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6"/>
          <p:cNvSpPr/>
          <p:nvPr/>
        </p:nvSpPr>
        <p:spPr>
          <a:xfrm>
            <a:off x="5375275" y="3356372"/>
            <a:ext cx="76200" cy="57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56"/>
          <p:cNvCxnSpPr/>
          <p:nvPr/>
        </p:nvCxnSpPr>
        <p:spPr>
          <a:xfrm>
            <a:off x="5375275" y="3413522"/>
            <a:ext cx="1500" cy="28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0" name="Google Shape;480;p56"/>
          <p:cNvSpPr txBox="1"/>
          <p:nvPr/>
        </p:nvSpPr>
        <p:spPr>
          <a:xfrm>
            <a:off x="5070475" y="3184922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6"/>
          <p:cNvSpPr txBox="1"/>
          <p:nvPr/>
        </p:nvSpPr>
        <p:spPr>
          <a:xfrm>
            <a:off x="5451475" y="3584972"/>
            <a:ext cx="3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6"/>
          <p:cNvSpPr/>
          <p:nvPr/>
        </p:nvSpPr>
        <p:spPr>
          <a:xfrm>
            <a:off x="5070475" y="3413522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20" h="576" extrusionOk="0">
                <a:moveTo>
                  <a:pt x="128" y="576"/>
                </a:moveTo>
                <a:cubicBezTo>
                  <a:pt x="64" y="504"/>
                  <a:pt x="0" y="432"/>
                  <a:pt x="32" y="336"/>
                </a:cubicBezTo>
                <a:cubicBezTo>
                  <a:pt x="64" y="240"/>
                  <a:pt x="192" y="120"/>
                  <a:pt x="32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6"/>
          <p:cNvSpPr/>
          <p:nvPr/>
        </p:nvSpPr>
        <p:spPr>
          <a:xfrm>
            <a:off x="4651375" y="3013472"/>
            <a:ext cx="952500" cy="1143000"/>
          </a:xfrm>
          <a:custGeom>
            <a:avLst/>
            <a:gdLst/>
            <a:ahLst/>
            <a:cxnLst/>
            <a:rect l="l" t="t" r="r" b="b"/>
            <a:pathLst>
              <a:path w="600" h="960" extrusionOk="0">
                <a:moveTo>
                  <a:pt x="264" y="960"/>
                </a:moveTo>
                <a:cubicBezTo>
                  <a:pt x="156" y="792"/>
                  <a:pt x="48" y="624"/>
                  <a:pt x="24" y="480"/>
                </a:cubicBezTo>
                <a:cubicBezTo>
                  <a:pt x="0" y="336"/>
                  <a:pt x="24" y="176"/>
                  <a:pt x="120" y="96"/>
                </a:cubicBezTo>
                <a:cubicBezTo>
                  <a:pt x="216" y="16"/>
                  <a:pt x="408" y="8"/>
                  <a:pt x="60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6"/>
          <p:cNvSpPr/>
          <p:nvPr/>
        </p:nvSpPr>
        <p:spPr>
          <a:xfrm>
            <a:off x="5603875" y="3013472"/>
            <a:ext cx="76200" cy="57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6"/>
          <p:cNvSpPr/>
          <p:nvPr/>
        </p:nvSpPr>
        <p:spPr>
          <a:xfrm>
            <a:off x="5768975" y="3706416"/>
            <a:ext cx="685800" cy="514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56"/>
          <p:cNvCxnSpPr/>
          <p:nvPr/>
        </p:nvCxnSpPr>
        <p:spPr>
          <a:xfrm>
            <a:off x="5410200" y="3381375"/>
            <a:ext cx="719100" cy="32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9" name="Google Shape;489;p56"/>
          <p:cNvSpPr/>
          <p:nvPr/>
        </p:nvSpPr>
        <p:spPr>
          <a:xfrm>
            <a:off x="6057900" y="3651647"/>
            <a:ext cx="76200" cy="57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2635435"/>
            <a:ext cx="5222877" cy="95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"/>
          <p:cNvSpPr txBox="1">
            <a:spLocks noGrp="1"/>
          </p:cNvSpPr>
          <p:nvPr>
            <p:ph type="title"/>
          </p:nvPr>
        </p:nvSpPr>
        <p:spPr>
          <a:xfrm>
            <a:off x="239712" y="141685"/>
            <a:ext cx="86979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Low(</a:t>
            </a:r>
            <a:r>
              <a:rPr lang="en" i="1">
                <a:solidFill>
                  <a:schemeClr val="accent2"/>
                </a:solidFill>
              </a:rPr>
              <a:t>v</a:t>
            </a:r>
            <a:r>
              <a:rPr lang="en">
                <a:solidFill>
                  <a:schemeClr val="accent2"/>
                </a:solidFill>
              </a:rPr>
              <a:t>)</a:t>
            </a:r>
            <a:endParaRPr sz="2000"/>
          </a:p>
        </p:txBody>
      </p:sp>
      <p:pic>
        <p:nvPicPr>
          <p:cNvPr id="496" name="Google Shape;49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35123"/>
            <a:ext cx="5222877" cy="95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543050"/>
            <a:ext cx="4222248" cy="293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Computing Low[u]</a:t>
            </a:r>
            <a:endParaRPr/>
          </a:p>
        </p:txBody>
      </p:sp>
      <p:sp>
        <p:nvSpPr>
          <p:cNvPr id="503" name="Google Shape;503;p5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0000"/>
              </a:buClr>
              <a:buSzPts val="2200"/>
              <a:buFont typeface="Arial"/>
              <a:buNone/>
            </a:pPr>
            <a:r>
              <a:rPr lang="en" sz="22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Low[u] = d[u]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new back edge (u, v) is detected: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0000"/>
              </a:buClr>
              <a:buSzPts val="2200"/>
              <a:buFont typeface="Arial"/>
              <a:buNone/>
            </a:pPr>
            <a:r>
              <a:rPr lang="en" sz="22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Low[u] = min( Low[u], d[v])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Tree edge (u, v):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lang="en" sz="24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Low[u] = min(Low[u], Low[v])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250825" y="141685"/>
            <a:ext cx="86868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Finding Articulation Points</a:t>
            </a:r>
            <a:endParaRPr sz="200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250825" y="742950"/>
            <a:ext cx="8664600" cy="434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Once  Low[v] is computed for all vertices v, we can test whether a nonroot vertex v is an articulation point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Let </a:t>
            </a:r>
            <a:r>
              <a:rPr lang="en" i="1"/>
              <a:t>v</a:t>
            </a:r>
            <a:r>
              <a:rPr lang="en" sz="2800"/>
              <a:t> be a non-root vertex of the DFS tree </a:t>
            </a:r>
            <a:r>
              <a:rPr lang="en" sz="2800" i="1"/>
              <a:t>T</a:t>
            </a:r>
            <a:r>
              <a:rPr lang="en" sz="2800"/>
              <a:t>. </a:t>
            </a:r>
            <a:endParaRPr sz="28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Then </a:t>
            </a:r>
            <a:r>
              <a:rPr lang="en" i="1">
                <a:solidFill>
                  <a:srgbClr val="FF0000"/>
                </a:solidFill>
              </a:rPr>
              <a:t>v</a:t>
            </a:r>
            <a:r>
              <a:rPr lang="en" sz="2800">
                <a:solidFill>
                  <a:srgbClr val="FF0000"/>
                </a:solidFill>
              </a:rPr>
              <a:t> is an articulation point</a:t>
            </a:r>
            <a:r>
              <a:rPr lang="en" sz="2800"/>
              <a:t> of </a:t>
            </a:r>
            <a:r>
              <a:rPr lang="en" sz="2800" i="1"/>
              <a:t>G</a:t>
            </a:r>
            <a:r>
              <a:rPr lang="en" sz="2800"/>
              <a:t> if and only if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800"/>
              <a:t>	there is a child </a:t>
            </a:r>
            <a:r>
              <a:rPr lang="en" sz="2800" i="1"/>
              <a:t>w</a:t>
            </a:r>
            <a:r>
              <a:rPr lang="en" sz="2800"/>
              <a:t> of </a:t>
            </a:r>
            <a:r>
              <a:rPr lang="en" sz="2800" i="1"/>
              <a:t>v</a:t>
            </a:r>
            <a:r>
              <a:rPr lang="en" sz="2800"/>
              <a:t> with </a:t>
            </a:r>
            <a:r>
              <a:rPr lang="en" sz="2800" i="1"/>
              <a:t>low</a:t>
            </a:r>
            <a:r>
              <a:rPr lang="en" sz="2800"/>
              <a:t>(</a:t>
            </a:r>
            <a:r>
              <a:rPr lang="en" sz="2800" i="1"/>
              <a:t>w</a:t>
            </a:r>
            <a:r>
              <a:rPr lang="en" sz="2800"/>
              <a:t>) &gt;= </a:t>
            </a:r>
            <a:r>
              <a:rPr lang="en" sz="2800" i="1"/>
              <a:t>d</a:t>
            </a:r>
            <a:r>
              <a:rPr lang="en" sz="2800"/>
              <a:t>[</a:t>
            </a:r>
            <a:r>
              <a:rPr lang="en" i="1"/>
              <a:t>v</a:t>
            </a:r>
            <a:r>
              <a:rPr lang="en" sz="2800"/>
              <a:t>].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0"/>
          <p:cNvSpPr txBox="1">
            <a:spLocks noGrp="1"/>
          </p:cNvSpPr>
          <p:nvPr>
            <p:ph type="title"/>
          </p:nvPr>
        </p:nvSpPr>
        <p:spPr>
          <a:xfrm>
            <a:off x="152400" y="141685"/>
            <a:ext cx="8812200" cy="57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Articulation Points: Pseudocode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15" name="Google Shape;515;p60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0772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color[V], time, prev[V],d[V], f[V], </a:t>
            </a: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low[V]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low[u]=inf;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60"/>
          <p:cNvSpPr/>
          <p:nvPr/>
        </p:nvSpPr>
        <p:spPr>
          <a:xfrm>
            <a:off x="533400" y="1143000"/>
            <a:ext cx="8077200" cy="342900"/>
          </a:xfrm>
          <a:prstGeom prst="rect">
            <a:avLst/>
          </a:prstGeom>
          <a:solidFill>
            <a:srgbClr val="66FF99">
              <a:alpha val="262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>
            <a:spLocks noGrp="1"/>
          </p:cNvSpPr>
          <p:nvPr>
            <p:ph type="title"/>
          </p:nvPr>
        </p:nvSpPr>
        <p:spPr>
          <a:xfrm>
            <a:off x="152400" y="141685"/>
            <a:ext cx="8812200" cy="57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Articulation Points: Pseudocode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22" name="Google Shape;522;p61"/>
          <p:cNvSpPr txBox="1">
            <a:spLocks noGrp="1"/>
          </p:cNvSpPr>
          <p:nvPr>
            <p:ph type="body" idx="1"/>
          </p:nvPr>
        </p:nvSpPr>
        <p:spPr>
          <a:xfrm>
            <a:off x="1219200" y="914400"/>
            <a:ext cx="7620000" cy="42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DFS_Visit(v)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{ color[v]=GREY;time=time+1;d[v] = time;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low[v]= d[v];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for each w ∈ Adj[v]{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if(color[w] == WHITE){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    prev[w]=u;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   DFS_Visit(w);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if low[w] &gt;= d[v]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 	     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record that vertex v is an articulation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(low[w] &lt; low[v]) low[v] := low[w];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 if w is not the parent of v then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//--- (v,w) is a BACK edge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`       if (d[w] &lt; low[v]) low[v] := d[w];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color[v] = BLACK;  time = time+1;   f[v] = time;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2"/>
          <p:cNvSpPr txBox="1"/>
          <p:nvPr/>
        </p:nvSpPr>
        <p:spPr>
          <a:xfrm>
            <a:off x="304800" y="57150"/>
            <a:ext cx="8915400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findArticPts(u)  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//vertex u is just discovered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color[u] = gray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Low[u] = d[u] = ++time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each (v in Adj[u]) do {</a:t>
            </a:r>
            <a:endParaRPr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if (color[v] == white) then   {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//(u, v) is a tree edge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pred[v] = u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findArticPts(v)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Low[u] = min(Low[u], Low[v]) 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//update Low[u]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if (pred[u] == NIL)  {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//u is root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(if v is u’s second child)					                      </a:t>
            </a:r>
            <a:endParaRPr>
              <a:solidFill>
                <a:schemeClr val="dk1"/>
              </a:solidFill>
            </a:endParaRPr>
          </a:p>
          <a:p>
            <a:pPr marL="17145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u to set of articulation points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}	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else if (Low[v] &gt;= d[u])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 if there is no back edge to an ancestor of u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add u to set of articulation points </a:t>
            </a:r>
            <a:endParaRPr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}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else if (v != pred[u])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//(u, v) is a back edge 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		           </a:t>
            </a: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Low[u] = min(Low[u], d[v]) 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//this back edge goes closer to the root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63"/>
          <p:cNvCxnSpPr/>
          <p:nvPr/>
        </p:nvCxnSpPr>
        <p:spPr>
          <a:xfrm rot="10800000" flipH="1">
            <a:off x="4495800" y="2743200"/>
            <a:ext cx="45720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3" name="Google Shape;533;p63"/>
          <p:cNvCxnSpPr/>
          <p:nvPr/>
        </p:nvCxnSpPr>
        <p:spPr>
          <a:xfrm rot="10800000" flipH="1">
            <a:off x="5029200" y="1657350"/>
            <a:ext cx="533400" cy="4000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4" name="Google Shape;534;p63"/>
          <p:cNvCxnSpPr/>
          <p:nvPr/>
        </p:nvCxnSpPr>
        <p:spPr>
          <a:xfrm>
            <a:off x="5105400" y="2743200"/>
            <a:ext cx="45720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5" name="Google Shape;535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63"/>
          <p:cNvCxnSpPr/>
          <p:nvPr/>
        </p:nvCxnSpPr>
        <p:spPr>
          <a:xfrm rot="10800000" flipH="1">
            <a:off x="1066800" y="2286000"/>
            <a:ext cx="533400" cy="4000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7" name="Google Shape;537;p63"/>
          <p:cNvCxnSpPr/>
          <p:nvPr/>
        </p:nvCxnSpPr>
        <p:spPr>
          <a:xfrm>
            <a:off x="1066800" y="1714500"/>
            <a:ext cx="533400" cy="4000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8" name="Google Shape;538;p63"/>
          <p:cNvCxnSpPr/>
          <p:nvPr/>
        </p:nvCxnSpPr>
        <p:spPr>
          <a:xfrm>
            <a:off x="914400" y="1771650"/>
            <a:ext cx="0" cy="1428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9" name="Google Shape;539;p63"/>
          <p:cNvCxnSpPr/>
          <p:nvPr/>
        </p:nvCxnSpPr>
        <p:spPr>
          <a:xfrm>
            <a:off x="1828800" y="1714500"/>
            <a:ext cx="609600" cy="4000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40" name="Google Shape;540;p63"/>
          <p:cNvSpPr/>
          <p:nvPr/>
        </p:nvSpPr>
        <p:spPr>
          <a:xfrm>
            <a:off x="762000" y="14859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41" name="Google Shape;541;p63"/>
          <p:cNvSpPr/>
          <p:nvPr/>
        </p:nvSpPr>
        <p:spPr>
          <a:xfrm>
            <a:off x="2362200" y="20574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542" name="Google Shape;542;p63"/>
          <p:cNvSpPr/>
          <p:nvPr/>
        </p:nvSpPr>
        <p:spPr>
          <a:xfrm>
            <a:off x="2362200" y="14859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43" name="Google Shape;543;p63"/>
          <p:cNvSpPr/>
          <p:nvPr/>
        </p:nvSpPr>
        <p:spPr>
          <a:xfrm>
            <a:off x="1524000" y="14859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44" name="Google Shape;544;p63"/>
          <p:cNvSpPr/>
          <p:nvPr/>
        </p:nvSpPr>
        <p:spPr>
          <a:xfrm>
            <a:off x="762000" y="26289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45" name="Google Shape;545;p63"/>
          <p:cNvSpPr/>
          <p:nvPr/>
        </p:nvSpPr>
        <p:spPr>
          <a:xfrm>
            <a:off x="762000" y="20574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46" name="Google Shape;546;p63"/>
          <p:cNvSpPr/>
          <p:nvPr/>
        </p:nvSpPr>
        <p:spPr>
          <a:xfrm>
            <a:off x="1524000" y="26289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547" name="Google Shape;547;p63"/>
          <p:cNvSpPr/>
          <p:nvPr/>
        </p:nvSpPr>
        <p:spPr>
          <a:xfrm>
            <a:off x="762000" y="32004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48" name="Google Shape;548;p63"/>
          <p:cNvSpPr/>
          <p:nvPr/>
        </p:nvSpPr>
        <p:spPr>
          <a:xfrm>
            <a:off x="1524000" y="32004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49" name="Google Shape;549;p63"/>
          <p:cNvSpPr/>
          <p:nvPr/>
        </p:nvSpPr>
        <p:spPr>
          <a:xfrm>
            <a:off x="1524000" y="20574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550" name="Google Shape;550;p63"/>
          <p:cNvCxnSpPr/>
          <p:nvPr/>
        </p:nvCxnSpPr>
        <p:spPr>
          <a:xfrm>
            <a:off x="1143000" y="16573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1" name="Google Shape;551;p63"/>
          <p:cNvCxnSpPr/>
          <p:nvPr/>
        </p:nvCxnSpPr>
        <p:spPr>
          <a:xfrm>
            <a:off x="1905000" y="165735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2" name="Google Shape;552;p63"/>
          <p:cNvCxnSpPr/>
          <p:nvPr/>
        </p:nvCxnSpPr>
        <p:spPr>
          <a:xfrm>
            <a:off x="2514600" y="177165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3" name="Google Shape;553;p63"/>
          <p:cNvCxnSpPr/>
          <p:nvPr/>
        </p:nvCxnSpPr>
        <p:spPr>
          <a:xfrm>
            <a:off x="1143000" y="33718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4" name="Google Shape;554;p63"/>
          <p:cNvCxnSpPr/>
          <p:nvPr/>
        </p:nvCxnSpPr>
        <p:spPr>
          <a:xfrm>
            <a:off x="1143000" y="22288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5" name="Google Shape;555;p63"/>
          <p:cNvCxnSpPr/>
          <p:nvPr/>
        </p:nvCxnSpPr>
        <p:spPr>
          <a:xfrm>
            <a:off x="1143000" y="28003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6" name="Google Shape;556;p63"/>
          <p:cNvCxnSpPr/>
          <p:nvPr/>
        </p:nvCxnSpPr>
        <p:spPr>
          <a:xfrm>
            <a:off x="1676400" y="291465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57" name="Google Shape;557;p63"/>
          <p:cNvSpPr/>
          <p:nvPr/>
        </p:nvSpPr>
        <p:spPr>
          <a:xfrm>
            <a:off x="5486400" y="1485900"/>
            <a:ext cx="381000" cy="28575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58" name="Google Shape;558;p63"/>
          <p:cNvSpPr/>
          <p:nvPr/>
        </p:nvSpPr>
        <p:spPr>
          <a:xfrm>
            <a:off x="4800600" y="19431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59" name="Google Shape;559;p63"/>
          <p:cNvSpPr/>
          <p:nvPr/>
        </p:nvSpPr>
        <p:spPr>
          <a:xfrm>
            <a:off x="6172200" y="1943100"/>
            <a:ext cx="381000" cy="28575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60" name="Google Shape;560;p63"/>
          <p:cNvSpPr/>
          <p:nvPr/>
        </p:nvSpPr>
        <p:spPr>
          <a:xfrm>
            <a:off x="4876800" y="2514600"/>
            <a:ext cx="381000" cy="28575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61" name="Google Shape;561;p63"/>
          <p:cNvSpPr/>
          <p:nvPr/>
        </p:nvSpPr>
        <p:spPr>
          <a:xfrm>
            <a:off x="4343400" y="314325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62" name="Google Shape;562;p63"/>
          <p:cNvSpPr/>
          <p:nvPr/>
        </p:nvSpPr>
        <p:spPr>
          <a:xfrm>
            <a:off x="4343400" y="428625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563" name="Google Shape;563;p63"/>
          <p:cNvSpPr/>
          <p:nvPr/>
        </p:nvSpPr>
        <p:spPr>
          <a:xfrm>
            <a:off x="5410200" y="314325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64" name="Google Shape;564;p63"/>
          <p:cNvSpPr/>
          <p:nvPr/>
        </p:nvSpPr>
        <p:spPr>
          <a:xfrm>
            <a:off x="4343400" y="371475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65" name="Google Shape;565;p63"/>
          <p:cNvSpPr/>
          <p:nvPr/>
        </p:nvSpPr>
        <p:spPr>
          <a:xfrm>
            <a:off x="6172200" y="25146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66" name="Google Shape;566;p63"/>
          <p:cNvSpPr/>
          <p:nvPr/>
        </p:nvSpPr>
        <p:spPr>
          <a:xfrm>
            <a:off x="6172200" y="30861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cxnSp>
        <p:nvCxnSpPr>
          <p:cNvPr id="567" name="Google Shape;567;p63"/>
          <p:cNvCxnSpPr/>
          <p:nvPr/>
        </p:nvCxnSpPr>
        <p:spPr>
          <a:xfrm>
            <a:off x="6324600" y="280035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8" name="Google Shape;568;p63"/>
          <p:cNvCxnSpPr/>
          <p:nvPr/>
        </p:nvCxnSpPr>
        <p:spPr>
          <a:xfrm>
            <a:off x="6324600" y="222885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9" name="Google Shape;569;p63"/>
          <p:cNvCxnSpPr/>
          <p:nvPr/>
        </p:nvCxnSpPr>
        <p:spPr>
          <a:xfrm>
            <a:off x="5029200" y="222885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0" name="Google Shape;570;p63"/>
          <p:cNvCxnSpPr/>
          <p:nvPr/>
        </p:nvCxnSpPr>
        <p:spPr>
          <a:xfrm>
            <a:off x="4495800" y="342900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1" name="Google Shape;571;p63"/>
          <p:cNvCxnSpPr/>
          <p:nvPr/>
        </p:nvCxnSpPr>
        <p:spPr>
          <a:xfrm>
            <a:off x="4495800" y="400050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2" name="Google Shape;572;p63"/>
          <p:cNvCxnSpPr/>
          <p:nvPr/>
        </p:nvCxnSpPr>
        <p:spPr>
          <a:xfrm>
            <a:off x="5791200" y="1714500"/>
            <a:ext cx="45720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3" name="Google Shape;573;p63"/>
          <p:cNvSpPr/>
          <p:nvPr/>
        </p:nvSpPr>
        <p:spPr>
          <a:xfrm>
            <a:off x="4724400" y="2800350"/>
            <a:ext cx="355600" cy="1600200"/>
          </a:xfrm>
          <a:custGeom>
            <a:avLst/>
            <a:gdLst/>
            <a:ahLst/>
            <a:cxnLst/>
            <a:rect l="l" t="t" r="r" b="b"/>
            <a:pathLst>
              <a:path w="224" h="1344" extrusionOk="0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3"/>
          <p:cNvSpPr/>
          <p:nvPr/>
        </p:nvSpPr>
        <p:spPr>
          <a:xfrm>
            <a:off x="5105400" y="2114550"/>
            <a:ext cx="457200" cy="1028700"/>
          </a:xfrm>
          <a:custGeom>
            <a:avLst/>
            <a:gdLst/>
            <a:ahLst/>
            <a:cxnLst/>
            <a:rect l="l" t="t" r="r" b="b"/>
            <a:pathLst>
              <a:path w="288" h="816" extrusionOk="0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3"/>
          <p:cNvSpPr/>
          <p:nvPr/>
        </p:nvSpPr>
        <p:spPr>
          <a:xfrm>
            <a:off x="5638800" y="1771650"/>
            <a:ext cx="1587" cy="1371600"/>
          </a:xfrm>
          <a:custGeom>
            <a:avLst/>
            <a:gdLst/>
            <a:ahLst/>
            <a:cxnLst/>
            <a:rect l="l" t="t" r="r" b="b"/>
            <a:pathLst>
              <a:path w="1" h="1152" extrusionOk="0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3"/>
          <p:cNvSpPr/>
          <p:nvPr/>
        </p:nvSpPr>
        <p:spPr>
          <a:xfrm>
            <a:off x="6553200" y="2114550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240" h="960" extrusionOk="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3"/>
          <p:cNvSpPr txBox="1"/>
          <p:nvPr/>
        </p:nvSpPr>
        <p:spPr>
          <a:xfrm>
            <a:off x="5791200" y="1428750"/>
            <a:ext cx="1066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= 1</a:t>
            </a:r>
            <a:endParaRPr/>
          </a:p>
        </p:txBody>
      </p:sp>
      <p:sp>
        <p:nvSpPr>
          <p:cNvPr id="578" name="Google Shape;578;p63"/>
          <p:cNvSpPr txBox="1"/>
          <p:nvPr/>
        </p:nvSpPr>
        <p:spPr>
          <a:xfrm>
            <a:off x="5105400" y="194310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79" name="Google Shape;579;p63"/>
          <p:cNvSpPr txBox="1"/>
          <p:nvPr/>
        </p:nvSpPr>
        <p:spPr>
          <a:xfrm>
            <a:off x="5181600" y="257175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0" name="Google Shape;580;p63"/>
          <p:cNvSpPr txBox="1"/>
          <p:nvPr/>
        </p:nvSpPr>
        <p:spPr>
          <a:xfrm>
            <a:off x="5715000" y="314325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1" name="Google Shape;581;p63"/>
          <p:cNvSpPr txBox="1"/>
          <p:nvPr/>
        </p:nvSpPr>
        <p:spPr>
          <a:xfrm>
            <a:off x="4648200" y="320040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82" name="Google Shape;582;p63"/>
          <p:cNvSpPr txBox="1"/>
          <p:nvPr/>
        </p:nvSpPr>
        <p:spPr>
          <a:xfrm>
            <a:off x="4724400" y="371475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83" name="Google Shape;583;p63"/>
          <p:cNvSpPr txBox="1"/>
          <p:nvPr/>
        </p:nvSpPr>
        <p:spPr>
          <a:xfrm>
            <a:off x="4724400" y="434340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84" name="Google Shape;584;p63"/>
          <p:cNvSpPr txBox="1"/>
          <p:nvPr/>
        </p:nvSpPr>
        <p:spPr>
          <a:xfrm>
            <a:off x="6477000" y="1943100"/>
            <a:ext cx="3810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85" name="Google Shape;585;p63"/>
          <p:cNvSpPr txBox="1"/>
          <p:nvPr/>
        </p:nvSpPr>
        <p:spPr>
          <a:xfrm>
            <a:off x="6553200" y="2514600"/>
            <a:ext cx="609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86" name="Google Shape;586;p63"/>
          <p:cNvSpPr txBox="1"/>
          <p:nvPr/>
        </p:nvSpPr>
        <p:spPr>
          <a:xfrm>
            <a:off x="6553200" y="3143250"/>
            <a:ext cx="609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87" name="Google Shape;587;p63"/>
          <p:cNvSpPr txBox="1"/>
          <p:nvPr/>
        </p:nvSpPr>
        <p:spPr>
          <a:xfrm>
            <a:off x="5029200" y="1428750"/>
            <a:ext cx="685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d=1</a:t>
            </a:r>
            <a:endParaRPr/>
          </a:p>
        </p:txBody>
      </p:sp>
      <p:sp>
        <p:nvSpPr>
          <p:cNvPr id="588" name="Google Shape;588;p63"/>
          <p:cNvSpPr txBox="1"/>
          <p:nvPr/>
        </p:nvSpPr>
        <p:spPr>
          <a:xfrm>
            <a:off x="4495800" y="1943100"/>
            <a:ext cx="3810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89" name="Google Shape;589;p63"/>
          <p:cNvSpPr txBox="1"/>
          <p:nvPr/>
        </p:nvSpPr>
        <p:spPr>
          <a:xfrm>
            <a:off x="4572000" y="251460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90" name="Google Shape;590;p63"/>
          <p:cNvSpPr txBox="1"/>
          <p:nvPr/>
        </p:nvSpPr>
        <p:spPr>
          <a:xfrm>
            <a:off x="5867400" y="194310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91" name="Google Shape;591;p63"/>
          <p:cNvSpPr txBox="1"/>
          <p:nvPr/>
        </p:nvSpPr>
        <p:spPr>
          <a:xfrm>
            <a:off x="4038600" y="314325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92" name="Google Shape;592;p63"/>
          <p:cNvSpPr txBox="1"/>
          <p:nvPr/>
        </p:nvSpPr>
        <p:spPr>
          <a:xfrm>
            <a:off x="4038600" y="371475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93" name="Google Shape;593;p63"/>
          <p:cNvSpPr txBox="1"/>
          <p:nvPr/>
        </p:nvSpPr>
        <p:spPr>
          <a:xfrm>
            <a:off x="3962400" y="428625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94" name="Google Shape;594;p63"/>
          <p:cNvSpPr txBox="1"/>
          <p:nvPr/>
        </p:nvSpPr>
        <p:spPr>
          <a:xfrm>
            <a:off x="5181600" y="314325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95" name="Google Shape;595;p63"/>
          <p:cNvSpPr txBox="1"/>
          <p:nvPr/>
        </p:nvSpPr>
        <p:spPr>
          <a:xfrm>
            <a:off x="5867400" y="251460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596" name="Google Shape;596;p63"/>
          <p:cNvSpPr txBox="1"/>
          <p:nvPr/>
        </p:nvSpPr>
        <p:spPr>
          <a:xfrm>
            <a:off x="5943600" y="2914650"/>
            <a:ext cx="4572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4"/>
          <p:cNvSpPr txBox="1">
            <a:spLocks noGrp="1"/>
          </p:cNvSpPr>
          <p:nvPr>
            <p:ph type="title"/>
          </p:nvPr>
        </p:nvSpPr>
        <p:spPr>
          <a:xfrm>
            <a:off x="457200" y="26312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Special Case</a:t>
            </a:r>
            <a:endParaRPr/>
          </a:p>
        </p:txBody>
      </p:sp>
      <p:sp>
        <p:nvSpPr>
          <p:cNvPr id="602" name="Google Shape;602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When “v” is a root of the DFS tree, you have to check it manually.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5"/>
          <p:cNvSpPr txBox="1">
            <a:spLocks noGrp="1"/>
          </p:cNvSpPr>
          <p:nvPr>
            <p:ph type="title"/>
          </p:nvPr>
        </p:nvSpPr>
        <p:spPr>
          <a:xfrm>
            <a:off x="250825" y="141685"/>
            <a:ext cx="86868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Finding Articulation Points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608" name="Google Shape;608;p65"/>
          <p:cNvSpPr txBox="1">
            <a:spLocks noGrp="1"/>
          </p:cNvSpPr>
          <p:nvPr>
            <p:ph type="body" idx="1"/>
          </p:nvPr>
        </p:nvSpPr>
        <p:spPr>
          <a:xfrm>
            <a:off x="98425" y="828675"/>
            <a:ext cx="8991600" cy="42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The root of the DFS tree is an articulation point if and only if it has two or more children.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Suppose the root has two or more children.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Recall that back edges never link vertices between two different subtrees.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So, the subtrees are only linked through the root vertex and its removal will cause two or more connected components (i.e. the root is an articulation point).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Suppose the root is an articulation point.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This means that its removal would produce two or more connected components each previously connected to this root vertex.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So, the root has two or more children.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/>
        </p:nvSpPr>
        <p:spPr>
          <a:xfrm>
            <a:off x="227012" y="800100"/>
            <a:ext cx="8382000" cy="283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actual uses of graphs, such as networks, we need to establish not only that every node is connected to every other node, but also there are </a:t>
            </a:r>
            <a:r>
              <a:rPr lang="en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least two independent paths between any two nodes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maximum set of nodes for which there are </a:t>
            </a:r>
            <a:r>
              <a:rPr lang="en" sz="3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two different paths 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</a:t>
            </a:r>
            <a:r>
              <a:rPr lang="en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biconnected components</a:t>
            </a:r>
            <a:r>
              <a:rPr lang="en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9"/>
          <p:cNvSpPr txBox="1"/>
          <p:nvPr/>
        </p:nvSpPr>
        <p:spPr>
          <a:xfrm>
            <a:off x="1447800" y="35719"/>
            <a:ext cx="5940425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Connectivity/Biconnectivity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6"/>
          <p:cNvSpPr txBox="1">
            <a:spLocks noGrp="1"/>
          </p:cNvSpPr>
          <p:nvPr>
            <p:ph type="title"/>
          </p:nvPr>
        </p:nvSpPr>
        <p:spPr>
          <a:xfrm>
            <a:off x="628650" y="-857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614" name="Google Shape;614;p66"/>
          <p:cNvSpPr txBox="1">
            <a:spLocks noGrp="1"/>
          </p:cNvSpPr>
          <p:nvPr>
            <p:ph type="body" idx="1"/>
          </p:nvPr>
        </p:nvSpPr>
        <p:spPr>
          <a:xfrm>
            <a:off x="543767" y="74295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An edge in an undirected connected graph is a bridge iff removing it disconnects the graph.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For a disconnected undirected graph, definition is similar, a bridge is an edge removing which increases number of disconnected components.</a:t>
            </a:r>
            <a:endParaRPr/>
          </a:p>
        </p:txBody>
      </p:sp>
      <p:pic>
        <p:nvPicPr>
          <p:cNvPr id="615" name="Google Shape;61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375" y="2863400"/>
            <a:ext cx="229571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014" y="2777675"/>
            <a:ext cx="2532784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3754" y="2931425"/>
            <a:ext cx="749312" cy="171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7"/>
          <p:cNvSpPr txBox="1">
            <a:spLocks noGrp="1"/>
          </p:cNvSpPr>
          <p:nvPr>
            <p:ph type="title"/>
          </p:nvPr>
        </p:nvSpPr>
        <p:spPr>
          <a:xfrm>
            <a:off x="381000" y="1"/>
            <a:ext cx="7886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How to Find Bridges</a:t>
            </a:r>
            <a:endParaRPr/>
          </a:p>
        </p:txBody>
      </p:sp>
      <p:pic>
        <p:nvPicPr>
          <p:cNvPr id="623" name="Google Shape;623;p6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0450" y="1318567"/>
            <a:ext cx="8363100" cy="33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7" descr="enter image description here"/>
          <p:cNvSpPr/>
          <p:nvPr/>
        </p:nvSpPr>
        <p:spPr>
          <a:xfrm>
            <a:off x="4419600" y="24574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630" name="Google Shape;630;p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025" y="1450975"/>
            <a:ext cx="4107900" cy="3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464" y="1268046"/>
            <a:ext cx="3460751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9"/>
          <p:cNvSpPr txBox="1">
            <a:spLocks noGrp="1"/>
          </p:cNvSpPr>
          <p:nvPr>
            <p:ph type="title"/>
          </p:nvPr>
        </p:nvSpPr>
        <p:spPr>
          <a:xfrm>
            <a:off x="152400" y="141685"/>
            <a:ext cx="8812200" cy="57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Bridge: Pseudocode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637" name="Google Shape;637;p69"/>
          <p:cNvSpPr txBox="1">
            <a:spLocks noGrp="1"/>
          </p:cNvSpPr>
          <p:nvPr>
            <p:ph type="body" idx="1"/>
          </p:nvPr>
        </p:nvSpPr>
        <p:spPr>
          <a:xfrm>
            <a:off x="1219200" y="914400"/>
            <a:ext cx="7620000" cy="42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DFS_Visit(v)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{ color[v]=GREY; time=time+1; d[v] = time;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Times New Roman"/>
              <a:buNone/>
            </a:pPr>
            <a:r>
              <a:rPr lang="en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low[v]= d[v];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for each w ∈ Adj[v]{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  if(color[w] == WHITE){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  prev[w]=u;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   DFS_Visit(w);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 low[w] &gt; d[v]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 	     	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record that vertex (v, w) is a bridge 			</a:t>
            </a: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(WHY??)</a:t>
            </a:r>
            <a:endParaRPr sz="1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(low[w] &lt; low[v]) low[v] := low[w];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 if w is not the parent of v then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//--- (v,w) is a BACK edge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`       if (d[w] &lt; low[v]) low[v] := d[w];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color[v] = BLACK;  time = time+1;   f[v] = time;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0"/>
          <p:cNvSpPr txBox="1">
            <a:spLocks noGrp="1"/>
          </p:cNvSpPr>
          <p:nvPr>
            <p:ph type="title"/>
          </p:nvPr>
        </p:nvSpPr>
        <p:spPr>
          <a:xfrm>
            <a:off x="457200" y="37742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Source</a:t>
            </a:r>
            <a:endParaRPr/>
          </a:p>
        </p:txBody>
      </p:sp>
      <p:sp>
        <p:nvSpPr>
          <p:cNvPr id="643" name="Google Shape;643;p7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/>
              <a:t>Mark Allen Weiss – Data Structure and Algorithm Analysis in C</a:t>
            </a:r>
            <a:endParaRPr/>
          </a:p>
          <a:p>
            <a:pPr marL="131445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Articulation Point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" sz="3600"/>
              <a:t>Exercise:</a:t>
            </a:r>
            <a:endParaRPr/>
          </a:p>
          <a:p>
            <a:pPr marL="131445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CLRS – Exercise 22-2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/>
        </p:nvSpPr>
        <p:spPr>
          <a:xfrm>
            <a:off x="1066800" y="171450"/>
            <a:ext cx="7424738" cy="39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Connectivity/Biconnectivity for Undirected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40" descr="enter image description he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1000" y="514350"/>
            <a:ext cx="3308985" cy="2757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0" descr="enter image description he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588169"/>
            <a:ext cx="4286250" cy="264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325" y="2902575"/>
            <a:ext cx="2905125" cy="156974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1"/>
          <p:cNvSpPr txBox="1"/>
          <p:nvPr/>
        </p:nvSpPr>
        <p:spPr>
          <a:xfrm>
            <a:off x="4495800" y="2760464"/>
            <a:ext cx="3978275" cy="61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{H,I,J} and {A,B,C,E,F} are biconnected.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1"/>
          <p:cNvSpPr txBox="1"/>
          <p:nvPr/>
        </p:nvSpPr>
        <p:spPr>
          <a:xfrm>
            <a:off x="1447800" y="35719"/>
            <a:ext cx="5940425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Connectivity/Biconnectivity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1"/>
          <p:cNvSpPr txBox="1"/>
          <p:nvPr/>
        </p:nvSpPr>
        <p:spPr>
          <a:xfrm>
            <a:off x="228600" y="777872"/>
            <a:ext cx="85344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A graph is deemed biconnected if it meets the following criteria: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52C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It exhibits </a:t>
            </a:r>
            <a:r>
              <a:rPr lang="en" sz="24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connectivity</a:t>
            </a:r>
            <a:r>
              <a:rPr lang="en" sz="18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, which means </a:t>
            </a:r>
            <a:r>
              <a:rPr lang="en" sz="24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there is a simple path that allows for travel from any vertex to any other vertex within the graph.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52C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The graph maintains its connectivity even when </a:t>
            </a:r>
            <a:r>
              <a:rPr lang="en" sz="1800" b="1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any single vertex</a:t>
            </a:r>
            <a:r>
              <a:rPr lang="en" sz="18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 is removed.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/>
        </p:nvSpPr>
        <p:spPr>
          <a:xfrm>
            <a:off x="1447800" y="35719"/>
            <a:ext cx="5940425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Connectivity/Biconnectivity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2"/>
          <p:cNvSpPr txBox="1"/>
          <p:nvPr/>
        </p:nvSpPr>
        <p:spPr>
          <a:xfrm>
            <a:off x="609600" y="777478"/>
            <a:ext cx="7788275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way to define this concept is that there are </a:t>
            </a:r>
            <a:r>
              <a:rPr lang="en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 single points of failure, that is - 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nodes that when deleted along with any adjoining arcs, would split the graph into two or more separate connected components.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 node is called an </a:t>
            </a:r>
            <a:r>
              <a:rPr lang="en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articulation point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42"/>
          <p:cNvGrpSpPr/>
          <p:nvPr/>
        </p:nvGrpSpPr>
        <p:grpSpPr>
          <a:xfrm>
            <a:off x="1793125" y="3023500"/>
            <a:ext cx="1357679" cy="1420586"/>
            <a:chOff x="1152" y="1968"/>
            <a:chExt cx="1308" cy="1740"/>
          </a:xfrm>
        </p:grpSpPr>
        <p:cxnSp>
          <p:nvCxnSpPr>
            <p:cNvPr id="206" name="Google Shape;206;p42"/>
            <p:cNvCxnSpPr/>
            <p:nvPr/>
          </p:nvCxnSpPr>
          <p:spPr>
            <a:xfrm rot="10800000" flipH="1">
              <a:off x="1344" y="2676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" name="Google Shape;207;p42"/>
            <p:cNvCxnSpPr/>
            <p:nvPr/>
          </p:nvCxnSpPr>
          <p:spPr>
            <a:xfrm>
              <a:off x="134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" name="Google Shape;208;p42"/>
            <p:cNvCxnSpPr/>
            <p:nvPr/>
          </p:nvCxnSpPr>
          <p:spPr>
            <a:xfrm>
              <a:off x="1248" y="2208"/>
              <a:ext cx="0" cy="1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" name="Google Shape;209;p42"/>
            <p:cNvCxnSpPr/>
            <p:nvPr/>
          </p:nvCxnSpPr>
          <p:spPr>
            <a:xfrm>
              <a:off x="182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0" name="Google Shape;210;p42"/>
            <p:cNvSpPr/>
            <p:nvPr/>
          </p:nvSpPr>
          <p:spPr>
            <a:xfrm>
              <a:off x="1152" y="196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2"/>
            <p:cNvSpPr/>
            <p:nvPr/>
          </p:nvSpPr>
          <p:spPr>
            <a:xfrm>
              <a:off x="2160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2"/>
            <p:cNvSpPr/>
            <p:nvPr/>
          </p:nvSpPr>
          <p:spPr>
            <a:xfrm>
              <a:off x="2160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2"/>
            <p:cNvSpPr/>
            <p:nvPr/>
          </p:nvSpPr>
          <p:spPr>
            <a:xfrm>
              <a:off x="1632" y="196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2"/>
            <p:cNvSpPr/>
            <p:nvPr/>
          </p:nvSpPr>
          <p:spPr>
            <a:xfrm>
              <a:off x="1152" y="292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2"/>
            <p:cNvSpPr/>
            <p:nvPr/>
          </p:nvSpPr>
          <p:spPr>
            <a:xfrm>
              <a:off x="115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2"/>
            <p:cNvSpPr/>
            <p:nvPr/>
          </p:nvSpPr>
          <p:spPr>
            <a:xfrm>
              <a:off x="1632" y="292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2"/>
            <p:cNvSpPr/>
            <p:nvPr/>
          </p:nvSpPr>
          <p:spPr>
            <a:xfrm>
              <a:off x="115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2"/>
            <p:cNvSpPr/>
            <p:nvPr/>
          </p:nvSpPr>
          <p:spPr>
            <a:xfrm>
              <a:off x="163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2"/>
            <p:cNvSpPr/>
            <p:nvPr/>
          </p:nvSpPr>
          <p:spPr>
            <a:xfrm>
              <a:off x="163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42"/>
            <p:cNvCxnSpPr/>
            <p:nvPr/>
          </p:nvCxnSpPr>
          <p:spPr>
            <a:xfrm>
              <a:off x="187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" name="Google Shape;221;p42"/>
            <p:cNvCxnSpPr/>
            <p:nvPr/>
          </p:nvCxnSpPr>
          <p:spPr>
            <a:xfrm>
              <a:off x="2256" y="220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2" name="Google Shape;222;p42"/>
            <p:cNvCxnSpPr/>
            <p:nvPr/>
          </p:nvCxnSpPr>
          <p:spPr>
            <a:xfrm>
              <a:off x="1392" y="355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3" name="Google Shape;223;p42"/>
            <p:cNvCxnSpPr/>
            <p:nvPr/>
          </p:nvCxnSpPr>
          <p:spPr>
            <a:xfrm>
              <a:off x="1392" y="259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4" name="Google Shape;224;p42"/>
            <p:cNvCxnSpPr/>
            <p:nvPr/>
          </p:nvCxnSpPr>
          <p:spPr>
            <a:xfrm>
              <a:off x="1392" y="307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" name="Google Shape;225;p42"/>
            <p:cNvCxnSpPr/>
            <p:nvPr/>
          </p:nvCxnSpPr>
          <p:spPr>
            <a:xfrm>
              <a:off x="1728" y="316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" name="Google Shape;226;p42"/>
            <p:cNvCxnSpPr/>
            <p:nvPr/>
          </p:nvCxnSpPr>
          <p:spPr>
            <a:xfrm>
              <a:off x="139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27" name="Google Shape;227;p42"/>
          <p:cNvGrpSpPr/>
          <p:nvPr/>
        </p:nvGrpSpPr>
        <p:grpSpPr>
          <a:xfrm>
            <a:off x="4682200" y="3023500"/>
            <a:ext cx="2498165" cy="1473398"/>
            <a:chOff x="1152" y="1872"/>
            <a:chExt cx="2508" cy="1980"/>
          </a:xfrm>
        </p:grpSpPr>
        <p:cxnSp>
          <p:nvCxnSpPr>
            <p:cNvPr id="228" name="Google Shape;228;p42"/>
            <p:cNvCxnSpPr/>
            <p:nvPr/>
          </p:nvCxnSpPr>
          <p:spPr>
            <a:xfrm rot="10800000" flipH="1">
              <a:off x="1344" y="2676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" name="Google Shape;229;p42"/>
            <p:cNvCxnSpPr/>
            <p:nvPr/>
          </p:nvCxnSpPr>
          <p:spPr>
            <a:xfrm>
              <a:off x="134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" name="Google Shape;230;p42"/>
            <p:cNvCxnSpPr/>
            <p:nvPr/>
          </p:nvCxnSpPr>
          <p:spPr>
            <a:xfrm>
              <a:off x="1248" y="2208"/>
              <a:ext cx="0" cy="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" name="Google Shape;231;p42"/>
            <p:cNvCxnSpPr/>
            <p:nvPr/>
          </p:nvCxnSpPr>
          <p:spPr>
            <a:xfrm>
              <a:off x="3024" y="2064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32" name="Google Shape;232;p42"/>
            <p:cNvSpPr/>
            <p:nvPr/>
          </p:nvSpPr>
          <p:spPr>
            <a:xfrm>
              <a:off x="1152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2"/>
            <p:cNvSpPr/>
            <p:nvPr/>
          </p:nvSpPr>
          <p:spPr>
            <a:xfrm>
              <a:off x="3360" y="235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2"/>
            <p:cNvSpPr/>
            <p:nvPr/>
          </p:nvSpPr>
          <p:spPr>
            <a:xfrm>
              <a:off x="3360" y="18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2"/>
            <p:cNvSpPr/>
            <p:nvPr/>
          </p:nvSpPr>
          <p:spPr>
            <a:xfrm>
              <a:off x="2832" y="18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2"/>
            <p:cNvSpPr/>
            <p:nvPr/>
          </p:nvSpPr>
          <p:spPr>
            <a:xfrm>
              <a:off x="1920" y="30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115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2400" y="30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1920" y="355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2"/>
            <p:cNvSpPr/>
            <p:nvPr/>
          </p:nvSpPr>
          <p:spPr>
            <a:xfrm>
              <a:off x="2400" y="355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2"/>
            <p:cNvSpPr/>
            <p:nvPr/>
          </p:nvSpPr>
          <p:spPr>
            <a:xfrm>
              <a:off x="163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42"/>
            <p:cNvCxnSpPr/>
            <p:nvPr/>
          </p:nvCxnSpPr>
          <p:spPr>
            <a:xfrm>
              <a:off x="3072" y="2016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" name="Google Shape;243;p42"/>
            <p:cNvCxnSpPr/>
            <p:nvPr/>
          </p:nvCxnSpPr>
          <p:spPr>
            <a:xfrm>
              <a:off x="3456" y="2112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" name="Google Shape;244;p42"/>
            <p:cNvCxnSpPr/>
            <p:nvPr/>
          </p:nvCxnSpPr>
          <p:spPr>
            <a:xfrm>
              <a:off x="2160" y="3696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" name="Google Shape;245;p42"/>
            <p:cNvCxnSpPr/>
            <p:nvPr/>
          </p:nvCxnSpPr>
          <p:spPr>
            <a:xfrm>
              <a:off x="1392" y="259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" name="Google Shape;246;p42"/>
            <p:cNvCxnSpPr/>
            <p:nvPr/>
          </p:nvCxnSpPr>
          <p:spPr>
            <a:xfrm>
              <a:off x="2160" y="3216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7" name="Google Shape;247;p42"/>
            <p:cNvCxnSpPr/>
            <p:nvPr/>
          </p:nvCxnSpPr>
          <p:spPr>
            <a:xfrm>
              <a:off x="2496" y="3312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48" name="Google Shape;248;p42"/>
            <p:cNvSpPr/>
            <p:nvPr/>
          </p:nvSpPr>
          <p:spPr>
            <a:xfrm>
              <a:off x="1920" y="18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2"/>
            <p:cNvSpPr/>
            <p:nvPr/>
          </p:nvSpPr>
          <p:spPr>
            <a:xfrm>
              <a:off x="2400" y="18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" name="Google Shape;250;p42"/>
            <p:cNvCxnSpPr/>
            <p:nvPr/>
          </p:nvCxnSpPr>
          <p:spPr>
            <a:xfrm>
              <a:off x="2160" y="1968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1" name="Google Shape;251;p42"/>
            <p:cNvSpPr/>
            <p:nvPr/>
          </p:nvSpPr>
          <p:spPr>
            <a:xfrm>
              <a:off x="1152" y="292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2" name="Google Shape;252;p42"/>
            <p:cNvCxnSpPr/>
            <p:nvPr/>
          </p:nvCxnSpPr>
          <p:spPr>
            <a:xfrm>
              <a:off x="2064" y="3312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53" name="Google Shape;253;p42"/>
          <p:cNvSpPr txBox="1">
            <a:spLocks noGrp="1"/>
          </p:cNvSpPr>
          <p:nvPr>
            <p:ph type="body" idx="4294967295"/>
          </p:nvPr>
        </p:nvSpPr>
        <p:spPr>
          <a:xfrm>
            <a:off x="692600" y="2461050"/>
            <a:ext cx="73356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graph is </a:t>
            </a:r>
            <a:r>
              <a:rPr lang="en" sz="20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biconnected</a:t>
            </a:r>
            <a:r>
              <a:rPr lang="en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it contains no articulation points.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Articulation Point</a:t>
            </a: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381000" y="8572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G = (V,E) be a connected undirected graph.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lang="en" sz="24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Articulation Point:</a:t>
            </a: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any vertex of G whose removal results in a disconnected graph.</a:t>
            </a:r>
            <a:endParaRPr/>
          </a:p>
        </p:txBody>
      </p:sp>
      <p:grpSp>
        <p:nvGrpSpPr>
          <p:cNvPr id="260" name="Google Shape;260;p43"/>
          <p:cNvGrpSpPr/>
          <p:nvPr/>
        </p:nvGrpSpPr>
        <p:grpSpPr>
          <a:xfrm>
            <a:off x="1113500" y="2795350"/>
            <a:ext cx="2076450" cy="2071688"/>
            <a:chOff x="1152" y="1968"/>
            <a:chExt cx="1308" cy="1740"/>
          </a:xfrm>
        </p:grpSpPr>
        <p:cxnSp>
          <p:nvCxnSpPr>
            <p:cNvPr id="261" name="Google Shape;261;p43"/>
            <p:cNvCxnSpPr/>
            <p:nvPr/>
          </p:nvCxnSpPr>
          <p:spPr>
            <a:xfrm rot="10800000" flipH="1">
              <a:off x="1344" y="2676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2" name="Google Shape;262;p43"/>
            <p:cNvCxnSpPr/>
            <p:nvPr/>
          </p:nvCxnSpPr>
          <p:spPr>
            <a:xfrm>
              <a:off x="134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" name="Google Shape;263;p43"/>
            <p:cNvCxnSpPr/>
            <p:nvPr/>
          </p:nvCxnSpPr>
          <p:spPr>
            <a:xfrm>
              <a:off x="1248" y="2208"/>
              <a:ext cx="0" cy="1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" name="Google Shape;264;p43"/>
            <p:cNvCxnSpPr/>
            <p:nvPr/>
          </p:nvCxnSpPr>
          <p:spPr>
            <a:xfrm>
              <a:off x="182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5" name="Google Shape;265;p43"/>
            <p:cNvSpPr/>
            <p:nvPr/>
          </p:nvSpPr>
          <p:spPr>
            <a:xfrm>
              <a:off x="1152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2160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2160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1632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1152" y="292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115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1632" y="292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115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163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163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5" name="Google Shape;275;p43"/>
            <p:cNvCxnSpPr/>
            <p:nvPr/>
          </p:nvCxnSpPr>
          <p:spPr>
            <a:xfrm>
              <a:off x="139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" name="Google Shape;276;p43"/>
            <p:cNvCxnSpPr/>
            <p:nvPr/>
          </p:nvCxnSpPr>
          <p:spPr>
            <a:xfrm>
              <a:off x="187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" name="Google Shape;277;p43"/>
            <p:cNvCxnSpPr/>
            <p:nvPr/>
          </p:nvCxnSpPr>
          <p:spPr>
            <a:xfrm>
              <a:off x="2256" y="220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" name="Google Shape;278;p43"/>
            <p:cNvCxnSpPr/>
            <p:nvPr/>
          </p:nvCxnSpPr>
          <p:spPr>
            <a:xfrm>
              <a:off x="1392" y="355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" name="Google Shape;279;p43"/>
            <p:cNvCxnSpPr/>
            <p:nvPr/>
          </p:nvCxnSpPr>
          <p:spPr>
            <a:xfrm>
              <a:off x="1392" y="259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" name="Google Shape;280;p43"/>
            <p:cNvCxnSpPr/>
            <p:nvPr/>
          </p:nvCxnSpPr>
          <p:spPr>
            <a:xfrm>
              <a:off x="1392" y="307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" name="Google Shape;281;p43"/>
            <p:cNvCxnSpPr/>
            <p:nvPr/>
          </p:nvCxnSpPr>
          <p:spPr>
            <a:xfrm>
              <a:off x="1728" y="316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82" name="Google Shape;282;p43"/>
          <p:cNvGrpSpPr/>
          <p:nvPr/>
        </p:nvGrpSpPr>
        <p:grpSpPr>
          <a:xfrm>
            <a:off x="5060475" y="2795350"/>
            <a:ext cx="2076450" cy="2071688"/>
            <a:chOff x="1152" y="1968"/>
            <a:chExt cx="1308" cy="1740"/>
          </a:xfrm>
        </p:grpSpPr>
        <p:cxnSp>
          <p:nvCxnSpPr>
            <p:cNvPr id="283" name="Google Shape;283;p43"/>
            <p:cNvCxnSpPr/>
            <p:nvPr/>
          </p:nvCxnSpPr>
          <p:spPr>
            <a:xfrm rot="10800000" flipH="1">
              <a:off x="1344" y="2676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" name="Google Shape;284;p43"/>
            <p:cNvCxnSpPr/>
            <p:nvPr/>
          </p:nvCxnSpPr>
          <p:spPr>
            <a:xfrm>
              <a:off x="134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" name="Google Shape;285;p43"/>
            <p:cNvCxnSpPr/>
            <p:nvPr/>
          </p:nvCxnSpPr>
          <p:spPr>
            <a:xfrm>
              <a:off x="1248" y="2208"/>
              <a:ext cx="0" cy="1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6" name="Google Shape;286;p43"/>
            <p:cNvCxnSpPr/>
            <p:nvPr/>
          </p:nvCxnSpPr>
          <p:spPr>
            <a:xfrm>
              <a:off x="182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87" name="Google Shape;287;p43"/>
            <p:cNvSpPr/>
            <p:nvPr/>
          </p:nvSpPr>
          <p:spPr>
            <a:xfrm>
              <a:off x="1152" y="196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2160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2160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1632" y="196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1152" y="292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115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1632" y="292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115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163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163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43"/>
            <p:cNvCxnSpPr/>
            <p:nvPr/>
          </p:nvCxnSpPr>
          <p:spPr>
            <a:xfrm>
              <a:off x="139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8" name="Google Shape;298;p43"/>
            <p:cNvCxnSpPr/>
            <p:nvPr/>
          </p:nvCxnSpPr>
          <p:spPr>
            <a:xfrm>
              <a:off x="187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9" name="Google Shape;299;p43"/>
            <p:cNvCxnSpPr/>
            <p:nvPr/>
          </p:nvCxnSpPr>
          <p:spPr>
            <a:xfrm>
              <a:off x="2256" y="220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" name="Google Shape;300;p43"/>
            <p:cNvCxnSpPr/>
            <p:nvPr/>
          </p:nvCxnSpPr>
          <p:spPr>
            <a:xfrm>
              <a:off x="1392" y="355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" name="Google Shape;301;p43"/>
            <p:cNvCxnSpPr/>
            <p:nvPr/>
          </p:nvCxnSpPr>
          <p:spPr>
            <a:xfrm>
              <a:off x="1392" y="259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" name="Google Shape;302;p43"/>
            <p:cNvCxnSpPr/>
            <p:nvPr/>
          </p:nvCxnSpPr>
          <p:spPr>
            <a:xfrm>
              <a:off x="1392" y="307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" name="Google Shape;303;p43"/>
            <p:cNvCxnSpPr/>
            <p:nvPr/>
          </p:nvCxnSpPr>
          <p:spPr>
            <a:xfrm>
              <a:off x="1728" y="316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7" y="2219319"/>
            <a:ext cx="3143251" cy="169783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4"/>
          <p:cNvSpPr txBox="1"/>
          <p:nvPr/>
        </p:nvSpPr>
        <p:spPr>
          <a:xfrm>
            <a:off x="0" y="4031649"/>
            <a:ext cx="3987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biconnected components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4503" y="3278385"/>
            <a:ext cx="1066800" cy="124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6205" y="3052955"/>
            <a:ext cx="473869" cy="132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16635" y="3070026"/>
            <a:ext cx="2057400" cy="145494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/>
        </p:nvSpPr>
        <p:spPr>
          <a:xfrm>
            <a:off x="1447800" y="35719"/>
            <a:ext cx="594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Biconnected components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28624" y="712396"/>
            <a:ext cx="7788275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graph contains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articulation points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it is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biconnected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graph does contain articulation points, then it is useful to </a:t>
            </a:r>
            <a:r>
              <a:rPr lang="en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split the graph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pieces where each piece is a maximal biconnected subgraph called a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biconnected component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Articulation points and DFS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find articulation points?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tree structure provided by DFS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is undirected: </a:t>
            </a:r>
            <a:r>
              <a:rPr lang="en" sz="22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tree edges and back edges</a:t>
            </a: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 difference between forward and back edges, no cross edges)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G is connected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2200</Words>
  <Application>Microsoft Macintosh PowerPoint</Application>
  <PresentationFormat>On-screen Show (16:9)</PresentationFormat>
  <Paragraphs>277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Noto Sans Symbols</vt:lpstr>
      <vt:lpstr>Times</vt:lpstr>
      <vt:lpstr>Times New Roman</vt:lpstr>
      <vt:lpstr>Simple Light</vt:lpstr>
      <vt:lpstr>Office Theme</vt:lpstr>
      <vt:lpstr>Default Design</vt:lpstr>
      <vt:lpstr>CSE 2202 Design and Analysis of Algorithms – I  Lecture 5: Applications of DFS:  Articulation Points, Biconnected Components and Bridge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Articulation Point</vt:lpstr>
      <vt:lpstr>PowerPoint Presentation</vt:lpstr>
      <vt:lpstr>Articulation points and DFS</vt:lpstr>
      <vt:lpstr>internal vertex u</vt:lpstr>
      <vt:lpstr>internal vertex u</vt:lpstr>
      <vt:lpstr>What if u is a leaf</vt:lpstr>
      <vt:lpstr>What about the root?</vt:lpstr>
      <vt:lpstr>Finding Articulation Points</vt:lpstr>
      <vt:lpstr>Finding Articulation Points</vt:lpstr>
      <vt:lpstr>Finding Articulation Points</vt:lpstr>
      <vt:lpstr>PowerPoint Presentation</vt:lpstr>
      <vt:lpstr>How to find articulation points?</vt:lpstr>
      <vt:lpstr>Definition of low(v)</vt:lpstr>
      <vt:lpstr>Low(v)</vt:lpstr>
      <vt:lpstr>Low(v)</vt:lpstr>
      <vt:lpstr>Computing Low[u]</vt:lpstr>
      <vt:lpstr>Finding Articulation Points</vt:lpstr>
      <vt:lpstr>Articulation Points: Pseudocode</vt:lpstr>
      <vt:lpstr>Articulation Points: Pseudocode</vt:lpstr>
      <vt:lpstr>PowerPoint Presentation</vt:lpstr>
      <vt:lpstr>PowerPoint Presentation</vt:lpstr>
      <vt:lpstr>Special Case</vt:lpstr>
      <vt:lpstr>Finding Articulation Points</vt:lpstr>
      <vt:lpstr>Bridge</vt:lpstr>
      <vt:lpstr>How to Find Bridges</vt:lpstr>
      <vt:lpstr>PowerPoint Presentation</vt:lpstr>
      <vt:lpstr>Bridge: Pseudocode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Fahim Arefin</cp:lastModifiedBy>
  <cp:revision>1</cp:revision>
  <dcterms:modified xsi:type="dcterms:W3CDTF">2024-10-21T01:25:01Z</dcterms:modified>
</cp:coreProperties>
</file>