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1"/>
  </p:sldMasterIdLst>
  <p:notesMasterIdLst>
    <p:notesMasterId r:id="rId56"/>
  </p:notesMasterIdLst>
  <p:handoutMasterIdLst>
    <p:handoutMasterId r:id="rId57"/>
  </p:handoutMasterIdLst>
  <p:sldIdLst>
    <p:sldId id="380" r:id="rId2"/>
    <p:sldId id="256" r:id="rId3"/>
    <p:sldId id="325" r:id="rId4"/>
    <p:sldId id="259" r:id="rId5"/>
    <p:sldId id="264" r:id="rId6"/>
    <p:sldId id="265" r:id="rId7"/>
    <p:sldId id="268" r:id="rId8"/>
    <p:sldId id="267" r:id="rId9"/>
    <p:sldId id="269" r:id="rId10"/>
    <p:sldId id="344" r:id="rId11"/>
    <p:sldId id="270" r:id="rId12"/>
    <p:sldId id="336" r:id="rId13"/>
    <p:sldId id="345" r:id="rId14"/>
    <p:sldId id="341" r:id="rId15"/>
    <p:sldId id="342" r:id="rId16"/>
    <p:sldId id="343" r:id="rId17"/>
    <p:sldId id="346" r:id="rId18"/>
    <p:sldId id="331" r:id="rId19"/>
    <p:sldId id="333" r:id="rId20"/>
    <p:sldId id="329" r:id="rId21"/>
    <p:sldId id="334" r:id="rId22"/>
    <p:sldId id="347" r:id="rId23"/>
    <p:sldId id="348" r:id="rId24"/>
    <p:sldId id="349" r:id="rId25"/>
    <p:sldId id="382" r:id="rId26"/>
    <p:sldId id="350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81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FF3300"/>
    <a:srgbClr val="3399FF"/>
    <a:srgbClr val="0000CC"/>
    <a:srgbClr val="FF33CC"/>
    <a:srgbClr val="99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95" autoAdjust="0"/>
  </p:normalViewPr>
  <p:slideViewPr>
    <p:cSldViewPr snapToObjects="1">
      <p:cViewPr varScale="1">
        <p:scale>
          <a:sx n="113" d="100"/>
          <a:sy n="113" d="100"/>
        </p:scale>
        <p:origin x="1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osaddek Khan" userId="0a1bd4df-eaad-4b84-83e6-2ad2be4f4e13" providerId="ADAL" clId="{C24A7A8F-004A-E047-A73C-0D0527ECE828}"/>
    <pc:docChg chg="addSld modSld">
      <pc:chgData name="Md Mosaddek Khan" userId="0a1bd4df-eaad-4b84-83e6-2ad2be4f4e13" providerId="ADAL" clId="{C24A7A8F-004A-E047-A73C-0D0527ECE828}" dt="2022-05-30T13:59:29.265" v="1" actId="14100"/>
      <pc:docMkLst>
        <pc:docMk/>
      </pc:docMkLst>
      <pc:sldChg chg="modSp new">
        <pc:chgData name="Md Mosaddek Khan" userId="0a1bd4df-eaad-4b84-83e6-2ad2be4f4e13" providerId="ADAL" clId="{C24A7A8F-004A-E047-A73C-0D0527ECE828}" dt="2022-05-30T13:59:29.265" v="1" actId="14100"/>
        <pc:sldMkLst>
          <pc:docMk/>
          <pc:sldMk cId="243782033" sldId="381"/>
        </pc:sldMkLst>
        <pc:spChg chg="mod">
          <ac:chgData name="Md Mosaddek Khan" userId="0a1bd4df-eaad-4b84-83e6-2ad2be4f4e13" providerId="ADAL" clId="{C24A7A8F-004A-E047-A73C-0D0527ECE828}" dt="2022-05-30T13:59:29.265" v="1" actId="14100"/>
          <ac:spMkLst>
            <pc:docMk/>
            <pc:sldMk cId="243782033" sldId="381"/>
            <ac:spMk id="2" creationId="{E4FADA08-1626-C178-4835-C2622FAEA61A}"/>
          </ac:spMkLst>
        </pc:spChg>
      </pc:sldChg>
    </pc:docChg>
  </pc:docChgLst>
  <pc:docChgLst>
    <pc:chgData name="Md Mosaddek Khan" userId="0a1bd4df-eaad-4b84-83e6-2ad2be4f4e13" providerId="ADAL" clId="{CB448833-FAEE-431B-B172-4C32AAF2A872}"/>
    <pc:docChg chg="custSel modSld">
      <pc:chgData name="Md Mosaddek Khan" userId="0a1bd4df-eaad-4b84-83e6-2ad2be4f4e13" providerId="ADAL" clId="{CB448833-FAEE-431B-B172-4C32AAF2A872}" dt="2022-09-03T16:52:44.492" v="0" actId="478"/>
      <pc:docMkLst>
        <pc:docMk/>
      </pc:docMkLst>
      <pc:sldChg chg="addSp delSp modSp mod">
        <pc:chgData name="Md Mosaddek Khan" userId="0a1bd4df-eaad-4b84-83e6-2ad2be4f4e13" providerId="ADAL" clId="{CB448833-FAEE-431B-B172-4C32AAF2A872}" dt="2022-09-03T16:52:44.492" v="0" actId="478"/>
        <pc:sldMkLst>
          <pc:docMk/>
          <pc:sldMk cId="64751857" sldId="380"/>
        </pc:sldMkLst>
        <pc:spChg chg="add mod">
          <ac:chgData name="Md Mosaddek Khan" userId="0a1bd4df-eaad-4b84-83e6-2ad2be4f4e13" providerId="ADAL" clId="{CB448833-FAEE-431B-B172-4C32AAF2A872}" dt="2022-09-03T16:52:44.492" v="0" actId="478"/>
          <ac:spMkLst>
            <pc:docMk/>
            <pc:sldMk cId="64751857" sldId="380"/>
            <ac:spMk id="3" creationId="{4C9239B9-7938-44D9-7747-4C7B717B231B}"/>
          </ac:spMkLst>
        </pc:spChg>
        <pc:spChg chg="del">
          <ac:chgData name="Md Mosaddek Khan" userId="0a1bd4df-eaad-4b84-83e6-2ad2be4f4e13" providerId="ADAL" clId="{CB448833-FAEE-431B-B172-4C32AAF2A872}" dt="2022-09-03T16:52:44.492" v="0" actId="478"/>
          <ac:spMkLst>
            <pc:docMk/>
            <pc:sldMk cId="64751857" sldId="380"/>
            <ac:spMk id="92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pPr>
              <a:defRPr/>
            </a:pPr>
            <a:fld id="{BC3DD763-9C10-41B5-B193-0C2053A55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4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ctr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ctr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4575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95800"/>
            <a:ext cx="5030787" cy="419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3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b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915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pPr>
              <a:defRPr/>
            </a:pPr>
            <a:fld id="{B68030BC-38B9-4ED3-B99A-0A2DAF32B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95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984333-C3CD-424F-9CA6-14503BCBD9C6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92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39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1675"/>
            <a:ext cx="4699000" cy="35242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54" y="4460217"/>
            <a:ext cx="5018792" cy="4234972"/>
          </a:xfrm>
          <a:noFill/>
          <a:ln/>
        </p:spPr>
        <p:txBody>
          <a:bodyPr lIns="95061" tIns="47531" rIns="95061" bIns="475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8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1675"/>
            <a:ext cx="4699000" cy="35242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54" y="4460217"/>
            <a:ext cx="5018792" cy="4234972"/>
          </a:xfrm>
          <a:noFill/>
          <a:ln/>
        </p:spPr>
        <p:txBody>
          <a:bodyPr lIns="95061" tIns="47531" rIns="95061" bIns="475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1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1675"/>
            <a:ext cx="4699000" cy="35242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54" y="4460217"/>
            <a:ext cx="5018792" cy="4234972"/>
          </a:xfrm>
          <a:noFill/>
          <a:ln/>
        </p:spPr>
        <p:txBody>
          <a:bodyPr lIns="95061" tIns="47531" rIns="95061" bIns="475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7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4449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07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8B7F-54CB-91E8-B001-CE293EBD6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E9C7DFE-6A8C-E6E7-0CB8-BC05EAA26A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B4078BB-F44B-22C5-35B7-420F641D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amazon.com, launch.com, restaurants, movies, . . .</a:t>
            </a:r>
          </a:p>
          <a:p>
            <a:r>
              <a:rPr lang="en-US"/>
              <a:t>Note:  there can be a quadratic number of inversions.</a:t>
            </a:r>
          </a:p>
          <a:p>
            <a:pPr lvl="1"/>
            <a:r>
              <a:rPr lang="en-US"/>
              <a:t>Asymptotically faster algorithm must compute total number without even looking at each inversion individually.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49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8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42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02098-E005-4997-A276-208E4F38C27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156075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156075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 b="0"/>
              <a:t>2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11200"/>
            <a:ext cx="4679950" cy="3509963"/>
          </a:xfrm>
          <a:solidFill>
            <a:srgbClr val="FFFFFF"/>
          </a:solidFill>
          <a:ln w="12700" cap="flat"/>
        </p:spPr>
      </p:sp>
      <p:sp>
        <p:nvSpPr>
          <p:cNvPr id="245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4250" y="4464050"/>
            <a:ext cx="5019675" cy="4227513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6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60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647" y="4462341"/>
            <a:ext cx="5476006" cy="4228598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3A528-3937-4815-AA0F-78FF980282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156075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156075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 b="0"/>
              <a:t>3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11200"/>
            <a:ext cx="4679950" cy="3509963"/>
          </a:xfrm>
          <a:solidFill>
            <a:srgbClr val="FFFFFF"/>
          </a:solidFill>
          <a:ln w="12700" cap="flat"/>
        </p:spPr>
      </p:sp>
      <p:sp>
        <p:nvSpPr>
          <p:cNvPr id="256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4250" y="4464050"/>
            <a:ext cx="5019675" cy="4227513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93D0A-493D-41CA-9267-5403DF52FEB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156075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156075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 b="0"/>
              <a:t>2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11200"/>
            <a:ext cx="4679950" cy="3509963"/>
          </a:xfrm>
          <a:solidFill>
            <a:srgbClr val="FFFFFF"/>
          </a:solidFill>
          <a:ln w="12700" cap="flat"/>
        </p:spPr>
      </p:sp>
      <p:sp>
        <p:nvSpPr>
          <p:cNvPr id="266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4250" y="4464050"/>
            <a:ext cx="5019675" cy="4227513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18115-F623-43EE-9017-2FCAAD38B2F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156075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156075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 b="0"/>
              <a:t>2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11200"/>
            <a:ext cx="4679950" cy="3509963"/>
          </a:xfrm>
          <a:solidFill>
            <a:srgbClr val="FFFFFF"/>
          </a:solidFill>
          <a:ln w="12700" cap="flat"/>
        </p:spPr>
      </p:sp>
      <p:sp>
        <p:nvSpPr>
          <p:cNvPr id="276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4250" y="4464050"/>
            <a:ext cx="5019675" cy="4227513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Search is Decrease and Conquer as it solves a problem of size n by solving one sub-problem of n/2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8030BC-38B9-4ED3-B99A-0A2DAF32B06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7412" cy="35242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26" y="4464466"/>
            <a:ext cx="5018793" cy="4224348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9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325" y="701675"/>
            <a:ext cx="4699000" cy="35242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54" y="4460217"/>
            <a:ext cx="5018792" cy="423497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61" tIns="47531" rIns="95061" bIns="475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2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325" y="701675"/>
            <a:ext cx="4699000" cy="3524250"/>
          </a:xfrm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54" y="4460217"/>
            <a:ext cx="5018792" cy="423497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61" tIns="47531" rIns="95061" bIns="475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BCA02B-522A-4FA1-8EF6-982B872992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4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D9F9D-2134-4FB8-8763-980BA57E1C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9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9B26B-9CFD-44B0-ABC8-449E34DADA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9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277C2-698E-48A0-A5A7-379E4611A0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A1859-1B0B-4195-8516-0F55618365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8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D5560-C8F1-40EF-B912-B7DE233511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1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9553F-C522-4FAC-ABAA-28E1FE3222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1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2B115-8681-47E7-BE15-62C6392874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7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0B870-7514-434B-9548-4126AEDC17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6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C38DC-65B9-4F70-828E-867294E703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0B44D-A119-4863-B159-4FBF61728C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DCBA-1419-44B1-A5FD-8FE35F556A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1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1" hangingPunct="1">
              <a:defRPr/>
            </a:pP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eaLnBrk="1" hangingPunct="1">
              <a:defRPr/>
            </a:pPr>
            <a:r>
              <a:rPr lang="en-US" b="0">
                <a:solidFill>
                  <a:srgbClr val="000000"/>
                </a:solidFill>
                <a:latin typeface="Arial" charset="0"/>
              </a:rPr>
              <a:t>CS 477/677 - Lecture 22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eaLnBrk="1" hangingPunct="1">
              <a:defRPr/>
            </a:pPr>
            <a:fld id="{81569F54-7CD4-4A46-BE66-E772D43669F7}" type="slidenum">
              <a:rPr lang="en-US" b="0">
                <a:solidFill>
                  <a:srgbClr val="000000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1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32956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CSE 2202</a:t>
            </a:r>
            <a:br>
              <a:rPr lang="en-US" dirty="0"/>
            </a:br>
            <a:r>
              <a:rPr lang="en-US" dirty="0"/>
              <a:t>Design and Analysis of Algorithms – I </a:t>
            </a:r>
            <a:br>
              <a:rPr lang="en-US" dirty="0"/>
            </a:br>
            <a:r>
              <a:rPr lang="en-US" b="1" dirty="0"/>
              <a:t>Lecture 9</a:t>
            </a:r>
            <a:br>
              <a:rPr lang="en-US" dirty="0"/>
            </a:br>
            <a:r>
              <a:rPr lang="en-US" b="1" dirty="0"/>
              <a:t>Algorithm Types</a:t>
            </a:r>
            <a:br>
              <a:rPr lang="en-US" b="1" dirty="0"/>
            </a:br>
            <a:r>
              <a:rPr lang="en-US" b="1" dirty="0"/>
              <a:t>Divide and Conquer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239B9-7938-44D9-7747-4C7B717B2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5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 - 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0-1 Knapsack</a:t>
            </a:r>
          </a:p>
          <a:p>
            <a:r>
              <a:rPr lang="en-US"/>
              <a:t>Longest Common Subsequence</a:t>
            </a:r>
          </a:p>
          <a:p>
            <a:r>
              <a:rPr lang="en-US"/>
              <a:t>Longest Increasing Sequence</a:t>
            </a:r>
          </a:p>
          <a:p>
            <a:r>
              <a:rPr lang="en-US"/>
              <a:t>Sum of Subset</a:t>
            </a:r>
          </a:p>
          <a:p>
            <a:r>
              <a:rPr lang="en-US"/>
              <a:t>Warshall’s All pairs shortest path</a:t>
            </a:r>
          </a:p>
          <a:p>
            <a:r>
              <a:rPr lang="en-US"/>
              <a:t>Bellman Ford’s Single Source Shortest Path</a:t>
            </a:r>
          </a:p>
          <a:p>
            <a:r>
              <a:rPr lang="en-US"/>
              <a:t>Matrix Chain Multiplication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/>
              <a:t>Greedy Algorithm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223963"/>
            <a:ext cx="8610600" cy="5253037"/>
          </a:xfrm>
          <a:noFill/>
        </p:spPr>
        <p:txBody>
          <a:bodyPr lIns="90488" tIns="44450" rIns="90488" bIns="44450"/>
          <a:lstStyle/>
          <a:p>
            <a:r>
              <a:rPr lang="en-US"/>
              <a:t>Based on trying best current (local) choice</a:t>
            </a:r>
          </a:p>
          <a:p>
            <a:r>
              <a:rPr lang="en-US"/>
              <a:t>Approach </a:t>
            </a:r>
          </a:p>
          <a:p>
            <a:pPr lvl="1"/>
            <a:r>
              <a:rPr lang="en-US"/>
              <a:t>At each step of algorithm choose best local solution</a:t>
            </a:r>
          </a:p>
          <a:p>
            <a:r>
              <a:rPr lang="en-US"/>
              <a:t>Avoid backtracking, exponential time O(2</a:t>
            </a:r>
            <a:r>
              <a:rPr lang="en-US" sz="3200" baseline="30000"/>
              <a:t>n</a:t>
            </a:r>
            <a:r>
              <a:rPr lang="en-US"/>
              <a:t>)</a:t>
            </a:r>
          </a:p>
          <a:p>
            <a:r>
              <a:rPr lang="en-US"/>
              <a:t>Hope local optimum lead to </a:t>
            </a:r>
            <a:r>
              <a:rPr lang="en-US">
                <a:solidFill>
                  <a:srgbClr val="FF3300"/>
                </a:solidFill>
              </a:rPr>
              <a:t>global</a:t>
            </a:r>
            <a:r>
              <a:rPr lang="en-US"/>
              <a:t> optimum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 –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200">
                <a:solidFill>
                  <a:srgbClr val="FF3300"/>
                </a:solidFill>
              </a:rPr>
              <a:t>Kruskal’s Minimal Spanning Tree Algorithm</a:t>
            </a:r>
          </a:p>
          <a:p>
            <a:pPr>
              <a:buFont typeface="Wingdings" pitchFamily="2" charset="2"/>
              <a:buNone/>
            </a:pPr>
            <a:r>
              <a:rPr lang="en-US"/>
              <a:t>sort edges by weight (from least to most)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tree =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for each edge (X,Y) in order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if it does not create a cycle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</a:t>
            </a:r>
            <a:r>
              <a:rPr lang="en-US">
                <a:solidFill>
                  <a:schemeClr val="tx2"/>
                </a:solidFill>
              </a:rPr>
              <a:t>add (X,Y) to tree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	stop when tree has N–1 edges</a:t>
            </a:r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3581400" y="2667000"/>
            <a:ext cx="1676400" cy="685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791200" y="5029200"/>
            <a:ext cx="2819400" cy="1373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Arial" charset="0"/>
              </a:rPr>
              <a:t>Picks best local solution at each step</a:t>
            </a:r>
          </a:p>
        </p:txBody>
      </p:sp>
      <p:sp>
        <p:nvSpPr>
          <p:cNvPr id="13318" name="Freeform 7"/>
          <p:cNvSpPr>
            <a:spLocks/>
          </p:cNvSpPr>
          <p:nvPr/>
        </p:nvSpPr>
        <p:spPr bwMode="auto">
          <a:xfrm>
            <a:off x="5410200" y="3048000"/>
            <a:ext cx="1828800" cy="1828800"/>
          </a:xfrm>
          <a:custGeom>
            <a:avLst/>
            <a:gdLst>
              <a:gd name="T0" fmla="*/ 2147483647 w 744"/>
              <a:gd name="T1" fmla="*/ 2147483647 h 1152"/>
              <a:gd name="T2" fmla="*/ 2147483647 w 744"/>
              <a:gd name="T3" fmla="*/ 1088707435 h 1152"/>
              <a:gd name="T4" fmla="*/ 2147483647 w 744"/>
              <a:gd name="T5" fmla="*/ 241934997 h 1152"/>
              <a:gd name="T6" fmla="*/ 0 w 744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44"/>
              <a:gd name="T13" fmla="*/ 0 h 1152"/>
              <a:gd name="T14" fmla="*/ 744 w 744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4" h="1152">
                <a:moveTo>
                  <a:pt x="720" y="1152"/>
                </a:moveTo>
                <a:cubicBezTo>
                  <a:pt x="728" y="880"/>
                  <a:pt x="736" y="608"/>
                  <a:pt x="720" y="432"/>
                </a:cubicBezTo>
                <a:cubicBezTo>
                  <a:pt x="704" y="256"/>
                  <a:pt x="744" y="168"/>
                  <a:pt x="624" y="96"/>
                </a:cubicBezTo>
                <a:cubicBezTo>
                  <a:pt x="504" y="24"/>
                  <a:pt x="252" y="12"/>
                  <a:pt x="0" y="0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 -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Dijkstra’s Single Source Shortest Path</a:t>
            </a:r>
          </a:p>
          <a:p>
            <a:r>
              <a:rPr lang="en-US"/>
              <a:t>Minimum Spanning Tree – Prim &amp; Kruskal</a:t>
            </a:r>
          </a:p>
          <a:p>
            <a:r>
              <a:rPr lang="en-US"/>
              <a:t>Fractional Knapsack Problem</a:t>
            </a:r>
          </a:p>
          <a:p>
            <a:r>
              <a:rPr lang="en-US"/>
              <a:t>Huffman Coding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Algorithm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/>
              <a:t>Based on depth-first recursive search</a:t>
            </a:r>
          </a:p>
          <a:p>
            <a:pPr marL="533400" indent="-533400"/>
            <a:r>
              <a:rPr lang="en-US"/>
              <a:t>Approach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Tests whether solution has been found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If found solution, return it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Else for each choice that can be made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/>
              <a:t>Make that choice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/>
              <a:t>Recur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/>
              <a:t>If recursion returns a solution, return it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If no choices remain, return failure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Algorithm –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path through maze</a:t>
            </a:r>
          </a:p>
          <a:p>
            <a:pPr lvl="1"/>
            <a:r>
              <a:rPr lang="en-US"/>
              <a:t>Start at beginning of maze</a:t>
            </a:r>
          </a:p>
          <a:p>
            <a:pPr lvl="1"/>
            <a:r>
              <a:rPr lang="en-US"/>
              <a:t>If at exit, return true</a:t>
            </a:r>
          </a:p>
          <a:p>
            <a:pPr lvl="1"/>
            <a:r>
              <a:rPr lang="en-US"/>
              <a:t>Else for each step from current location</a:t>
            </a:r>
          </a:p>
          <a:p>
            <a:pPr lvl="2"/>
            <a:r>
              <a:rPr lang="en-US"/>
              <a:t>Recursively find path</a:t>
            </a:r>
          </a:p>
          <a:p>
            <a:pPr lvl="2"/>
            <a:r>
              <a:rPr lang="en-US"/>
              <a:t>Return with first successful step</a:t>
            </a:r>
          </a:p>
          <a:p>
            <a:pPr lvl="2"/>
            <a:r>
              <a:rPr lang="en-US"/>
              <a:t>Return false if all steps fail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Algorithm – Example</a:t>
            </a:r>
          </a:p>
        </p:txBody>
      </p:sp>
      <p:sp>
        <p:nvSpPr>
          <p:cNvPr id="2453509" name="Rectangle 205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 a map with no more than four colors</a:t>
            </a:r>
          </a:p>
          <a:p>
            <a:pPr lvl="1"/>
            <a:r>
              <a:rPr lang="en-US"/>
              <a:t>If all countries have been colored return success</a:t>
            </a:r>
          </a:p>
          <a:p>
            <a:pPr lvl="1"/>
            <a:r>
              <a:rPr lang="en-US"/>
              <a:t>Else for each color c of four colors and country n</a:t>
            </a:r>
          </a:p>
          <a:p>
            <a:pPr lvl="2"/>
            <a:r>
              <a:rPr lang="en-US"/>
              <a:t>If country n is not adjacent to a country that has been colored c</a:t>
            </a:r>
          </a:p>
          <a:p>
            <a:pPr lvl="3"/>
            <a:r>
              <a:rPr lang="en-US"/>
              <a:t>Color country n with color c</a:t>
            </a:r>
          </a:p>
          <a:p>
            <a:pPr lvl="3"/>
            <a:r>
              <a:rPr lang="en-US"/>
              <a:t>Recursively color country n+1</a:t>
            </a:r>
          </a:p>
          <a:p>
            <a:pPr lvl="3"/>
            <a:r>
              <a:rPr lang="en-US"/>
              <a:t>If successful, return success</a:t>
            </a:r>
          </a:p>
          <a:p>
            <a:pPr lvl="1"/>
            <a:r>
              <a:rPr lang="en-US"/>
              <a:t>Return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- Example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8 Queen Problem</a:t>
            </a:r>
          </a:p>
          <a:p>
            <a:r>
              <a:rPr lang="en-US"/>
              <a:t>Graph Coloring</a:t>
            </a:r>
          </a:p>
          <a:p>
            <a:r>
              <a:rPr lang="en-US"/>
              <a:t>Sum of Subset</a:t>
            </a:r>
          </a:p>
          <a:p>
            <a:r>
              <a:rPr lang="en-US"/>
              <a:t>Hamiltonian Cycle</a:t>
            </a:r>
          </a:p>
          <a:p>
            <a:r>
              <a:rPr lang="en-US"/>
              <a:t>Travelling Salesman Problem (TSP)</a:t>
            </a:r>
          </a:p>
          <a:p>
            <a:r>
              <a:rPr lang="en-US"/>
              <a:t>Permutation &amp; Combination Generation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Bound Algorithm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Based on limiting search using current solution</a:t>
            </a:r>
          </a:p>
          <a:p>
            <a:r>
              <a:rPr lang="en-US"/>
              <a:t>Approach </a:t>
            </a:r>
          </a:p>
          <a:p>
            <a:pPr lvl="1"/>
            <a:r>
              <a:rPr lang="en-US"/>
              <a:t>Track best current solution found </a:t>
            </a:r>
          </a:p>
          <a:p>
            <a:pPr lvl="1"/>
            <a:r>
              <a:rPr lang="en-US"/>
              <a:t>Eliminate partial solutions that can not improve upon best current solution</a:t>
            </a:r>
          </a:p>
          <a:p>
            <a:pPr lvl="1"/>
            <a:r>
              <a:rPr lang="en-US"/>
              <a:t>Reduces amount of backtracking</a:t>
            </a:r>
          </a:p>
          <a:p>
            <a:r>
              <a:rPr lang="en-US"/>
              <a:t>Not guaranteed to avoid exponential time O(2</a:t>
            </a:r>
            <a:r>
              <a:rPr lang="en-US" sz="3200" baseline="30000"/>
              <a:t>n</a:t>
            </a:r>
            <a:r>
              <a:rPr lang="en-US"/>
              <a:t>)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Bound – Example</a:t>
            </a:r>
          </a:p>
        </p:txBody>
      </p:sp>
      <p:sp>
        <p:nvSpPr>
          <p:cNvPr id="2462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Branch and bound algorithm for TSP</a:t>
            </a:r>
          </a:p>
          <a:p>
            <a:pPr lvl="1"/>
            <a:r>
              <a:rPr lang="en-US"/>
              <a:t>Find possible paths using recursive backtracking</a:t>
            </a:r>
          </a:p>
          <a:p>
            <a:pPr lvl="1"/>
            <a:r>
              <a:rPr lang="en-US"/>
              <a:t>Track cost of best current solution found</a:t>
            </a:r>
          </a:p>
          <a:p>
            <a:pPr lvl="1"/>
            <a:r>
              <a:rPr lang="en-US"/>
              <a:t>Stop searching path </a:t>
            </a:r>
            <a:r>
              <a:rPr lang="en-US">
                <a:solidFill>
                  <a:srgbClr val="FF3300"/>
                </a:solidFill>
              </a:rPr>
              <a:t>if cost &gt; best current solution</a:t>
            </a:r>
          </a:p>
          <a:p>
            <a:pPr lvl="1"/>
            <a:r>
              <a:rPr lang="en-US"/>
              <a:t>Return lowest cost path </a:t>
            </a:r>
          </a:p>
          <a:p>
            <a:r>
              <a:rPr lang="en-US"/>
              <a:t>If good solution found early, can reduce search</a:t>
            </a:r>
          </a:p>
          <a:p>
            <a:r>
              <a:rPr lang="en-US"/>
              <a:t>May still require exponential time O(2</a:t>
            </a:r>
            <a:r>
              <a:rPr lang="en-US" sz="3200" baseline="30000"/>
              <a:t>n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Algorithm Strategies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Based on trying to guide search for solution</a:t>
            </a:r>
          </a:p>
          <a:p>
            <a:r>
              <a:rPr lang="en-US"/>
              <a:t>Heuristic </a:t>
            </a:r>
            <a:r>
              <a:rPr lang="en-US" altLang="zh-TW">
                <a:ea typeface="新細明體" charset="-120"/>
                <a:sym typeface="Symbol" pitchFamily="18" charset="2"/>
              </a:rPr>
              <a:t> “rule of thumb”</a:t>
            </a:r>
            <a:endParaRPr lang="en-US"/>
          </a:p>
          <a:p>
            <a:r>
              <a:rPr lang="en-US"/>
              <a:t>Approach</a:t>
            </a:r>
          </a:p>
          <a:p>
            <a:pPr lvl="1"/>
            <a:r>
              <a:rPr lang="en-US"/>
              <a:t>Generate and evaluate possible solutions</a:t>
            </a:r>
          </a:p>
          <a:p>
            <a:pPr lvl="2"/>
            <a:r>
              <a:rPr lang="en-US"/>
              <a:t>Using “rule of thumb”</a:t>
            </a:r>
          </a:p>
          <a:p>
            <a:pPr lvl="2"/>
            <a:r>
              <a:rPr lang="en-US"/>
              <a:t>Stop if satisfactory solution is found</a:t>
            </a:r>
          </a:p>
          <a:p>
            <a:r>
              <a:rPr lang="en-US"/>
              <a:t>Can reduce complexity</a:t>
            </a:r>
          </a:p>
          <a:p>
            <a:r>
              <a:rPr lang="en-US"/>
              <a:t>Not guaranteed to yield best solution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Algorithm –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Heuristic algorithm for TSP</a:t>
            </a:r>
          </a:p>
          <a:p>
            <a:pPr lvl="1"/>
            <a:r>
              <a:rPr lang="en-US"/>
              <a:t>Find possible paths using recursive backtracking</a:t>
            </a:r>
          </a:p>
          <a:p>
            <a:pPr lvl="2"/>
            <a:r>
              <a:rPr lang="en-US"/>
              <a:t>Search 2 lowest cost edges at each node first</a:t>
            </a:r>
          </a:p>
          <a:p>
            <a:pPr lvl="1"/>
            <a:r>
              <a:rPr lang="en-US"/>
              <a:t>Calculate cost of each path</a:t>
            </a:r>
          </a:p>
          <a:p>
            <a:pPr lvl="1"/>
            <a:r>
              <a:rPr lang="en-US"/>
              <a:t>Return lowest cost path from first 100 solutions</a:t>
            </a:r>
          </a:p>
          <a:p>
            <a:r>
              <a:rPr lang="en-US"/>
              <a:t>Not guaranteed to find best solution</a:t>
            </a:r>
          </a:p>
          <a:p>
            <a:r>
              <a:rPr lang="en-US"/>
              <a:t>Heuristics used frequently in real applications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&amp; Conquer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457200"/>
          </a:xfrm>
        </p:spPr>
        <p:txBody>
          <a:bodyPr/>
          <a:lstStyle/>
          <a:p>
            <a:r>
              <a:rPr lang="tr-TR" dirty="0"/>
              <a:t>Divide and Conquer Algorithms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>
              <a:buFontTx/>
              <a:buNone/>
            </a:pPr>
            <a:endParaRPr lang="tr-TR" sz="2800" dirty="0"/>
          </a:p>
          <a:p>
            <a:pPr lvl="1">
              <a:buFontTx/>
              <a:buChar char="-"/>
            </a:pPr>
            <a:r>
              <a:rPr lang="en-US" sz="2800" dirty="0"/>
              <a:t>Example</a:t>
            </a:r>
          </a:p>
          <a:p>
            <a:pPr lvl="2">
              <a:buFontTx/>
              <a:buChar char="-"/>
            </a:pPr>
            <a:r>
              <a:rPr lang="tr-TR" sz="2800" dirty="0"/>
              <a:t> </a:t>
            </a:r>
            <a:r>
              <a:rPr lang="en-US" sz="2800" dirty="0">
                <a:solidFill>
                  <a:srgbClr val="003399"/>
                </a:solidFill>
              </a:rPr>
              <a:t>Binary Search</a:t>
            </a:r>
          </a:p>
          <a:p>
            <a:pPr lvl="2">
              <a:buFontTx/>
              <a:buChar char="-"/>
            </a:pPr>
            <a:r>
              <a:rPr lang="tr-TR" sz="2800" dirty="0"/>
              <a:t> </a:t>
            </a:r>
            <a:r>
              <a:rPr lang="tr-TR" sz="2800" dirty="0">
                <a:solidFill>
                  <a:srgbClr val="003399"/>
                </a:solidFill>
              </a:rPr>
              <a:t>Merge Sort</a:t>
            </a:r>
            <a:endParaRPr lang="en-US" sz="2800" dirty="0">
              <a:solidFill>
                <a:srgbClr val="003399"/>
              </a:solidFill>
            </a:endParaRPr>
          </a:p>
          <a:p>
            <a:pPr lvl="2">
              <a:buFontTx/>
              <a:buChar char="-"/>
            </a:pPr>
            <a:r>
              <a:rPr lang="en-US" sz="2800" dirty="0">
                <a:solidFill>
                  <a:srgbClr val="003399"/>
                </a:solidFill>
              </a:rPr>
              <a:t>Quick Sort</a:t>
            </a:r>
            <a:endParaRPr lang="tr-TR" sz="2800" dirty="0">
              <a:solidFill>
                <a:srgbClr val="003399"/>
              </a:solidFill>
            </a:endParaRPr>
          </a:p>
          <a:p>
            <a:pPr lvl="2">
              <a:buFontTx/>
              <a:buChar char="-"/>
            </a:pPr>
            <a:r>
              <a:rPr lang="tr-TR" sz="2800" dirty="0">
                <a:solidFill>
                  <a:srgbClr val="003399"/>
                </a:solidFill>
              </a:rPr>
              <a:t> Counting</a:t>
            </a:r>
          </a:p>
          <a:p>
            <a:pPr lvl="2">
              <a:buFontTx/>
              <a:buChar char="-"/>
            </a:pPr>
            <a:r>
              <a:rPr lang="tr-TR" sz="2800" dirty="0">
                <a:solidFill>
                  <a:srgbClr val="003399"/>
                </a:solidFill>
              </a:rPr>
              <a:t>Closest Pair of Points</a:t>
            </a:r>
            <a:endParaRPr lang="en-US" sz="2800" dirty="0">
              <a:solidFill>
                <a:srgbClr val="003399"/>
              </a:solidFill>
            </a:endParaRP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CF7499-9E8E-4C6F-BF73-78492CCEA005}" type="slidenum">
              <a:rPr lang="en-US"/>
              <a:pPr/>
              <a:t>23</a:t>
            </a:fld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  <a:cs typeface="Times New Roman" pitchFamily="18" charset="0"/>
              </a:rPr>
              <a:t>Divide and Conquer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endParaRPr lang="en-US" altLang="zh-TW" sz="2400" dirty="0">
              <a:solidFill>
                <a:srgbClr val="FF0000"/>
              </a:solidFill>
              <a:ea typeface="新細明體" charset="-120"/>
              <a:cs typeface="Times New Roman" pitchFamily="18" charset="0"/>
            </a:endParaRPr>
          </a:p>
          <a:p>
            <a:pPr marL="0" indent="0">
              <a:buFont typeface="Monotype Sorts" pitchFamily="92" charset="2"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Divide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 the problem into a number of </a:t>
            </a:r>
            <a:r>
              <a:rPr lang="en-US" altLang="zh-TW" dirty="0" err="1">
                <a:ea typeface="新細明體" charset="-120"/>
                <a:cs typeface="Times New Roman" pitchFamily="18" charset="0"/>
              </a:rPr>
              <a:t>subproblems</a:t>
            </a:r>
            <a:endParaRPr lang="en-US" altLang="zh-TW" dirty="0">
              <a:solidFill>
                <a:srgbClr val="FF0000"/>
              </a:solidFill>
              <a:ea typeface="新細明體" charset="-120"/>
              <a:cs typeface="Times New Roman" pitchFamily="18" charset="0"/>
            </a:endParaRPr>
          </a:p>
          <a:p>
            <a:pPr lvl="1"/>
            <a:r>
              <a:rPr lang="en-US" altLang="zh-TW" sz="2800" dirty="0">
                <a:ea typeface="新細明體" charset="-120"/>
                <a:cs typeface="Times New Roman" pitchFamily="18" charset="0"/>
              </a:rPr>
              <a:t>There must be base case (to stop recursion).</a:t>
            </a:r>
            <a:endParaRPr lang="en-US" altLang="zh-TW" sz="2800" dirty="0">
              <a:solidFill>
                <a:srgbClr val="FF0000"/>
              </a:solidFill>
              <a:ea typeface="新細明體" charset="-120"/>
              <a:cs typeface="Times New Roman" pitchFamily="18" charset="0"/>
            </a:endParaRPr>
          </a:p>
          <a:p>
            <a:pPr marL="0" indent="0">
              <a:buFont typeface="Monotype Sorts" pitchFamily="92" charset="2"/>
              <a:buNone/>
            </a:pPr>
            <a:endParaRPr lang="en-US" altLang="zh-TW" dirty="0">
              <a:solidFill>
                <a:srgbClr val="FF0000"/>
              </a:solidFill>
              <a:ea typeface="新細明體" charset="-120"/>
              <a:cs typeface="Times New Roman" pitchFamily="18" charset="0"/>
            </a:endParaRPr>
          </a:p>
          <a:p>
            <a:pPr marL="0" indent="0">
              <a:buFont typeface="Monotype Sorts" pitchFamily="92" charset="2"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Conquer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 (solve) each </a:t>
            </a:r>
            <a:r>
              <a:rPr lang="en-US" altLang="zh-TW" dirty="0" err="1">
                <a:ea typeface="新細明體" charset="-120"/>
                <a:cs typeface="Times New Roman" pitchFamily="18" charset="0"/>
              </a:rPr>
              <a:t>subproblem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recursively</a:t>
            </a:r>
          </a:p>
          <a:p>
            <a:pPr marL="0" indent="0">
              <a:buFont typeface="Monotype Sorts" pitchFamily="92" charset="2"/>
              <a:buNone/>
            </a:pPr>
            <a:endParaRPr lang="en-US" altLang="zh-TW" dirty="0">
              <a:ea typeface="新細明體" charset="-120"/>
              <a:cs typeface="Times New Roman" pitchFamily="18" charset="0"/>
            </a:endParaRPr>
          </a:p>
          <a:p>
            <a:pPr marL="0" indent="0">
              <a:buFont typeface="Monotype Sorts" pitchFamily="92" charset="2"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Combine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 (merge) solutions to </a:t>
            </a:r>
            <a:r>
              <a:rPr lang="en-US" altLang="zh-TW" dirty="0" err="1">
                <a:ea typeface="新細明體" charset="-120"/>
                <a:cs typeface="Times New Roman" pitchFamily="18" charset="0"/>
              </a:rPr>
              <a:t>subproblems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 into a solution to the original problem</a:t>
            </a:r>
          </a:p>
          <a:p>
            <a:pPr marL="0" indent="0">
              <a:buFont typeface="Monotype Sorts" pitchFamily="92" charset="2"/>
              <a:buNone/>
            </a:pPr>
            <a:endParaRPr lang="en-US" altLang="zh-TW" dirty="0">
              <a:latin typeface="Times"/>
              <a:ea typeface="新細明體" charset="-120"/>
              <a:cs typeface="Times New Roman" pitchFamily="18" charset="0"/>
            </a:endParaRPr>
          </a:p>
          <a:p>
            <a:pPr marL="0" indent="0">
              <a:buFont typeface="Monotype Sorts" pitchFamily="92" charset="2"/>
              <a:buNone/>
            </a:pPr>
            <a:endParaRPr lang="en-US" altLang="zh-TW" sz="2400" dirty="0">
              <a:ea typeface="新細明體" charset="-120"/>
              <a:cs typeface="Times New Roman" pitchFamily="18" charset="0"/>
            </a:endParaRPr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6EB2C-E2A3-4DEF-A1B4-CA992C29F660}" type="slidenum">
              <a:rPr lang="en-US"/>
              <a:pPr/>
              <a:t>24</a:t>
            </a:fld>
            <a:endParaRPr 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9B839-A383-2D12-B1D1-B408B175C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80B58B73-BCF2-7D08-F0BB-CDBB4DF82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  <a:cs typeface="Times New Roman" pitchFamily="18" charset="0"/>
              </a:rPr>
              <a:t>Divide and Conquer</a:t>
            </a:r>
          </a:p>
        </p:txBody>
      </p:sp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FE28B22E-14E6-D5FB-29C4-AFDD7A6D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6EB2C-E2A3-4DEF-A1B4-CA992C29F660}" type="slidenum">
              <a:rPr lang="en-US"/>
              <a:pPr/>
              <a:t>25</a:t>
            </a:fld>
            <a:endParaRPr lang="en-US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B34A-2D18-D27C-93A9-E13CA45A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teps of divide and conquer algorithms">
            <a:extLst>
              <a:ext uri="{FF2B5EF4-FFF2-40B4-BE49-F238E27FC236}">
                <a16:creationId xmlns:a16="http://schemas.microsoft.com/office/drawing/2014/main" id="{E58818F8-BF8D-449D-9FE0-79172040A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718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55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0" indent="0">
              <a:buFont typeface="Monotype Sorts" pitchFamily="92" charset="2"/>
              <a:buNone/>
            </a:pPr>
            <a:r>
              <a:rPr lang="en-US" sz="2400" dirty="0"/>
              <a:t>Most </a:t>
            </a:r>
            <a:r>
              <a:rPr lang="en-US" sz="2400" b="1" dirty="0"/>
              <a:t>common</a:t>
            </a:r>
            <a:r>
              <a:rPr lang="en-US" sz="2400" dirty="0"/>
              <a:t> usage.</a:t>
            </a:r>
          </a:p>
          <a:p>
            <a:pPr lvl="1"/>
            <a:r>
              <a:rPr lang="en-US" dirty="0"/>
              <a:t>Break up problem of size n into </a:t>
            </a:r>
            <a:r>
              <a:rPr lang="en-US" b="1" dirty="0">
                <a:solidFill>
                  <a:srgbClr val="FF0000"/>
                </a:solidFill>
              </a:rPr>
              <a:t>two</a:t>
            </a:r>
            <a:r>
              <a:rPr lang="en-US" dirty="0"/>
              <a:t> equal parts of size ½n.</a:t>
            </a:r>
          </a:p>
          <a:p>
            <a:pPr lvl="1"/>
            <a:r>
              <a:rPr lang="en-US" dirty="0"/>
              <a:t>Solve two parts recursively.</a:t>
            </a:r>
          </a:p>
          <a:p>
            <a:pPr lvl="1"/>
            <a:r>
              <a:rPr lang="en-US" dirty="0"/>
              <a:t>Combine two solutions into overall solution in </a:t>
            </a:r>
            <a:r>
              <a:rPr lang="en-US" b="1" dirty="0">
                <a:solidFill>
                  <a:srgbClr val="FF0000"/>
                </a:solidFill>
              </a:rPr>
              <a:t>linear time.</a:t>
            </a:r>
          </a:p>
          <a:p>
            <a:pPr marL="0" indent="0">
              <a:buFont typeface="Monotype Sorts" pitchFamily="92" charset="2"/>
              <a:buNone/>
            </a:pPr>
            <a:endParaRPr lang="en-US" sz="2400" dirty="0"/>
          </a:p>
          <a:p>
            <a:pPr marL="0" indent="0">
              <a:buFont typeface="Monotype Sorts" pitchFamily="92" charset="2"/>
              <a:buNone/>
            </a:pPr>
            <a:r>
              <a:rPr lang="en-US" sz="2400" dirty="0"/>
              <a:t>Consequence.</a:t>
            </a:r>
          </a:p>
          <a:p>
            <a:pPr lvl="1"/>
            <a:r>
              <a:rPr lang="en-US" dirty="0"/>
              <a:t>Brute force:  n</a:t>
            </a:r>
            <a:r>
              <a:rPr lang="en-US" sz="2800" baseline="30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Divide-and-conquer:  n log n.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F602E0-BB64-499C-A0DF-7B8E5CE99CB9}" type="slidenum">
              <a:rPr lang="en-US"/>
              <a:pPr/>
              <a:t>26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dirty="0" err="1"/>
              <a:t>Mergesort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Divide array into two halves.</a:t>
            </a:r>
          </a:p>
          <a:p>
            <a:pPr lvl="1"/>
            <a:r>
              <a:rPr lang="en-US" sz="1800" dirty="0"/>
              <a:t>Recursively sort each half.</a:t>
            </a:r>
          </a:p>
          <a:p>
            <a:pPr lvl="1"/>
            <a:r>
              <a:rPr lang="en-US" sz="1800" dirty="0"/>
              <a:t>Merge two halves to make sorted whole.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91B94E-EAB4-4773-A9D0-7D09BDD0542D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904038" y="5262563"/>
            <a:ext cx="1096962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/>
              <a:t>merge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904038" y="4619625"/>
            <a:ext cx="8382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sort</a:t>
            </a:r>
          </a:p>
        </p:txBody>
      </p:sp>
      <p:sp>
        <p:nvSpPr>
          <p:cNvPr id="13319" name="Text Box 17"/>
          <p:cNvSpPr txBox="1">
            <a:spLocks noChangeArrowheads="1"/>
          </p:cNvSpPr>
          <p:nvPr/>
        </p:nvSpPr>
        <p:spPr bwMode="auto">
          <a:xfrm>
            <a:off x="6904038" y="3997325"/>
            <a:ext cx="9906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divide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189038" y="3387725"/>
            <a:ext cx="5486400" cy="2251075"/>
            <a:chOff x="816" y="2400"/>
            <a:chExt cx="3744" cy="1536"/>
          </a:xfrm>
        </p:grpSpPr>
        <p:sp>
          <p:nvSpPr>
            <p:cNvPr id="13324" name="Rectangle 7"/>
            <p:cNvSpPr>
              <a:spLocks noChangeArrowheads="1"/>
            </p:cNvSpPr>
            <p:nvPr/>
          </p:nvSpPr>
          <p:spPr bwMode="auto">
            <a:xfrm>
              <a:off x="1008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3325" name="Rectangle 8"/>
            <p:cNvSpPr>
              <a:spLocks noChangeArrowheads="1"/>
            </p:cNvSpPr>
            <p:nvPr/>
          </p:nvSpPr>
          <p:spPr bwMode="auto">
            <a:xfrm>
              <a:off x="1344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3326" name="Rectangle 9"/>
            <p:cNvSpPr>
              <a:spLocks noChangeArrowheads="1"/>
            </p:cNvSpPr>
            <p:nvPr/>
          </p:nvSpPr>
          <p:spPr bwMode="auto">
            <a:xfrm>
              <a:off x="1680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3327" name="Rectangle 10"/>
            <p:cNvSpPr>
              <a:spLocks noChangeArrowheads="1"/>
            </p:cNvSpPr>
            <p:nvPr/>
          </p:nvSpPr>
          <p:spPr bwMode="auto">
            <a:xfrm>
              <a:off x="2016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2352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13329" name="Rectangle 12"/>
            <p:cNvSpPr>
              <a:spLocks noChangeArrowheads="1"/>
            </p:cNvSpPr>
            <p:nvPr/>
          </p:nvSpPr>
          <p:spPr bwMode="auto">
            <a:xfrm>
              <a:off x="2688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3330" name="Rectangle 13"/>
            <p:cNvSpPr>
              <a:spLocks noChangeArrowheads="1"/>
            </p:cNvSpPr>
            <p:nvPr/>
          </p:nvSpPr>
          <p:spPr bwMode="auto">
            <a:xfrm>
              <a:off x="3024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13331" name="Rectangle 14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3332" name="Rectangle 15"/>
            <p:cNvSpPr>
              <a:spLocks noChangeArrowheads="1"/>
            </p:cNvSpPr>
            <p:nvPr/>
          </p:nvSpPr>
          <p:spPr bwMode="auto">
            <a:xfrm>
              <a:off x="3696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3333" name="Rectangle 16"/>
            <p:cNvSpPr>
              <a:spLocks noChangeArrowheads="1"/>
            </p:cNvSpPr>
            <p:nvPr/>
          </p:nvSpPr>
          <p:spPr bwMode="auto">
            <a:xfrm>
              <a:off x="4032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3334" name="Rectangle 18"/>
            <p:cNvSpPr>
              <a:spLocks noChangeArrowheads="1"/>
            </p:cNvSpPr>
            <p:nvPr/>
          </p:nvSpPr>
          <p:spPr bwMode="auto">
            <a:xfrm>
              <a:off x="816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3335" name="Rectangle 19"/>
            <p:cNvSpPr>
              <a:spLocks noChangeArrowheads="1"/>
            </p:cNvSpPr>
            <p:nvPr/>
          </p:nvSpPr>
          <p:spPr bwMode="auto">
            <a:xfrm>
              <a:off x="1152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3336" name="Rectangle 20"/>
            <p:cNvSpPr>
              <a:spLocks noChangeArrowheads="1"/>
            </p:cNvSpPr>
            <p:nvPr/>
          </p:nvSpPr>
          <p:spPr bwMode="auto">
            <a:xfrm>
              <a:off x="1488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3337" name="Rectangle 21"/>
            <p:cNvSpPr>
              <a:spLocks noChangeArrowheads="1"/>
            </p:cNvSpPr>
            <p:nvPr/>
          </p:nvSpPr>
          <p:spPr bwMode="auto">
            <a:xfrm>
              <a:off x="1824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3338" name="Rectangle 22"/>
            <p:cNvSpPr>
              <a:spLocks noChangeArrowheads="1"/>
            </p:cNvSpPr>
            <p:nvPr/>
          </p:nvSpPr>
          <p:spPr bwMode="auto">
            <a:xfrm>
              <a:off x="2160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13339" name="Rectangle 23"/>
            <p:cNvSpPr>
              <a:spLocks noChangeArrowheads="1"/>
            </p:cNvSpPr>
            <p:nvPr/>
          </p:nvSpPr>
          <p:spPr bwMode="auto">
            <a:xfrm>
              <a:off x="2880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3340" name="Rectangle 24"/>
            <p:cNvSpPr>
              <a:spLocks noChangeArrowheads="1"/>
            </p:cNvSpPr>
            <p:nvPr/>
          </p:nvSpPr>
          <p:spPr bwMode="auto">
            <a:xfrm>
              <a:off x="3216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13341" name="Rectangle 25"/>
            <p:cNvSpPr>
              <a:spLocks noChangeArrowheads="1"/>
            </p:cNvSpPr>
            <p:nvPr/>
          </p:nvSpPr>
          <p:spPr bwMode="auto">
            <a:xfrm>
              <a:off x="3552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3342" name="Rectangle 26"/>
            <p:cNvSpPr>
              <a:spLocks noChangeArrowheads="1"/>
            </p:cNvSpPr>
            <p:nvPr/>
          </p:nvSpPr>
          <p:spPr bwMode="auto">
            <a:xfrm>
              <a:off x="3888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3343" name="Rectangle 27"/>
            <p:cNvSpPr>
              <a:spLocks noChangeArrowheads="1"/>
            </p:cNvSpPr>
            <p:nvPr/>
          </p:nvSpPr>
          <p:spPr bwMode="auto">
            <a:xfrm>
              <a:off x="4224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3344" name="Rectangle 2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3345" name="Rectangle 2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3346" name="Rectangle 3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3347" name="Rectangle 3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3348" name="Rectangle 3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13349" name="Rectangle 33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3350" name="Rectangle 34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3351" name="Rectangle 35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3352" name="Rectangle 36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3353" name="Rectangle 37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13354" name="Rectangle 38"/>
            <p:cNvSpPr>
              <a:spLocks noChangeArrowheads="1"/>
            </p:cNvSpPr>
            <p:nvPr/>
          </p:nvSpPr>
          <p:spPr bwMode="auto">
            <a:xfrm>
              <a:off x="1008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3355" name="Rectangle 39"/>
            <p:cNvSpPr>
              <a:spLocks noChangeArrowheads="1"/>
            </p:cNvSpPr>
            <p:nvPr/>
          </p:nvSpPr>
          <p:spPr bwMode="auto">
            <a:xfrm>
              <a:off x="1344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3356" name="Rectangle 40"/>
            <p:cNvSpPr>
              <a:spLocks noChangeArrowheads="1"/>
            </p:cNvSpPr>
            <p:nvPr/>
          </p:nvSpPr>
          <p:spPr bwMode="auto">
            <a:xfrm>
              <a:off x="1680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3357" name="Rectangle 41"/>
            <p:cNvSpPr>
              <a:spLocks noChangeArrowheads="1"/>
            </p:cNvSpPr>
            <p:nvPr/>
          </p:nvSpPr>
          <p:spPr bwMode="auto">
            <a:xfrm>
              <a:off x="2016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3358" name="Rectangle 42"/>
            <p:cNvSpPr>
              <a:spLocks noChangeArrowheads="1"/>
            </p:cNvSpPr>
            <p:nvPr/>
          </p:nvSpPr>
          <p:spPr bwMode="auto">
            <a:xfrm>
              <a:off x="2352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3359" name="Rectangle 43"/>
            <p:cNvSpPr>
              <a:spLocks noChangeArrowheads="1"/>
            </p:cNvSpPr>
            <p:nvPr/>
          </p:nvSpPr>
          <p:spPr bwMode="auto">
            <a:xfrm>
              <a:off x="2688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3360" name="Rectangle 44"/>
            <p:cNvSpPr>
              <a:spLocks noChangeArrowheads="1"/>
            </p:cNvSpPr>
            <p:nvPr/>
          </p:nvSpPr>
          <p:spPr bwMode="auto">
            <a:xfrm>
              <a:off x="3024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3361" name="Rectangle 45"/>
            <p:cNvSpPr>
              <a:spLocks noChangeArrowheads="1"/>
            </p:cNvSpPr>
            <p:nvPr/>
          </p:nvSpPr>
          <p:spPr bwMode="auto">
            <a:xfrm>
              <a:off x="3360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13362" name="Rectangle 46"/>
            <p:cNvSpPr>
              <a:spLocks noChangeArrowheads="1"/>
            </p:cNvSpPr>
            <p:nvPr/>
          </p:nvSpPr>
          <p:spPr bwMode="auto">
            <a:xfrm>
              <a:off x="3696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3363" name="Rectangle 47"/>
            <p:cNvSpPr>
              <a:spLocks noChangeArrowheads="1"/>
            </p:cNvSpPr>
            <p:nvPr/>
          </p:nvSpPr>
          <p:spPr bwMode="auto">
            <a:xfrm>
              <a:off x="4032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3321" name="Text Box 51"/>
          <p:cNvSpPr txBox="1">
            <a:spLocks noChangeArrowheads="1"/>
          </p:cNvSpPr>
          <p:nvPr/>
        </p:nvSpPr>
        <p:spPr bwMode="auto">
          <a:xfrm>
            <a:off x="7753350" y="5267325"/>
            <a:ext cx="933450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/>
              <a:t>O(n)</a:t>
            </a:r>
          </a:p>
        </p:txBody>
      </p:sp>
      <p:sp>
        <p:nvSpPr>
          <p:cNvPr id="13322" name="Text Box 52"/>
          <p:cNvSpPr txBox="1">
            <a:spLocks noChangeArrowheads="1"/>
          </p:cNvSpPr>
          <p:nvPr/>
        </p:nvSpPr>
        <p:spPr bwMode="auto">
          <a:xfrm>
            <a:off x="7742237" y="4614864"/>
            <a:ext cx="1213339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/>
              <a:t>2T(n/2)</a:t>
            </a:r>
          </a:p>
        </p:txBody>
      </p:sp>
      <p:sp>
        <p:nvSpPr>
          <p:cNvPr id="13323" name="Text Box 53"/>
          <p:cNvSpPr txBox="1">
            <a:spLocks noChangeArrowheads="1"/>
          </p:cNvSpPr>
          <p:nvPr/>
        </p:nvSpPr>
        <p:spPr bwMode="auto">
          <a:xfrm>
            <a:off x="7743825" y="4002088"/>
            <a:ext cx="836613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/>
              <a:t>O(1)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Merging.  </a:t>
            </a:r>
            <a:r>
              <a:rPr lang="en-US" sz="1800">
                <a:solidFill>
                  <a:schemeClr val="tx1"/>
                </a:solidFill>
              </a:rPr>
              <a:t>Combine two pre-sorted lists into a sorted whole.</a:t>
            </a:r>
          </a:p>
          <a:p>
            <a:pPr marL="0" indent="0">
              <a:buFont typeface="Monotype Sorts" pitchFamily="92" charset="2"/>
              <a:buNone/>
            </a:pPr>
            <a:endParaRPr lang="en-US" sz="1800"/>
          </a:p>
          <a:p>
            <a:pPr marL="0" indent="0">
              <a:buFont typeface="Monotype Sorts" pitchFamily="92" charset="2"/>
              <a:buNone/>
            </a:pPr>
            <a:r>
              <a:rPr lang="en-US" sz="1800"/>
              <a:t>How to merge efficiently?</a:t>
            </a:r>
          </a:p>
          <a:p>
            <a:pPr lvl="1"/>
            <a:r>
              <a:rPr lang="en-US" sz="1800"/>
              <a:t>Linear number of comparisons.</a:t>
            </a:r>
          </a:p>
          <a:p>
            <a:pPr lvl="1"/>
            <a:r>
              <a:rPr lang="en-US" sz="1800"/>
              <a:t>Use temporary array.</a:t>
            </a:r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C6693A-967A-4C84-9665-A53C1738A3D8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14341" name="Rectangle 29" descr="Outlined diamond"/>
          <p:cNvSpPr>
            <a:spLocks noChangeArrowheads="1"/>
          </p:cNvSpPr>
          <p:nvPr/>
        </p:nvSpPr>
        <p:spPr bwMode="auto">
          <a:xfrm>
            <a:off x="1512888" y="3200400"/>
            <a:ext cx="492125" cy="35083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4342" name="Rectangle 30" descr="Outlined diamond"/>
          <p:cNvSpPr>
            <a:spLocks noChangeArrowheads="1"/>
          </p:cNvSpPr>
          <p:nvPr/>
        </p:nvSpPr>
        <p:spPr bwMode="auto">
          <a:xfrm>
            <a:off x="2005013" y="3200400"/>
            <a:ext cx="492125" cy="35083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4343" name="Rectangle 31" descr="Outlined diamond"/>
          <p:cNvSpPr>
            <a:spLocks noChangeArrowheads="1"/>
          </p:cNvSpPr>
          <p:nvPr/>
        </p:nvSpPr>
        <p:spPr bwMode="auto">
          <a:xfrm>
            <a:off x="2497138" y="3200400"/>
            <a:ext cx="492125" cy="35083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4344" name="Rectangle 32"/>
          <p:cNvSpPr>
            <a:spLocks noChangeArrowheads="1"/>
          </p:cNvSpPr>
          <p:nvPr/>
        </p:nvSpPr>
        <p:spPr bwMode="auto">
          <a:xfrm>
            <a:off x="2989263" y="3200400"/>
            <a:ext cx="493712" cy="3508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O</a:t>
            </a:r>
          </a:p>
        </p:txBody>
      </p:sp>
      <p:sp>
        <p:nvSpPr>
          <p:cNvPr id="14345" name="Rectangle 33"/>
          <p:cNvSpPr>
            <a:spLocks noChangeArrowheads="1"/>
          </p:cNvSpPr>
          <p:nvPr/>
        </p:nvSpPr>
        <p:spPr bwMode="auto">
          <a:xfrm>
            <a:off x="3482975" y="3200400"/>
            <a:ext cx="492125" cy="350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R</a:t>
            </a:r>
          </a:p>
        </p:txBody>
      </p:sp>
      <p:sp>
        <p:nvSpPr>
          <p:cNvPr id="14346" name="Rectangle 34" descr="Outlined diamond"/>
          <p:cNvSpPr>
            <a:spLocks noChangeArrowheads="1"/>
          </p:cNvSpPr>
          <p:nvPr/>
        </p:nvSpPr>
        <p:spPr bwMode="auto">
          <a:xfrm>
            <a:off x="4537075" y="3200400"/>
            <a:ext cx="492125" cy="35083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4347" name="Rectangle 35" descr="Outlined diamond"/>
          <p:cNvSpPr>
            <a:spLocks noChangeArrowheads="1"/>
          </p:cNvSpPr>
          <p:nvPr/>
        </p:nvSpPr>
        <p:spPr bwMode="auto">
          <a:xfrm>
            <a:off x="5029200" y="3200400"/>
            <a:ext cx="493713" cy="35083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4348" name="Rectangle 36"/>
          <p:cNvSpPr>
            <a:spLocks noChangeArrowheads="1"/>
          </p:cNvSpPr>
          <p:nvPr/>
        </p:nvSpPr>
        <p:spPr bwMode="auto">
          <a:xfrm>
            <a:off x="5522913" y="3200400"/>
            <a:ext cx="492125" cy="3508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4349" name="Rectangle 37"/>
          <p:cNvSpPr>
            <a:spLocks noChangeArrowheads="1"/>
          </p:cNvSpPr>
          <p:nvPr/>
        </p:nvSpPr>
        <p:spPr bwMode="auto">
          <a:xfrm>
            <a:off x="6015038" y="3200400"/>
            <a:ext cx="492125" cy="350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S</a:t>
            </a:r>
          </a:p>
        </p:txBody>
      </p:sp>
      <p:sp>
        <p:nvSpPr>
          <p:cNvPr id="14350" name="Rectangle 38"/>
          <p:cNvSpPr>
            <a:spLocks noChangeArrowheads="1"/>
          </p:cNvSpPr>
          <p:nvPr/>
        </p:nvSpPr>
        <p:spPr bwMode="auto">
          <a:xfrm>
            <a:off x="6507163" y="3200400"/>
            <a:ext cx="492125" cy="350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T</a:t>
            </a:r>
          </a:p>
        </p:txBody>
      </p:sp>
      <p:sp>
        <p:nvSpPr>
          <p:cNvPr id="14351" name="Rectangle 39"/>
          <p:cNvSpPr>
            <a:spLocks noChangeArrowheads="1"/>
          </p:cNvSpPr>
          <p:nvPr/>
        </p:nvSpPr>
        <p:spPr bwMode="auto">
          <a:xfrm>
            <a:off x="1793875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4352" name="Rectangle 40"/>
          <p:cNvSpPr>
            <a:spLocks noChangeArrowheads="1"/>
          </p:cNvSpPr>
          <p:nvPr/>
        </p:nvSpPr>
        <p:spPr bwMode="auto">
          <a:xfrm>
            <a:off x="2286000" y="3832225"/>
            <a:ext cx="493713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4353" name="Rectangle 41"/>
          <p:cNvSpPr>
            <a:spLocks noChangeArrowheads="1"/>
          </p:cNvSpPr>
          <p:nvPr/>
        </p:nvSpPr>
        <p:spPr bwMode="auto">
          <a:xfrm>
            <a:off x="2779713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4354" name="Rectangle 42"/>
          <p:cNvSpPr>
            <a:spLocks noChangeArrowheads="1"/>
          </p:cNvSpPr>
          <p:nvPr/>
        </p:nvSpPr>
        <p:spPr bwMode="auto">
          <a:xfrm>
            <a:off x="3271838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4355" name="Rectangle 43"/>
          <p:cNvSpPr>
            <a:spLocks noChangeArrowheads="1"/>
          </p:cNvSpPr>
          <p:nvPr/>
        </p:nvSpPr>
        <p:spPr bwMode="auto">
          <a:xfrm>
            <a:off x="3763963" y="3832225"/>
            <a:ext cx="492125" cy="3524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b="1">
              <a:latin typeface="Courier New" pitchFamily="49" charset="0"/>
            </a:endParaRPr>
          </a:p>
        </p:txBody>
      </p:sp>
      <p:sp>
        <p:nvSpPr>
          <p:cNvPr id="14356" name="Rectangle 44"/>
          <p:cNvSpPr>
            <a:spLocks noChangeArrowheads="1"/>
          </p:cNvSpPr>
          <p:nvPr/>
        </p:nvSpPr>
        <p:spPr bwMode="auto">
          <a:xfrm>
            <a:off x="4256088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b="1">
              <a:latin typeface="Courier New" pitchFamily="49" charset="0"/>
            </a:endParaRPr>
          </a:p>
        </p:txBody>
      </p:sp>
      <p:sp>
        <p:nvSpPr>
          <p:cNvPr id="14357" name="Rectangle 45"/>
          <p:cNvSpPr>
            <a:spLocks noChangeArrowheads="1"/>
          </p:cNvSpPr>
          <p:nvPr/>
        </p:nvSpPr>
        <p:spPr bwMode="auto">
          <a:xfrm>
            <a:off x="4748213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b="1">
              <a:latin typeface="Courier New" pitchFamily="49" charset="0"/>
            </a:endParaRPr>
          </a:p>
        </p:txBody>
      </p:sp>
      <p:sp>
        <p:nvSpPr>
          <p:cNvPr id="14358" name="Rectangle 46"/>
          <p:cNvSpPr>
            <a:spLocks noChangeArrowheads="1"/>
          </p:cNvSpPr>
          <p:nvPr/>
        </p:nvSpPr>
        <p:spPr bwMode="auto">
          <a:xfrm>
            <a:off x="5240338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b="1">
              <a:latin typeface="Courier New" pitchFamily="49" charset="0"/>
            </a:endParaRPr>
          </a:p>
        </p:txBody>
      </p:sp>
      <p:sp>
        <p:nvSpPr>
          <p:cNvPr id="14359" name="Rectangle 47"/>
          <p:cNvSpPr>
            <a:spLocks noChangeArrowheads="1"/>
          </p:cNvSpPr>
          <p:nvPr/>
        </p:nvSpPr>
        <p:spPr bwMode="auto">
          <a:xfrm>
            <a:off x="5732463" y="3832225"/>
            <a:ext cx="493712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b="1">
              <a:latin typeface="Courier New" pitchFamily="49" charset="0"/>
            </a:endParaRPr>
          </a:p>
        </p:txBody>
      </p:sp>
      <p:sp>
        <p:nvSpPr>
          <p:cNvPr id="14360" name="Rectangle 48"/>
          <p:cNvSpPr>
            <a:spLocks noChangeArrowheads="1"/>
          </p:cNvSpPr>
          <p:nvPr/>
        </p:nvSpPr>
        <p:spPr bwMode="auto">
          <a:xfrm>
            <a:off x="6226175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Useful Recurrence Relation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Def.  </a:t>
            </a:r>
            <a:r>
              <a:rPr lang="en-US" sz="1800">
                <a:solidFill>
                  <a:schemeClr val="tx1"/>
                </a:solidFill>
              </a:rPr>
              <a:t>T(n)  = number of comparisons to mergesort an input of size n.</a:t>
            </a:r>
          </a:p>
          <a:p>
            <a:pPr marL="0" indent="0">
              <a:buFont typeface="Monotype Sorts" pitchFamily="92" charset="2"/>
              <a:buNone/>
            </a:pPr>
            <a:endParaRPr lang="en-US" sz="1800"/>
          </a:p>
          <a:p>
            <a:pPr marL="0" indent="0">
              <a:buFont typeface="Monotype Sorts" pitchFamily="92" charset="2"/>
              <a:buNone/>
            </a:pPr>
            <a:r>
              <a:rPr lang="en-US" sz="1800"/>
              <a:t>Mergesort recurrence.  </a:t>
            </a:r>
            <a:endParaRPr lang="en-US" sz="1800">
              <a:solidFill>
                <a:schemeClr val="tx1"/>
              </a:solidFill>
            </a:endParaRPr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/>
          </a:p>
          <a:p>
            <a:pPr marL="0" indent="0">
              <a:buFont typeface="Monotype Sorts" pitchFamily="92" charset="2"/>
              <a:buNone/>
            </a:pPr>
            <a:endParaRPr lang="en-US" sz="1800"/>
          </a:p>
          <a:p>
            <a:pPr marL="0" indent="0">
              <a:buFont typeface="Monotype Sorts" pitchFamily="92" charset="2"/>
              <a:buNone/>
            </a:pPr>
            <a:r>
              <a:rPr lang="en-US" sz="1800"/>
              <a:t>Solution.  </a:t>
            </a:r>
            <a:r>
              <a:rPr lang="en-US" sz="1800">
                <a:solidFill>
                  <a:schemeClr val="tx1"/>
                </a:solidFill>
              </a:rPr>
              <a:t>T(n) = O(n log</a:t>
            </a:r>
            <a:r>
              <a:rPr lang="en-US" sz="2000" baseline="-25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 n). </a:t>
            </a: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Font typeface="Monotype Sorts" pitchFamily="92" charset="2"/>
              <a:buNone/>
            </a:pPr>
            <a:r>
              <a:rPr lang="en-US" sz="1800"/>
              <a:t>Assorted proofs.  </a:t>
            </a:r>
            <a:r>
              <a:rPr lang="en-US" sz="1800">
                <a:solidFill>
                  <a:schemeClr val="tx1"/>
                </a:solidFill>
              </a:rPr>
              <a:t>We describe several ways to prove this recurrence. Initially we assume n is a power of 2 and replace </a:t>
            </a:r>
            <a:r>
              <a:rPr lang="en-US" sz="1800">
                <a:solidFill>
                  <a:schemeClr val="tx1"/>
                </a:solidFill>
                <a:sym typeface="Symbol" pitchFamily="18" charset="2"/>
              </a:rPr>
              <a:t> with =.</a:t>
            </a:r>
            <a:endParaRPr lang="en-US" sz="1800">
              <a:solidFill>
                <a:schemeClr val="tx1"/>
              </a:solidFill>
            </a:endParaRPr>
          </a:p>
          <a:p>
            <a:pPr lvl="1"/>
            <a:endParaRPr lang="en-US" sz="1800"/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C73F9-90D6-479B-BCDA-B96A984BFAA4}" type="slidenum">
              <a:rPr lang="en-US"/>
              <a:pPr/>
              <a:t>29</a:t>
            </a:fld>
            <a:endParaRPr lang="en-US" sz="1400"/>
          </a:p>
        </p:txBody>
      </p:sp>
      <p:graphicFrame>
        <p:nvGraphicFramePr>
          <p:cNvPr id="1026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87423"/>
              </p:ext>
            </p:extLst>
          </p:nvPr>
        </p:nvGraphicFramePr>
        <p:xfrm>
          <a:off x="2124075" y="2370137"/>
          <a:ext cx="4249738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457200" progId="Equation.3">
                  <p:embed/>
                </p:oleObj>
              </mc:Choice>
              <mc:Fallback>
                <p:oleObj name="Equation" r:id="rId3" imgW="1993680" imgH="457200" progId="Equation.3">
                  <p:embed/>
                  <p:pic>
                    <p:nvPicPr>
                      <p:cNvPr id="1026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21" t="-15652" r="-2721" b="-15652"/>
                      <a:stretch>
                        <a:fillRect/>
                      </a:stretch>
                    </p:blipFill>
                    <p:spPr bwMode="auto">
                      <a:xfrm>
                        <a:off x="2124075" y="2370137"/>
                        <a:ext cx="4249738" cy="12112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Concepts</a:t>
            </a:r>
          </a:p>
        </p:txBody>
      </p:sp>
      <p:sp>
        <p:nvSpPr>
          <p:cNvPr id="245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strategy</a:t>
            </a:r>
          </a:p>
          <a:p>
            <a:pPr lvl="1"/>
            <a:r>
              <a:rPr lang="en-US" dirty="0"/>
              <a:t>Approach to solving a problem</a:t>
            </a:r>
          </a:p>
          <a:p>
            <a:pPr lvl="1"/>
            <a:r>
              <a:rPr lang="en-US" dirty="0"/>
              <a:t>May combine several approaches</a:t>
            </a:r>
          </a:p>
          <a:p>
            <a:r>
              <a:rPr lang="en-US" altLang="zh-TW" dirty="0">
                <a:ea typeface="新細明體" charset="-120"/>
              </a:rPr>
              <a:t>Algorithm structure</a:t>
            </a:r>
          </a:p>
          <a:p>
            <a:pPr lvl="1"/>
            <a:r>
              <a:rPr lang="en-US" altLang="zh-TW" dirty="0">
                <a:ea typeface="新細明體" charset="-120"/>
              </a:rPr>
              <a:t>Iterative	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 execute action in loop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Recursive	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 reapply action to 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subproblem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(s)</a:t>
            </a:r>
            <a:endParaRPr lang="en-US" altLang="zh-TW" dirty="0">
              <a:ea typeface="新細明體" charset="-120"/>
            </a:endParaRPr>
          </a:p>
          <a:p>
            <a:r>
              <a:rPr lang="en-US" dirty="0"/>
              <a:t>Problem type</a:t>
            </a:r>
          </a:p>
          <a:p>
            <a:pPr lvl="1"/>
            <a:r>
              <a:rPr lang="en-US" dirty="0"/>
              <a:t>Decision	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 find Yes/No answer</a:t>
            </a:r>
            <a:endParaRPr lang="en-US" dirty="0"/>
          </a:p>
          <a:p>
            <a:pPr lvl="1"/>
            <a:r>
              <a:rPr lang="en-US" dirty="0"/>
              <a:t>Satisfying	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 find any satisfactory solution</a:t>
            </a:r>
            <a:endParaRPr lang="en-US" dirty="0"/>
          </a:p>
          <a:p>
            <a:pPr lvl="1"/>
            <a:r>
              <a:rPr lang="en-US" dirty="0"/>
              <a:t>Optimization	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 find </a:t>
            </a:r>
            <a:r>
              <a:rPr lang="en-US" altLang="zh-TW" dirty="0">
                <a:solidFill>
                  <a:srgbClr val="FF3300"/>
                </a:solidFill>
                <a:ea typeface="新細明體" charset="-120"/>
                <a:sym typeface="Symbol" pitchFamily="18" charset="2"/>
              </a:rPr>
              <a:t>best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solutions (vs. cost metric)</a:t>
            </a:r>
            <a:endParaRPr lang="en-US" dirty="0">
              <a:ea typeface="新細明體" charset="-12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Recursion Tree</a:t>
            </a:r>
          </a:p>
        </p:txBody>
      </p:sp>
      <p:sp>
        <p:nvSpPr>
          <p:cNvPr id="20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F9CEB4-3038-4B55-91F5-F0F803AB0D47}" type="slidenum">
              <a:rPr lang="en-US"/>
              <a:pPr/>
              <a:t>30</a:t>
            </a:fld>
            <a:endParaRPr lang="en-US" sz="1400"/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3135313" y="2438400"/>
            <a:ext cx="952500" cy="3746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T(n)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4495800" y="3241675"/>
            <a:ext cx="1035050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T(n/2)</a:t>
            </a:r>
          </a:p>
        </p:txBody>
      </p:sp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1843087" y="3254375"/>
            <a:ext cx="1035051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T(n/2)</a:t>
            </a:r>
          </a:p>
        </p:txBody>
      </p:sp>
      <p:cxnSp>
        <p:nvCxnSpPr>
          <p:cNvPr id="2056" name="AutoShape 6"/>
          <p:cNvCxnSpPr>
            <a:cxnSpLocks noChangeShapeType="1"/>
            <a:stCxn id="2053" idx="2"/>
            <a:endCxn id="2055" idx="0"/>
          </p:cNvCxnSpPr>
          <p:nvPr/>
        </p:nvCxnSpPr>
        <p:spPr bwMode="auto">
          <a:xfrm flipH="1">
            <a:off x="2360613" y="2813050"/>
            <a:ext cx="125095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cxnSp>
        <p:nvCxnSpPr>
          <p:cNvPr id="2057" name="AutoShape 7"/>
          <p:cNvCxnSpPr>
            <a:cxnSpLocks noChangeShapeType="1"/>
            <a:stCxn id="2053" idx="2"/>
            <a:endCxn id="2054" idx="0"/>
          </p:cNvCxnSpPr>
          <p:nvPr/>
        </p:nvCxnSpPr>
        <p:spPr bwMode="auto">
          <a:xfrm>
            <a:off x="3611563" y="2813050"/>
            <a:ext cx="1401762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58" name="Text Box 8"/>
          <p:cNvSpPr txBox="1">
            <a:spLocks noChangeArrowheads="1"/>
          </p:cNvSpPr>
          <p:nvPr/>
        </p:nvSpPr>
        <p:spPr bwMode="auto">
          <a:xfrm>
            <a:off x="5108575" y="4003675"/>
            <a:ext cx="1012825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T(n/4)</a:t>
            </a:r>
          </a:p>
        </p:txBody>
      </p:sp>
      <p:sp>
        <p:nvSpPr>
          <p:cNvPr id="2059" name="Text Box 9"/>
          <p:cNvSpPr txBox="1">
            <a:spLocks noChangeArrowheads="1"/>
          </p:cNvSpPr>
          <p:nvPr/>
        </p:nvSpPr>
        <p:spPr bwMode="auto">
          <a:xfrm>
            <a:off x="3809999" y="4016375"/>
            <a:ext cx="1058863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T(n/4)</a:t>
            </a:r>
          </a:p>
        </p:txBody>
      </p:sp>
      <p:cxnSp>
        <p:nvCxnSpPr>
          <p:cNvPr id="2060" name="AutoShape 10"/>
          <p:cNvCxnSpPr>
            <a:cxnSpLocks noChangeShapeType="1"/>
            <a:stCxn id="2054" idx="2"/>
            <a:endCxn id="2059" idx="0"/>
          </p:cNvCxnSpPr>
          <p:nvPr/>
        </p:nvCxnSpPr>
        <p:spPr bwMode="auto">
          <a:xfrm flipH="1">
            <a:off x="4339431" y="3703982"/>
            <a:ext cx="673894" cy="3123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cxnSp>
        <p:nvCxnSpPr>
          <p:cNvPr id="2061" name="AutoShape 11"/>
          <p:cNvCxnSpPr>
            <a:cxnSpLocks noChangeShapeType="1"/>
            <a:stCxn id="2054" idx="2"/>
            <a:endCxn id="2058" idx="0"/>
          </p:cNvCxnSpPr>
          <p:nvPr/>
        </p:nvCxnSpPr>
        <p:spPr bwMode="auto">
          <a:xfrm>
            <a:off x="5013325" y="3703982"/>
            <a:ext cx="601663" cy="2996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62" name="Text Box 12"/>
          <p:cNvSpPr txBox="1">
            <a:spLocks noChangeArrowheads="1"/>
          </p:cNvSpPr>
          <p:nvPr/>
        </p:nvSpPr>
        <p:spPr bwMode="auto">
          <a:xfrm>
            <a:off x="914400" y="4003675"/>
            <a:ext cx="998538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T(n/4)</a:t>
            </a:r>
          </a:p>
        </p:txBody>
      </p:sp>
      <p:cxnSp>
        <p:nvCxnSpPr>
          <p:cNvPr id="2063" name="AutoShape 13"/>
          <p:cNvCxnSpPr>
            <a:cxnSpLocks noChangeShapeType="1"/>
            <a:stCxn id="2055" idx="2"/>
            <a:endCxn id="2062" idx="0"/>
          </p:cNvCxnSpPr>
          <p:nvPr/>
        </p:nvCxnSpPr>
        <p:spPr bwMode="auto">
          <a:xfrm flipH="1">
            <a:off x="1413669" y="3716682"/>
            <a:ext cx="946944" cy="2869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64" name="Text Box 14"/>
          <p:cNvSpPr txBox="1">
            <a:spLocks noChangeArrowheads="1"/>
          </p:cNvSpPr>
          <p:nvPr/>
        </p:nvSpPr>
        <p:spPr bwMode="auto">
          <a:xfrm>
            <a:off x="2454275" y="4003675"/>
            <a:ext cx="1014413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T(n/4)</a:t>
            </a:r>
          </a:p>
        </p:txBody>
      </p:sp>
      <p:cxnSp>
        <p:nvCxnSpPr>
          <p:cNvPr id="2065" name="AutoShape 15"/>
          <p:cNvCxnSpPr>
            <a:cxnSpLocks noChangeShapeType="1"/>
            <a:stCxn id="2055" idx="2"/>
            <a:endCxn id="2064" idx="0"/>
          </p:cNvCxnSpPr>
          <p:nvPr/>
        </p:nvCxnSpPr>
        <p:spPr bwMode="auto">
          <a:xfrm>
            <a:off x="2360613" y="3716682"/>
            <a:ext cx="600869" cy="2869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66" name="Text Box 16"/>
          <p:cNvSpPr txBox="1">
            <a:spLocks noChangeArrowheads="1"/>
          </p:cNvSpPr>
          <p:nvPr/>
        </p:nvSpPr>
        <p:spPr bwMode="auto">
          <a:xfrm>
            <a:off x="152400" y="5759450"/>
            <a:ext cx="782638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67" name="AutoShape 17"/>
          <p:cNvCxnSpPr>
            <a:cxnSpLocks noChangeShapeType="1"/>
            <a:stCxn id="2062" idx="2"/>
            <a:endCxn id="2066" idx="0"/>
          </p:cNvCxnSpPr>
          <p:nvPr/>
        </p:nvCxnSpPr>
        <p:spPr bwMode="auto">
          <a:xfrm flipH="1">
            <a:off x="543719" y="4465982"/>
            <a:ext cx="869950" cy="1293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68" name="Text Box 18"/>
          <p:cNvSpPr txBox="1">
            <a:spLocks noChangeArrowheads="1"/>
          </p:cNvSpPr>
          <p:nvPr/>
        </p:nvSpPr>
        <p:spPr bwMode="auto">
          <a:xfrm>
            <a:off x="1000124" y="5759450"/>
            <a:ext cx="752476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69" name="AutoShape 19"/>
          <p:cNvCxnSpPr>
            <a:cxnSpLocks noChangeShapeType="1"/>
            <a:stCxn id="2062" idx="2"/>
            <a:endCxn id="2068" idx="0"/>
          </p:cNvCxnSpPr>
          <p:nvPr/>
        </p:nvCxnSpPr>
        <p:spPr bwMode="auto">
          <a:xfrm flipH="1">
            <a:off x="1376362" y="4465982"/>
            <a:ext cx="37307" cy="1293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70" name="Text Box 20"/>
          <p:cNvSpPr txBox="1">
            <a:spLocks noChangeArrowheads="1"/>
          </p:cNvSpPr>
          <p:nvPr/>
        </p:nvSpPr>
        <p:spPr bwMode="auto">
          <a:xfrm>
            <a:off x="1818375" y="5772150"/>
            <a:ext cx="744539" cy="4762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71" name="AutoShape 21"/>
          <p:cNvCxnSpPr>
            <a:cxnSpLocks noChangeShapeType="1"/>
            <a:stCxn id="2064" idx="2"/>
            <a:endCxn id="2070" idx="0"/>
          </p:cNvCxnSpPr>
          <p:nvPr/>
        </p:nvCxnSpPr>
        <p:spPr bwMode="auto">
          <a:xfrm flipH="1">
            <a:off x="2190645" y="4465982"/>
            <a:ext cx="770837" cy="1306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72" name="Text Box 22"/>
          <p:cNvSpPr txBox="1">
            <a:spLocks noChangeArrowheads="1"/>
          </p:cNvSpPr>
          <p:nvPr/>
        </p:nvSpPr>
        <p:spPr bwMode="auto">
          <a:xfrm>
            <a:off x="2627700" y="5772150"/>
            <a:ext cx="744539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73" name="AutoShape 23"/>
          <p:cNvCxnSpPr>
            <a:cxnSpLocks noChangeShapeType="1"/>
            <a:stCxn id="2064" idx="2"/>
            <a:endCxn id="2072" idx="0"/>
          </p:cNvCxnSpPr>
          <p:nvPr/>
        </p:nvCxnSpPr>
        <p:spPr bwMode="auto">
          <a:xfrm>
            <a:off x="2961482" y="4465982"/>
            <a:ext cx="38488" cy="1306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74" name="Text Box 24"/>
          <p:cNvSpPr txBox="1">
            <a:spLocks noChangeArrowheads="1"/>
          </p:cNvSpPr>
          <p:nvPr/>
        </p:nvSpPr>
        <p:spPr bwMode="auto">
          <a:xfrm>
            <a:off x="3429000" y="5772150"/>
            <a:ext cx="743745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75" name="AutoShape 25"/>
          <p:cNvCxnSpPr>
            <a:cxnSpLocks noChangeShapeType="1"/>
            <a:stCxn id="2059" idx="2"/>
            <a:endCxn id="2074" idx="0"/>
          </p:cNvCxnSpPr>
          <p:nvPr/>
        </p:nvCxnSpPr>
        <p:spPr bwMode="auto">
          <a:xfrm flipH="1">
            <a:off x="3800873" y="4478682"/>
            <a:ext cx="538558" cy="1293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76" name="Text Box 26"/>
          <p:cNvSpPr txBox="1">
            <a:spLocks noChangeArrowheads="1"/>
          </p:cNvSpPr>
          <p:nvPr/>
        </p:nvSpPr>
        <p:spPr bwMode="auto">
          <a:xfrm>
            <a:off x="4228700" y="5772149"/>
            <a:ext cx="746125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77" name="AutoShape 27"/>
          <p:cNvCxnSpPr>
            <a:cxnSpLocks noChangeShapeType="1"/>
            <a:stCxn id="2059" idx="2"/>
            <a:endCxn id="2076" idx="0"/>
          </p:cNvCxnSpPr>
          <p:nvPr/>
        </p:nvCxnSpPr>
        <p:spPr bwMode="auto">
          <a:xfrm>
            <a:off x="4339431" y="4478682"/>
            <a:ext cx="262332" cy="12934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78" name="Text Box 28"/>
          <p:cNvSpPr txBox="1">
            <a:spLocks noChangeArrowheads="1"/>
          </p:cNvSpPr>
          <p:nvPr/>
        </p:nvSpPr>
        <p:spPr bwMode="auto">
          <a:xfrm>
            <a:off x="5074057" y="5772150"/>
            <a:ext cx="756444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79" name="AutoShape 29"/>
          <p:cNvCxnSpPr>
            <a:cxnSpLocks noChangeShapeType="1"/>
            <a:stCxn id="2058" idx="2"/>
            <a:endCxn id="2078" idx="0"/>
          </p:cNvCxnSpPr>
          <p:nvPr/>
        </p:nvCxnSpPr>
        <p:spPr bwMode="auto">
          <a:xfrm flipH="1">
            <a:off x="5452279" y="4465982"/>
            <a:ext cx="162709" cy="1306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80" name="Text Box 30"/>
          <p:cNvSpPr txBox="1">
            <a:spLocks noChangeArrowheads="1"/>
          </p:cNvSpPr>
          <p:nvPr/>
        </p:nvSpPr>
        <p:spPr bwMode="auto">
          <a:xfrm>
            <a:off x="5884275" y="5772149"/>
            <a:ext cx="758031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T(2)</a:t>
            </a:r>
          </a:p>
        </p:txBody>
      </p:sp>
      <p:cxnSp>
        <p:nvCxnSpPr>
          <p:cNvPr id="2081" name="AutoShape 31"/>
          <p:cNvCxnSpPr>
            <a:cxnSpLocks noChangeShapeType="1"/>
            <a:stCxn id="2058" idx="2"/>
            <a:endCxn id="2080" idx="0"/>
          </p:cNvCxnSpPr>
          <p:nvPr/>
        </p:nvCxnSpPr>
        <p:spPr bwMode="auto">
          <a:xfrm>
            <a:off x="5614988" y="4465982"/>
            <a:ext cx="648303" cy="13061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82" name="Text Box 32"/>
          <p:cNvSpPr txBox="1">
            <a:spLocks noChangeArrowheads="1"/>
          </p:cNvSpPr>
          <p:nvPr/>
        </p:nvSpPr>
        <p:spPr bwMode="auto">
          <a:xfrm>
            <a:off x="7148513" y="2506663"/>
            <a:ext cx="68103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2083" name="Rectangle 33"/>
          <p:cNvSpPr>
            <a:spLocks noChangeArrowheads="1"/>
          </p:cNvSpPr>
          <p:nvPr/>
        </p:nvSpPr>
        <p:spPr bwMode="auto">
          <a:xfrm>
            <a:off x="754063" y="4875213"/>
            <a:ext cx="5510212" cy="271462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T(n / 2</a:t>
            </a:r>
            <a:r>
              <a:rPr lang="en-US" baseline="30000">
                <a:solidFill>
                  <a:schemeClr val="bg1"/>
                </a:solidFill>
              </a:rPr>
              <a:t>k</a:t>
            </a:r>
            <a:r>
              <a:rPr lang="en-US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84" name="Text Box 34"/>
          <p:cNvSpPr txBox="1">
            <a:spLocks noChangeArrowheads="1"/>
          </p:cNvSpPr>
          <p:nvPr/>
        </p:nvSpPr>
        <p:spPr bwMode="auto">
          <a:xfrm>
            <a:off x="7148513" y="3198813"/>
            <a:ext cx="115728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2(n/2)</a:t>
            </a:r>
          </a:p>
        </p:txBody>
      </p:sp>
      <p:sp>
        <p:nvSpPr>
          <p:cNvPr id="2085" name="Text Box 35"/>
          <p:cNvSpPr txBox="1">
            <a:spLocks noChangeArrowheads="1"/>
          </p:cNvSpPr>
          <p:nvPr/>
        </p:nvSpPr>
        <p:spPr bwMode="auto">
          <a:xfrm>
            <a:off x="7148513" y="4003675"/>
            <a:ext cx="115728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4(n/4)</a:t>
            </a:r>
          </a:p>
        </p:txBody>
      </p:sp>
      <p:sp>
        <p:nvSpPr>
          <p:cNvPr id="2086" name="Text Box 36"/>
          <p:cNvSpPr txBox="1">
            <a:spLocks noChangeArrowheads="1"/>
          </p:cNvSpPr>
          <p:nvPr/>
        </p:nvSpPr>
        <p:spPr bwMode="auto">
          <a:xfrm>
            <a:off x="7148513" y="4832350"/>
            <a:ext cx="161448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  <a:r>
              <a:rPr lang="en-US" baseline="30000"/>
              <a:t>k </a:t>
            </a:r>
            <a:r>
              <a:rPr lang="en-US"/>
              <a:t>(n / 2</a:t>
            </a:r>
            <a:r>
              <a:rPr lang="en-US" baseline="30000"/>
              <a:t>k</a:t>
            </a:r>
            <a:r>
              <a:rPr lang="en-US"/>
              <a:t>)</a:t>
            </a:r>
          </a:p>
        </p:txBody>
      </p:sp>
      <p:sp>
        <p:nvSpPr>
          <p:cNvPr id="2087" name="Text Box 37"/>
          <p:cNvSpPr txBox="1">
            <a:spLocks noChangeArrowheads="1"/>
          </p:cNvSpPr>
          <p:nvPr/>
        </p:nvSpPr>
        <p:spPr bwMode="auto">
          <a:xfrm>
            <a:off x="7081838" y="5784850"/>
            <a:ext cx="12239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n/2</a:t>
            </a:r>
            <a:r>
              <a:rPr lang="en-US" baseline="30000"/>
              <a:t> </a:t>
            </a:r>
            <a:r>
              <a:rPr lang="en-US"/>
              <a:t>(2)</a:t>
            </a:r>
          </a:p>
        </p:txBody>
      </p:sp>
      <p:sp>
        <p:nvSpPr>
          <p:cNvPr id="2088" name="Text Box 38"/>
          <p:cNvSpPr txBox="1">
            <a:spLocks noChangeArrowheads="1"/>
          </p:cNvSpPr>
          <p:nvPr/>
        </p:nvSpPr>
        <p:spPr bwMode="auto">
          <a:xfrm>
            <a:off x="7148513" y="5295900"/>
            <a:ext cx="115728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. . .</a:t>
            </a:r>
          </a:p>
        </p:txBody>
      </p:sp>
      <p:sp>
        <p:nvSpPr>
          <p:cNvPr id="2089" name="Text Box 39"/>
          <p:cNvSpPr txBox="1">
            <a:spLocks noChangeArrowheads="1"/>
          </p:cNvSpPr>
          <p:nvPr/>
        </p:nvSpPr>
        <p:spPr bwMode="auto">
          <a:xfrm>
            <a:off x="7148513" y="4478338"/>
            <a:ext cx="115728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. . .</a:t>
            </a:r>
          </a:p>
        </p:txBody>
      </p:sp>
      <p:sp>
        <p:nvSpPr>
          <p:cNvPr id="2090" name="Line 40"/>
          <p:cNvSpPr>
            <a:spLocks noChangeShapeType="1"/>
          </p:cNvSpPr>
          <p:nvPr/>
        </p:nvSpPr>
        <p:spPr bwMode="auto">
          <a:xfrm>
            <a:off x="6740525" y="2574925"/>
            <a:ext cx="0" cy="353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091" name="Text Box 41"/>
          <p:cNvSpPr txBox="1">
            <a:spLocks noChangeArrowheads="1"/>
          </p:cNvSpPr>
          <p:nvPr/>
        </p:nvSpPr>
        <p:spPr bwMode="auto">
          <a:xfrm>
            <a:off x="6248400" y="4219575"/>
            <a:ext cx="914400" cy="46230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n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092" name="Line 42"/>
          <p:cNvSpPr>
            <a:spLocks noChangeShapeType="1"/>
          </p:cNvSpPr>
          <p:nvPr/>
        </p:nvSpPr>
        <p:spPr bwMode="auto">
          <a:xfrm flipH="1">
            <a:off x="7081838" y="6248400"/>
            <a:ext cx="1087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093" name="Text Box 43"/>
          <p:cNvSpPr txBox="1">
            <a:spLocks noChangeArrowheads="1"/>
          </p:cNvSpPr>
          <p:nvPr/>
        </p:nvSpPr>
        <p:spPr bwMode="auto">
          <a:xfrm>
            <a:off x="7148513" y="6329363"/>
            <a:ext cx="115728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  <a:r>
              <a:rPr lang="en-US" baseline="30000"/>
              <a:t> </a:t>
            </a:r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n</a:t>
            </a:r>
          </a:p>
        </p:txBody>
      </p:sp>
      <p:graphicFrame>
        <p:nvGraphicFramePr>
          <p:cNvPr id="2050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93728"/>
              </p:ext>
            </p:extLst>
          </p:nvPr>
        </p:nvGraphicFramePr>
        <p:xfrm>
          <a:off x="2144713" y="1190625"/>
          <a:ext cx="38750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06800" imgH="825500" progId="Equation.3">
                  <p:embed/>
                </p:oleObj>
              </mc:Choice>
              <mc:Fallback>
                <p:oleObj name="Equation" r:id="rId3" imgW="3606800" imgH="825500" progId="Equation.3">
                  <p:embed/>
                  <p:pic>
                    <p:nvPicPr>
                      <p:cNvPr id="205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802" t="-16615" r="-3802" b="-16615"/>
                      <a:stretch>
                        <a:fillRect/>
                      </a:stretch>
                    </p:blipFill>
                    <p:spPr bwMode="auto">
                      <a:xfrm>
                        <a:off x="2144713" y="1190625"/>
                        <a:ext cx="3875087" cy="10953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Telescoping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Claim.  </a:t>
            </a:r>
            <a:r>
              <a:rPr lang="en-US" sz="1800">
                <a:solidFill>
                  <a:schemeClr val="tx1"/>
                </a:solidFill>
              </a:rPr>
              <a:t>If T(n) satisfies this recurrence, then T(n) = n log</a:t>
            </a:r>
            <a:r>
              <a:rPr lang="en-US" sz="1800" baseline="-25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 n.</a:t>
            </a: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r>
              <a:rPr lang="en-US" sz="1800"/>
              <a:t>Pf.  </a:t>
            </a:r>
            <a:r>
              <a:rPr lang="en-US" sz="1800">
                <a:solidFill>
                  <a:schemeClr val="tx1"/>
                </a:solidFill>
              </a:rPr>
              <a:t>For n &gt; 1: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5D4FF7-0511-4F69-A2FE-885B7B895B63}" type="slidenum">
              <a:rPr lang="en-US"/>
              <a:pPr/>
              <a:t>31</a:t>
            </a:fld>
            <a:endParaRPr lang="en-US" sz="1400"/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3359150" y="3325813"/>
          <a:ext cx="3213100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13100" imgH="2946400" progId="Equation.3">
                  <p:embed/>
                </p:oleObj>
              </mc:Choice>
              <mc:Fallback>
                <p:oleObj name="Equation" r:id="rId3" imgW="3213100" imgH="2946400" progId="Equation.3">
                  <p:embed/>
                  <p:pic>
                    <p:nvPicPr>
                      <p:cNvPr id="30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325813"/>
                        <a:ext cx="3213100" cy="29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2"/>
          <p:cNvGraphicFramePr>
            <a:graphicFrameLocks noChangeAspect="1"/>
          </p:cNvGraphicFramePr>
          <p:nvPr/>
        </p:nvGraphicFramePr>
        <p:xfrm>
          <a:off x="2300288" y="1774825"/>
          <a:ext cx="38750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06800" imgH="825500" progId="Equation.3">
                  <p:embed/>
                </p:oleObj>
              </mc:Choice>
              <mc:Fallback>
                <p:oleObj name="Equation" r:id="rId5" imgW="3606800" imgH="825500" progId="Equation.3">
                  <p:embed/>
                  <p:pic>
                    <p:nvPicPr>
                      <p:cNvPr id="30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802" t="-16615" r="-3802" b="-16615"/>
                      <a:stretch>
                        <a:fillRect/>
                      </a:stretch>
                    </p:blipFill>
                    <p:spPr bwMode="auto">
                      <a:xfrm>
                        <a:off x="2300288" y="1774825"/>
                        <a:ext cx="3875087" cy="10953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13"/>
          <p:cNvSpPr txBox="1">
            <a:spLocks noChangeArrowheads="1"/>
          </p:cNvSpPr>
          <p:nvPr/>
        </p:nvSpPr>
        <p:spPr bwMode="auto">
          <a:xfrm>
            <a:off x="6400800" y="1570038"/>
            <a:ext cx="1790700" cy="21431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1200"/>
              <a:t>assumes n is a power of 2</a:t>
            </a:r>
            <a:endParaRPr lang="en-US" sz="1200">
              <a:sym typeface="Symbol" pitchFamily="18" charset="2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6800850" y="137001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Induction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Claim.  </a:t>
            </a:r>
            <a:r>
              <a:rPr lang="en-US" sz="1800">
                <a:solidFill>
                  <a:schemeClr val="tx1"/>
                </a:solidFill>
              </a:rPr>
              <a:t>If T(n) satisfies this recurrence, then T(n) = n log</a:t>
            </a:r>
            <a:r>
              <a:rPr lang="en-US" sz="1800" baseline="-25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 n.</a:t>
            </a: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r>
              <a:rPr lang="en-US" sz="1800"/>
              <a:t>Pf.  </a:t>
            </a:r>
            <a:r>
              <a:rPr lang="en-US" sz="1800">
                <a:solidFill>
                  <a:schemeClr val="hlink"/>
                </a:solidFill>
              </a:rPr>
              <a:t>(by induction on n)</a:t>
            </a:r>
          </a:p>
          <a:p>
            <a:pPr lvl="1"/>
            <a:r>
              <a:rPr lang="en-US" sz="1800"/>
              <a:t>Base case:  n = 1.</a:t>
            </a:r>
          </a:p>
          <a:p>
            <a:pPr lvl="1"/>
            <a:r>
              <a:rPr lang="en-US" sz="1800"/>
              <a:t>Inductive hypothesis:  T(n) =  n log</a:t>
            </a:r>
            <a:r>
              <a:rPr lang="en-US" sz="1800" baseline="-25000"/>
              <a:t>2</a:t>
            </a:r>
            <a:r>
              <a:rPr lang="en-US" sz="1800"/>
              <a:t> n.</a:t>
            </a:r>
          </a:p>
          <a:p>
            <a:pPr lvl="1"/>
            <a:r>
              <a:rPr lang="en-US" sz="1800"/>
              <a:t>Goal:  show that T(2n) =  2n log</a:t>
            </a:r>
            <a:r>
              <a:rPr lang="en-US" sz="1800" baseline="-25000"/>
              <a:t>2</a:t>
            </a:r>
            <a:r>
              <a:rPr lang="en-US" sz="1800"/>
              <a:t> (2n).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01686C-D386-4E05-978A-8288617342EE}" type="slidenum">
              <a:rPr lang="en-US"/>
              <a:pPr/>
              <a:t>32</a:t>
            </a:fld>
            <a:endParaRPr lang="en-US" sz="140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867924"/>
              </p:ext>
            </p:extLst>
          </p:nvPr>
        </p:nvGraphicFramePr>
        <p:xfrm>
          <a:off x="2624138" y="5106988"/>
          <a:ext cx="3065462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4000" imgH="1155700" progId="Equation.3">
                  <p:embed/>
                </p:oleObj>
              </mc:Choice>
              <mc:Fallback>
                <p:oleObj name="Equation" r:id="rId3" imgW="2794000" imgH="115570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909" t="-11868" r="-4909" b="-11868"/>
                      <a:stretch>
                        <a:fillRect/>
                      </a:stretch>
                    </p:blipFill>
                    <p:spPr bwMode="auto">
                      <a:xfrm>
                        <a:off x="2624138" y="5106988"/>
                        <a:ext cx="3065462" cy="142398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6400800" y="1570038"/>
            <a:ext cx="1790700" cy="21431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1200"/>
              <a:t>assumes n is a power of 2</a:t>
            </a:r>
            <a:endParaRPr lang="en-US" sz="1200">
              <a:sym typeface="Symbol" pitchFamily="18" charset="2"/>
            </a:endParaRP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6800850" y="137001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2075" tIns="46038" rIns="92075" bIns="46038"/>
          <a:lstStyle/>
          <a:p>
            <a:endParaRPr lang="en-US"/>
          </a:p>
        </p:txBody>
      </p:sp>
      <p:graphicFrame>
        <p:nvGraphicFramePr>
          <p:cNvPr id="4099" name="Object 13"/>
          <p:cNvGraphicFramePr>
            <a:graphicFrameLocks noChangeAspect="1"/>
          </p:cNvGraphicFramePr>
          <p:nvPr/>
        </p:nvGraphicFramePr>
        <p:xfrm>
          <a:off x="2300288" y="1774825"/>
          <a:ext cx="38750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06800" imgH="825500" progId="Equation.3">
                  <p:embed/>
                </p:oleObj>
              </mc:Choice>
              <mc:Fallback>
                <p:oleObj name="Equation" r:id="rId5" imgW="3606800" imgH="825500" progId="Equation.3">
                  <p:embed/>
                  <p:pic>
                    <p:nvPicPr>
                      <p:cNvPr id="409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802" t="-16615" r="-3802" b="-16615"/>
                      <a:stretch>
                        <a:fillRect/>
                      </a:stretch>
                    </p:blipFill>
                    <p:spPr bwMode="auto">
                      <a:xfrm>
                        <a:off x="2300288" y="1774825"/>
                        <a:ext cx="3875087" cy="10953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5381" name="Rectangle 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Merge.</a:t>
            </a:r>
          </a:p>
          <a:p>
            <a:pPr lvl="1"/>
            <a:r>
              <a:rPr lang="en-US" sz="1800"/>
              <a:t>Keep track of smallest element in each sorted half.</a:t>
            </a:r>
          </a:p>
          <a:p>
            <a:pPr lvl="1"/>
            <a:r>
              <a:rPr lang="en-US" sz="1800"/>
              <a:t>Insert smallest of two elements into auxiliary array.</a:t>
            </a:r>
          </a:p>
          <a:p>
            <a:pPr lvl="1"/>
            <a:r>
              <a:rPr lang="en-US" sz="1800"/>
              <a:t>Repeat until done.</a:t>
            </a:r>
          </a:p>
          <a:p>
            <a:pPr lvl="1"/>
            <a:endParaRPr lang="en-US" sz="180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CFABD2-80B6-421E-B72C-F82DA14FB5B9}" type="slidenum">
              <a:rPr lang="en-US"/>
              <a:pPr/>
              <a:t>33</a:t>
            </a:fld>
            <a:endParaRPr lang="en-US" sz="140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3505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>
                <a:solidFill>
                  <a:srgbClr val="003399"/>
                </a:solidFill>
              </a:rPr>
              <a:t>smallest</a:t>
            </a:r>
            <a:endParaRPr kumimoji="0" lang="en-US" sz="1800">
              <a:solidFill>
                <a:schemeClr val="bg2"/>
              </a:solidFill>
            </a:endParaRPr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1219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33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3581400" y="3505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>
                <a:solidFill>
                  <a:srgbClr val="006600"/>
                </a:solidFill>
              </a:rPr>
              <a:t>smallest</a:t>
            </a:r>
            <a:endParaRPr kumimoji="0" lang="en-US" sz="1800">
              <a:solidFill>
                <a:schemeClr val="bg2"/>
              </a:solidFill>
            </a:endParaRPr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43434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5388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5389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5390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5391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5392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5383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5384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5385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5386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5387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5370" name="Rectangle 1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sz="2400" b="1">
              <a:latin typeface="Courier New" pitchFamily="49" charset="0"/>
            </a:endParaRPr>
          </a:p>
        </p:txBody>
      </p:sp>
      <p:sp>
        <p:nvSpPr>
          <p:cNvPr id="15371" name="Rectangle 2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2" name="Rectangle 2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3" name="Rectangle 2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4" name="Rectangle 2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5" name="Rectangle 2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6" name="Rectangle 2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7" name="Rectangle 2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8" name="Rectangle 2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9" name="Rectangle 2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0335" name="Rectangle 3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3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2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6403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Merge.</a:t>
            </a:r>
          </a:p>
          <a:p>
            <a:pPr lvl="1"/>
            <a:r>
              <a:rPr lang="en-US" sz="1800"/>
              <a:t>Keep track of smallest element in each sorted half.</a:t>
            </a:r>
          </a:p>
          <a:p>
            <a:pPr lvl="1"/>
            <a:r>
              <a:rPr lang="en-US" sz="1800"/>
              <a:t>Insert smallest of two elements into auxiliary array.</a:t>
            </a:r>
          </a:p>
          <a:p>
            <a:pPr lvl="1"/>
            <a:r>
              <a:rPr lang="en-US" sz="1800"/>
              <a:t>Repeat until done.</a:t>
            </a:r>
          </a:p>
          <a:p>
            <a:pPr lvl="1"/>
            <a:endParaRPr lang="en-US" sz="180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98807E-797D-45D7-9C4B-23C17D5CA5BD}" type="slidenum">
              <a:rPr lang="en-US"/>
              <a:pPr/>
              <a:t>34</a:t>
            </a:fld>
            <a:endParaRPr lang="en-US" sz="140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3505200"/>
            <a:ext cx="1905000" cy="685800"/>
            <a:chOff x="288" y="2208"/>
            <a:chExt cx="1200" cy="432"/>
          </a:xfrm>
        </p:grpSpPr>
        <p:sp>
          <p:nvSpPr>
            <p:cNvPr id="16417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6418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16415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6416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6410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6411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6412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6413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6414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6405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6406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6407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6408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6409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6392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16393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394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395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396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397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398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399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400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401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1361" name="Rectangle 33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6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6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7427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Merge.</a:t>
            </a:r>
          </a:p>
          <a:p>
            <a:pPr lvl="1"/>
            <a:r>
              <a:rPr lang="en-US" sz="1800"/>
              <a:t>Keep track of smallest element in each sorted half.</a:t>
            </a:r>
          </a:p>
          <a:p>
            <a:pPr lvl="1"/>
            <a:r>
              <a:rPr lang="en-US" sz="1800"/>
              <a:t>Insert smallest of two elements into auxiliary array.</a:t>
            </a:r>
          </a:p>
          <a:p>
            <a:pPr lvl="1"/>
            <a:r>
              <a:rPr lang="en-US" sz="1800"/>
              <a:t>Repeat until done.</a:t>
            </a:r>
          </a:p>
          <a:p>
            <a:pPr lvl="1"/>
            <a:endParaRPr lang="en-US" sz="1800"/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C82433-E701-49CE-A3C3-A521B73E2916}" type="slidenum">
              <a:rPr lang="en-US"/>
              <a:pPr/>
              <a:t>35</a:t>
            </a:fld>
            <a:endParaRPr lang="en-US" sz="140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17441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7442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17439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7440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434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7435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7436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437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7438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429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7430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7431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7432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7433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7416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17417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19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20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21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22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23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24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2385" name="Rectangle 3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8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0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8451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Merge.</a:t>
            </a:r>
          </a:p>
          <a:p>
            <a:pPr lvl="1"/>
            <a:r>
              <a:rPr lang="en-US" sz="1800"/>
              <a:t>Keep track of smallest element in each sorted half.</a:t>
            </a:r>
          </a:p>
          <a:p>
            <a:pPr lvl="1"/>
            <a:r>
              <a:rPr lang="en-US" sz="1800"/>
              <a:t>Insert smallest of two elements into auxiliary array.</a:t>
            </a:r>
          </a:p>
          <a:p>
            <a:pPr lvl="1"/>
            <a:r>
              <a:rPr lang="en-US" sz="1800"/>
              <a:t>Repeat until done.</a:t>
            </a:r>
          </a:p>
          <a:p>
            <a:pPr lvl="1"/>
            <a:endParaRPr lang="en-US" sz="1800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4F4E67-44E2-4D18-B409-D1F7E77219BC}" type="slidenum">
              <a:rPr lang="en-US"/>
              <a:pPr/>
              <a:t>36</a:t>
            </a:fld>
            <a:endParaRPr lang="en-US" sz="1400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18465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8466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114800" y="3505200"/>
            <a:ext cx="1905000" cy="685800"/>
            <a:chOff x="2256" y="2208"/>
            <a:chExt cx="1200" cy="432"/>
          </a:xfrm>
        </p:grpSpPr>
        <p:sp>
          <p:nvSpPr>
            <p:cNvPr id="18463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8464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8458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8459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8460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8461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8462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8453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8454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8455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8456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8457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8440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18441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18442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18443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8444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8445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8446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8447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8448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8449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3409" name="Rectangle 3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09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9475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Merge.</a:t>
            </a:r>
          </a:p>
          <a:p>
            <a:pPr lvl="1"/>
            <a:r>
              <a:rPr lang="en-US" sz="1800"/>
              <a:t>Keep track of smallest element in each sorted half.</a:t>
            </a:r>
          </a:p>
          <a:p>
            <a:pPr lvl="1"/>
            <a:r>
              <a:rPr lang="en-US" sz="1800"/>
              <a:t>Insert smallest of two elements into auxiliary array.</a:t>
            </a:r>
          </a:p>
          <a:p>
            <a:pPr lvl="1"/>
            <a:r>
              <a:rPr lang="en-US" sz="1800"/>
              <a:t>Repeat until done.</a:t>
            </a:r>
          </a:p>
          <a:p>
            <a:pPr lvl="1"/>
            <a:endParaRPr lang="en-US" sz="180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DFE76-9F3B-4F38-9BC7-6E64259BAB1B}" type="slidenum">
              <a:rPr lang="en-US"/>
              <a:pPr/>
              <a:t>37</a:t>
            </a:fld>
            <a:endParaRPr lang="en-US" sz="140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19489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9490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19487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9488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9482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9483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9484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9485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9486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9477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9478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9479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9480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9481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9464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19465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19466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19467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19468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9469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9470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9471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9472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9473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4433" name="Rectangle 3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3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8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20499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Merge.</a:t>
            </a:r>
          </a:p>
          <a:p>
            <a:pPr lvl="1"/>
            <a:r>
              <a:rPr lang="en-US" sz="1800"/>
              <a:t>Keep track of smallest element in each sorted half.</a:t>
            </a:r>
          </a:p>
          <a:p>
            <a:pPr lvl="1"/>
            <a:r>
              <a:rPr lang="en-US" sz="1800"/>
              <a:t>Insert smallest of two elements into auxiliary array.</a:t>
            </a:r>
          </a:p>
          <a:p>
            <a:pPr lvl="1"/>
            <a:r>
              <a:rPr lang="en-US" sz="1800"/>
              <a:t>Repeat until done.</a:t>
            </a:r>
          </a:p>
          <a:p>
            <a:pPr lvl="1"/>
            <a:endParaRPr lang="en-US" sz="1800"/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F2346B-7612-4209-8887-ED41A470853F}" type="slidenum">
              <a:rPr lang="en-US"/>
              <a:pPr/>
              <a:t>38</a:t>
            </a:fld>
            <a:endParaRPr lang="en-US" sz="1400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20513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0514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20511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0512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0506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0507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0508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0509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0510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0501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0502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0503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0504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0505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0488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0489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20490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20491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20492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L</a:t>
            </a:r>
          </a:p>
        </p:txBody>
      </p:sp>
      <p:sp>
        <p:nvSpPr>
          <p:cNvPr id="20493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0494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0495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0496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0497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5457" name="Rectangle 33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5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2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21523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Merge.</a:t>
            </a:r>
          </a:p>
          <a:p>
            <a:pPr lvl="1"/>
            <a:r>
              <a:rPr lang="en-US" sz="1800"/>
              <a:t>Keep track of smallest element in each sorted half.</a:t>
            </a:r>
          </a:p>
          <a:p>
            <a:pPr lvl="1"/>
            <a:r>
              <a:rPr lang="en-US" sz="1800"/>
              <a:t>Insert smallest of two elements into auxiliary array.</a:t>
            </a:r>
          </a:p>
          <a:p>
            <a:pPr lvl="1"/>
            <a:r>
              <a:rPr lang="en-US" sz="1800"/>
              <a:t>Repeat until done.</a:t>
            </a:r>
          </a:p>
          <a:p>
            <a:pPr lvl="1"/>
            <a:endParaRPr lang="en-US" sz="1800"/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13E2B-EFF5-4F71-9CD3-1F7645889474}" type="slidenum">
              <a:rPr lang="en-US"/>
              <a:pPr/>
              <a:t>39</a:t>
            </a:fld>
            <a:endParaRPr lang="en-US" sz="140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21537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1538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21535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1536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1530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1531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1532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1533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1534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1525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1526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1527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1528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1529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1512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1513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21514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21515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21516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L</a:t>
            </a:r>
          </a:p>
        </p:txBody>
      </p:sp>
      <p:sp>
        <p:nvSpPr>
          <p:cNvPr id="21517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M</a:t>
            </a:r>
          </a:p>
        </p:txBody>
      </p:sp>
      <p:sp>
        <p:nvSpPr>
          <p:cNvPr id="21518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1519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1520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1521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6481" name="Rectangle 33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8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Algorithm Strategies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Divide and conquer algorithms</a:t>
            </a:r>
          </a:p>
          <a:p>
            <a:r>
              <a:rPr lang="en-US"/>
              <a:t>Dynamic programming algorithms</a:t>
            </a:r>
          </a:p>
          <a:p>
            <a:r>
              <a:rPr lang="en-US"/>
              <a:t>Greedy algorithms</a:t>
            </a:r>
          </a:p>
          <a:p>
            <a:r>
              <a:rPr lang="en-US"/>
              <a:t>Backtracking algorithms</a:t>
            </a:r>
          </a:p>
          <a:p>
            <a:r>
              <a:rPr lang="en-US"/>
              <a:t>Branch and bound algorithms</a:t>
            </a:r>
          </a:p>
          <a:p>
            <a:r>
              <a:rPr lang="en-US"/>
              <a:t>Heuristic algorithms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6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22547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Merge.</a:t>
            </a:r>
          </a:p>
          <a:p>
            <a:pPr lvl="1"/>
            <a:r>
              <a:rPr lang="en-US" sz="1800"/>
              <a:t>Keep track of smallest element in each sorted half.</a:t>
            </a:r>
          </a:p>
          <a:p>
            <a:pPr lvl="1"/>
            <a:r>
              <a:rPr lang="en-US" sz="1800"/>
              <a:t>Insert smallest of two elements into auxiliary array.</a:t>
            </a:r>
          </a:p>
          <a:p>
            <a:pPr lvl="1"/>
            <a:r>
              <a:rPr lang="en-US" sz="1800"/>
              <a:t>Repeat until done.</a:t>
            </a:r>
          </a:p>
          <a:p>
            <a:pPr lvl="1"/>
            <a:endParaRPr lang="en-US" sz="1800"/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BC0F29-02A2-4458-8697-4BF60F573AF5}" type="slidenum">
              <a:rPr lang="en-US"/>
              <a:pPr/>
              <a:t>40</a:t>
            </a:fld>
            <a:endParaRPr lang="en-US" sz="140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3505200"/>
            <a:ext cx="1905000" cy="685800"/>
            <a:chOff x="288" y="2208"/>
            <a:chExt cx="1200" cy="432"/>
          </a:xfrm>
        </p:grpSpPr>
        <p:sp>
          <p:nvSpPr>
            <p:cNvPr id="22561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2562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22559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2560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2554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2555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2556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2557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2558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2549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2550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2551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2552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2553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2536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2537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22538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22539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22540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L</a:t>
            </a:r>
          </a:p>
        </p:txBody>
      </p:sp>
      <p:sp>
        <p:nvSpPr>
          <p:cNvPr id="22541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M</a:t>
            </a:r>
          </a:p>
        </p:txBody>
      </p:sp>
      <p:sp>
        <p:nvSpPr>
          <p:cNvPr id="22542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O</a:t>
            </a:r>
          </a:p>
        </p:txBody>
      </p:sp>
      <p:sp>
        <p:nvSpPr>
          <p:cNvPr id="22543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2544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2545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7505" name="Rectangle 33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05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1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23572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Merge.</a:t>
            </a:r>
          </a:p>
          <a:p>
            <a:pPr lvl="1"/>
            <a:r>
              <a:rPr lang="en-US" sz="1800"/>
              <a:t>Keep track of smallest element in each sorted half.</a:t>
            </a:r>
          </a:p>
          <a:p>
            <a:pPr lvl="1"/>
            <a:r>
              <a:rPr lang="en-US" sz="1800"/>
              <a:t>Insert smallest of two elements into auxiliary array.</a:t>
            </a:r>
          </a:p>
          <a:p>
            <a:pPr lvl="1"/>
            <a:r>
              <a:rPr lang="en-US" sz="1800"/>
              <a:t>Repeat until done.</a:t>
            </a:r>
          </a:p>
          <a:p>
            <a:pPr lvl="1"/>
            <a:endParaRPr lang="en-US" sz="180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08FA59-C931-450D-B6DF-A9A48A0EBB6A}" type="slidenum">
              <a:rPr lang="en-US"/>
              <a:pPr/>
              <a:t>41</a:t>
            </a:fld>
            <a:endParaRPr lang="en-US" sz="1400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>
                <a:solidFill>
                  <a:schemeClr val="accent1"/>
                </a:solidFill>
              </a:rPr>
              <a:t>first half</a:t>
            </a:r>
            <a:br>
              <a:rPr kumimoji="0" lang="en-US" sz="1800">
                <a:solidFill>
                  <a:schemeClr val="accent1"/>
                </a:solidFill>
              </a:rPr>
            </a:br>
            <a:r>
              <a:rPr kumimoji="0" lang="en-US" sz="1800">
                <a:solidFill>
                  <a:schemeClr val="accent1"/>
                </a:solidFill>
              </a:rPr>
              <a:t>exhausted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23584" name="Text Box 6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3585" name="AutoShape 7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3579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3580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3581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3582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3583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3574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3575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576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3577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3578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3561" name="Rectangle 20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3562" name="Rectangle 21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23563" name="Rectangle 22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23564" name="Rectangle 2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23565" name="Rectangle 2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L</a:t>
            </a:r>
          </a:p>
        </p:txBody>
      </p:sp>
      <p:sp>
        <p:nvSpPr>
          <p:cNvPr id="23566" name="Rectangle 25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M</a:t>
            </a:r>
          </a:p>
        </p:txBody>
      </p:sp>
      <p:sp>
        <p:nvSpPr>
          <p:cNvPr id="23567" name="Rectangle 2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O</a:t>
            </a:r>
          </a:p>
        </p:txBody>
      </p:sp>
      <p:sp>
        <p:nvSpPr>
          <p:cNvPr id="23568" name="Rectangle 27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R</a:t>
            </a:r>
          </a:p>
        </p:txBody>
      </p:sp>
      <p:sp>
        <p:nvSpPr>
          <p:cNvPr id="23569" name="Rectangle 28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3570" name="Rectangle 29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8528" name="Rectangle 32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28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5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24596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Merge.</a:t>
            </a:r>
          </a:p>
          <a:p>
            <a:pPr lvl="1"/>
            <a:r>
              <a:rPr lang="en-US" sz="1800"/>
              <a:t>Keep track of smallest element in each sorted half.</a:t>
            </a:r>
          </a:p>
          <a:p>
            <a:pPr lvl="1"/>
            <a:r>
              <a:rPr lang="en-US" sz="1800"/>
              <a:t>Insert smallest of two elements into auxiliary array.</a:t>
            </a:r>
          </a:p>
          <a:p>
            <a:pPr lvl="1"/>
            <a:r>
              <a:rPr lang="en-US" sz="1800"/>
              <a:t>Repeat until done.</a:t>
            </a:r>
          </a:p>
          <a:p>
            <a:pPr lvl="1"/>
            <a:endParaRPr lang="en-US" sz="1800"/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C7C53F-682E-4730-8EE4-0C9EE9CA9804}" type="slidenum">
              <a:rPr lang="en-US"/>
              <a:pPr/>
              <a:t>42</a:t>
            </a:fld>
            <a:endParaRPr lang="en-US" sz="140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>
                <a:solidFill>
                  <a:schemeClr val="accent1"/>
                </a:solidFill>
              </a:rPr>
              <a:t>first half</a:t>
            </a:r>
            <a:br>
              <a:rPr kumimoji="0" lang="en-US" sz="1800">
                <a:solidFill>
                  <a:schemeClr val="accent1"/>
                </a:solidFill>
              </a:rPr>
            </a:br>
            <a:r>
              <a:rPr kumimoji="0" lang="en-US" sz="1800">
                <a:solidFill>
                  <a:schemeClr val="accent1"/>
                </a:solidFill>
              </a:rPr>
              <a:t>exhausted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3505200"/>
            <a:ext cx="1905000" cy="685800"/>
            <a:chOff x="2256" y="2208"/>
            <a:chExt cx="1200" cy="432"/>
          </a:xfrm>
        </p:grpSpPr>
        <p:sp>
          <p:nvSpPr>
            <p:cNvPr id="24608" name="Text Box 6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4609" name="AutoShape 7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4603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4604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4605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4606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4607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4598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4599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4600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4601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4602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4585" name="Rectangle 20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4586" name="Rectangle 21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24587" name="Rectangle 22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24588" name="Rectangle 2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24589" name="Rectangle 2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L</a:t>
            </a:r>
          </a:p>
        </p:txBody>
      </p:sp>
      <p:sp>
        <p:nvSpPr>
          <p:cNvPr id="24590" name="Rectangle 25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M</a:t>
            </a:r>
          </a:p>
        </p:txBody>
      </p:sp>
      <p:sp>
        <p:nvSpPr>
          <p:cNvPr id="24591" name="Rectangle 2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O</a:t>
            </a:r>
          </a:p>
        </p:txBody>
      </p:sp>
      <p:sp>
        <p:nvSpPr>
          <p:cNvPr id="24592" name="Rectangle 27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R</a:t>
            </a:r>
          </a:p>
        </p:txBody>
      </p:sp>
      <p:sp>
        <p:nvSpPr>
          <p:cNvPr id="24593" name="Rectangle 28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S</a:t>
            </a:r>
          </a:p>
        </p:txBody>
      </p:sp>
      <p:sp>
        <p:nvSpPr>
          <p:cNvPr id="24594" name="Rectangle 29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9552" name="Rectangle 32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52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0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25621" name="Rectangle 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Merge.</a:t>
            </a:r>
          </a:p>
          <a:p>
            <a:pPr lvl="1"/>
            <a:r>
              <a:rPr lang="en-US" sz="1800"/>
              <a:t>Keep track of smallest element in each sorted half.</a:t>
            </a:r>
          </a:p>
          <a:p>
            <a:pPr lvl="1"/>
            <a:r>
              <a:rPr lang="en-US" sz="1800"/>
              <a:t>Insert smallest of two elements into auxiliary array.</a:t>
            </a:r>
          </a:p>
          <a:p>
            <a:pPr lvl="1"/>
            <a:r>
              <a:rPr lang="en-US" sz="1800"/>
              <a:t>Repeat until done.</a:t>
            </a:r>
          </a:p>
          <a:p>
            <a:pPr lvl="1"/>
            <a:endParaRPr lang="en-US" sz="1800"/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B32CB6-876E-4828-BFC6-F799F69ECE05}" type="slidenum">
              <a:rPr lang="en-US"/>
              <a:pPr/>
              <a:t>43</a:t>
            </a:fld>
            <a:endParaRPr lang="en-US" sz="140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>
                <a:solidFill>
                  <a:schemeClr val="accent1"/>
                </a:solidFill>
              </a:rPr>
              <a:t>first half</a:t>
            </a:r>
            <a:br>
              <a:rPr kumimoji="0" lang="en-US" sz="1800">
                <a:solidFill>
                  <a:schemeClr val="accent1"/>
                </a:solidFill>
              </a:rPr>
            </a:br>
            <a:r>
              <a:rPr kumimoji="0" lang="en-US" sz="1800">
                <a:solidFill>
                  <a:schemeClr val="accent1"/>
                </a:solidFill>
              </a:rPr>
              <a:t>exhausted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1722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>
                <a:solidFill>
                  <a:schemeClr val="accent1"/>
                </a:solidFill>
              </a:rPr>
              <a:t>second half</a:t>
            </a:r>
            <a:br>
              <a:rPr kumimoji="0" lang="en-US" sz="1800">
                <a:solidFill>
                  <a:schemeClr val="accent1"/>
                </a:solidFill>
              </a:rPr>
            </a:br>
            <a:r>
              <a:rPr kumimoji="0" lang="en-US" sz="1800">
                <a:solidFill>
                  <a:schemeClr val="accent1"/>
                </a:solidFill>
              </a:rPr>
              <a:t>exhausted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6934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5627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5628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5629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5630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5631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5622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5623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5624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5625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5626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5610" name="Rectangle 1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5611" name="Rectangle 2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25612" name="Rectangle 2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25613" name="Rectangle 2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25614" name="Rectangle 2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L</a:t>
            </a:r>
          </a:p>
        </p:txBody>
      </p:sp>
      <p:sp>
        <p:nvSpPr>
          <p:cNvPr id="25615" name="Rectangle 2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M</a:t>
            </a:r>
          </a:p>
        </p:txBody>
      </p:sp>
      <p:sp>
        <p:nvSpPr>
          <p:cNvPr id="25616" name="Rectangle 2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O</a:t>
            </a:r>
          </a:p>
        </p:txBody>
      </p:sp>
      <p:sp>
        <p:nvSpPr>
          <p:cNvPr id="25617" name="Rectangle 2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R</a:t>
            </a:r>
          </a:p>
        </p:txBody>
      </p:sp>
      <p:sp>
        <p:nvSpPr>
          <p:cNvPr id="25618" name="Rectangle 2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S</a:t>
            </a:r>
          </a:p>
        </p:txBody>
      </p:sp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Counting Inversions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F82EC-F1AB-D47B-F56D-B42F8FCB60DC}"/>
              </a:ext>
            </a:extLst>
          </p:cNvPr>
          <p:cNvSpPr txBox="1"/>
          <p:nvPr/>
        </p:nvSpPr>
        <p:spPr>
          <a:xfrm>
            <a:off x="609600" y="4343400"/>
            <a:ext cx="777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www.topcoder.com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/thrive/articles/count-inversions-in-an-array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Inversions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BC1E26-9E4A-4472-A7D3-B091723B00C6}" type="slidenum">
              <a:rPr lang="en-US"/>
              <a:pPr/>
              <a:t>45</a:t>
            </a:fld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DCE795-19E6-8E97-5359-5404C65DC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010400" cy="518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5498F-A9FB-3F88-4A46-D6799F9F3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6" name="Rectangle 2">
            <a:extLst>
              <a:ext uri="{FF2B5EF4-FFF2-40B4-BE49-F238E27FC236}">
                <a16:creationId xmlns:a16="http://schemas.microsoft.com/office/drawing/2014/main" id="{A907B60A-42AC-7542-C64E-3EB8C7E9D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Inversions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8BB3803-BB65-1159-3820-0C65FDC05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dirty="0"/>
              <a:t>Music site tries to match your song preferences with others.</a:t>
            </a:r>
          </a:p>
          <a:p>
            <a:pPr lvl="1"/>
            <a:r>
              <a:rPr lang="en-US" sz="1800" dirty="0"/>
              <a:t>You rank n songs.</a:t>
            </a:r>
          </a:p>
          <a:p>
            <a:pPr lvl="1"/>
            <a:r>
              <a:rPr lang="en-US" sz="1800" dirty="0"/>
              <a:t>Music site consults database to find people with </a:t>
            </a:r>
            <a:r>
              <a:rPr lang="en-US" sz="1800" dirty="0">
                <a:solidFill>
                  <a:srgbClr val="FF0000"/>
                </a:solidFill>
              </a:rPr>
              <a:t>similar</a:t>
            </a:r>
            <a:r>
              <a:rPr lang="en-US" sz="1800" dirty="0"/>
              <a:t> tastes.</a:t>
            </a:r>
          </a:p>
          <a:p>
            <a:pPr lvl="1"/>
            <a:endParaRPr lang="en-US" sz="1800" dirty="0"/>
          </a:p>
          <a:p>
            <a:pPr marL="0" indent="0">
              <a:buFont typeface="Monotype Sorts" pitchFamily="92" charset="2"/>
              <a:buNone/>
            </a:pPr>
            <a:r>
              <a:rPr lang="en-US" sz="1800" dirty="0"/>
              <a:t>Similarity metric:  </a:t>
            </a:r>
            <a:r>
              <a:rPr lang="en-US" sz="1800" dirty="0">
                <a:solidFill>
                  <a:schemeClr val="tx1"/>
                </a:solidFill>
              </a:rPr>
              <a:t>number of inversions between two rankings.</a:t>
            </a:r>
          </a:p>
          <a:p>
            <a:pPr lvl="1"/>
            <a:r>
              <a:rPr lang="en-US" sz="1800" dirty="0"/>
              <a:t>My rank:  1, 2, …, n.</a:t>
            </a:r>
          </a:p>
          <a:p>
            <a:pPr lvl="1"/>
            <a:r>
              <a:rPr lang="en-US" sz="1800" dirty="0"/>
              <a:t>Your rank:  a</a:t>
            </a:r>
            <a:r>
              <a:rPr lang="en-US" sz="2000" baseline="-25000" dirty="0"/>
              <a:t>1</a:t>
            </a:r>
            <a:r>
              <a:rPr lang="en-US" sz="1800" dirty="0"/>
              <a:t>, a</a:t>
            </a:r>
            <a:r>
              <a:rPr lang="en-US" sz="2000" baseline="-25000" dirty="0"/>
              <a:t>2</a:t>
            </a:r>
            <a:r>
              <a:rPr lang="en-US" sz="1800" dirty="0"/>
              <a:t>, …, a</a:t>
            </a:r>
            <a:r>
              <a:rPr lang="en-US" sz="2000" baseline="-25000" dirty="0"/>
              <a:t>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Songs </a:t>
            </a:r>
            <a:r>
              <a:rPr lang="en-US" sz="1800" dirty="0" err="1"/>
              <a:t>i</a:t>
            </a:r>
            <a:r>
              <a:rPr lang="en-US" sz="1800" dirty="0"/>
              <a:t> and j </a:t>
            </a:r>
            <a:r>
              <a:rPr lang="en-US" sz="1800" dirty="0">
                <a:solidFill>
                  <a:schemeClr val="accent1"/>
                </a:solidFill>
              </a:rPr>
              <a:t>inverted</a:t>
            </a:r>
            <a:r>
              <a:rPr lang="en-US" sz="1800" dirty="0"/>
              <a:t> if </a:t>
            </a:r>
            <a:r>
              <a:rPr lang="en-US" sz="1800" dirty="0" err="1"/>
              <a:t>i</a:t>
            </a:r>
            <a:r>
              <a:rPr lang="en-US" sz="1800" dirty="0"/>
              <a:t> &lt;= j, but a</a:t>
            </a:r>
            <a:r>
              <a:rPr lang="en-US" sz="2000" baseline="-25000" dirty="0"/>
              <a:t>i</a:t>
            </a:r>
            <a:r>
              <a:rPr lang="en-US" sz="1800" dirty="0"/>
              <a:t> &gt; </a:t>
            </a:r>
            <a:r>
              <a:rPr lang="en-US" sz="1800" dirty="0" err="1"/>
              <a:t>a</a:t>
            </a:r>
            <a:r>
              <a:rPr lang="en-US" sz="2000" baseline="-25000" dirty="0" err="1"/>
              <a:t>j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Font typeface="Monotype Sorts" pitchFamily="92" charset="2"/>
              <a:buNone/>
            </a:pPr>
            <a:r>
              <a:rPr lang="en-US" sz="1800" dirty="0"/>
              <a:t>Brute force:  </a:t>
            </a:r>
            <a:r>
              <a:rPr lang="en-US" sz="1800" dirty="0">
                <a:solidFill>
                  <a:schemeClr val="tx1"/>
                </a:solidFill>
              </a:rPr>
              <a:t>check all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</a:t>
            </a:r>
            <a:r>
              <a:rPr lang="en-US" sz="1800" dirty="0">
                <a:solidFill>
                  <a:schemeClr val="tx1"/>
                </a:solidFill>
              </a:rPr>
              <a:t>(n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) pairs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and j.</a:t>
            </a:r>
          </a:p>
        </p:txBody>
      </p:sp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0ABC30FB-0774-063A-3E65-6EBD4F0B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BC1E26-9E4A-4472-A7D3-B091723B00C6}" type="slidenum">
              <a:rPr lang="en-US"/>
              <a:pPr/>
              <a:t>46</a:t>
            </a:fld>
            <a:endParaRPr lang="en-US" sz="1400"/>
          </a:p>
        </p:txBody>
      </p:sp>
      <p:cxnSp>
        <p:nvCxnSpPr>
          <p:cNvPr id="27652" name="AutoShape 50">
            <a:extLst>
              <a:ext uri="{FF2B5EF4-FFF2-40B4-BE49-F238E27FC236}">
                <a16:creationId xmlns:a16="http://schemas.microsoft.com/office/drawing/2014/main" id="{AD6AA03A-9AA1-A77F-F1BC-7E4DD0B0A157}"/>
              </a:ext>
            </a:extLst>
          </p:cNvPr>
          <p:cNvCxnSpPr>
            <a:cxnSpLocks noChangeShapeType="1"/>
            <a:stCxn id="27656" idx="4"/>
            <a:endCxn id="27654" idx="4"/>
          </p:cNvCxnSpPr>
          <p:nvPr/>
        </p:nvCxnSpPr>
        <p:spPr bwMode="auto">
          <a:xfrm rot="16200000" flipH="1">
            <a:off x="4649788" y="4637088"/>
            <a:ext cx="1587" cy="1379537"/>
          </a:xfrm>
          <a:prstGeom prst="bentConnector3">
            <a:avLst>
              <a:gd name="adj1" fmla="val 22599991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27653" name="Oval 52">
            <a:extLst>
              <a:ext uri="{FF2B5EF4-FFF2-40B4-BE49-F238E27FC236}">
                <a16:creationId xmlns:a16="http://schemas.microsoft.com/office/drawing/2014/main" id="{DA17682D-85D9-63B8-4D48-48A53C3F9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498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654" name="Oval 53">
            <a:extLst>
              <a:ext uri="{FF2B5EF4-FFF2-40B4-BE49-F238E27FC236}">
                <a16:creationId xmlns:a16="http://schemas.microsoft.com/office/drawing/2014/main" id="{B899DA7A-D0D0-9844-46AC-A67AF240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52498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655" name="Oval 54">
            <a:extLst>
              <a:ext uri="{FF2B5EF4-FFF2-40B4-BE49-F238E27FC236}">
                <a16:creationId xmlns:a16="http://schemas.microsoft.com/office/drawing/2014/main" id="{A2539DC9-CD1A-EC7C-8F57-0661E2C52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2498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656" name="Oval 56">
            <a:extLst>
              <a:ext uri="{FF2B5EF4-FFF2-40B4-BE49-F238E27FC236}">
                <a16:creationId xmlns:a16="http://schemas.microsoft.com/office/drawing/2014/main" id="{54D9640F-D383-6ECE-DAAB-700D05636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52498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7657" name="AutoShape 57">
            <a:extLst>
              <a:ext uri="{FF2B5EF4-FFF2-40B4-BE49-F238E27FC236}">
                <a16:creationId xmlns:a16="http://schemas.microsoft.com/office/drawing/2014/main" id="{66F550FA-3D56-DD4E-F3B4-7359B4E4AB05}"/>
              </a:ext>
            </a:extLst>
          </p:cNvPr>
          <p:cNvCxnSpPr>
            <a:cxnSpLocks noChangeShapeType="1"/>
            <a:stCxn id="27653" idx="4"/>
            <a:endCxn id="27655" idx="4"/>
          </p:cNvCxnSpPr>
          <p:nvPr/>
        </p:nvCxnSpPr>
        <p:spPr bwMode="auto">
          <a:xfrm rot="16200000" flipH="1">
            <a:off x="4879975" y="5056188"/>
            <a:ext cx="1587" cy="541338"/>
          </a:xfrm>
          <a:prstGeom prst="bentConnector3">
            <a:avLst>
              <a:gd name="adj1" fmla="val 12899995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27658" name="Rectangle 23">
            <a:extLst>
              <a:ext uri="{FF2B5EF4-FFF2-40B4-BE49-F238E27FC236}">
                <a16:creationId xmlns:a16="http://schemas.microsoft.com/office/drawing/2014/main" id="{C65F62BD-1F05-9B98-D0DA-DBC5302D9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65700"/>
            <a:ext cx="747713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27659" name="Rectangle 29">
            <a:extLst>
              <a:ext uri="{FF2B5EF4-FFF2-40B4-BE49-F238E27FC236}">
                <a16:creationId xmlns:a16="http://schemas.microsoft.com/office/drawing/2014/main" id="{C1C6E3A9-61FF-C791-C35C-422DCADBA0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605338"/>
            <a:ext cx="747713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Me</a:t>
            </a:r>
          </a:p>
        </p:txBody>
      </p:sp>
      <p:sp>
        <p:nvSpPr>
          <p:cNvPr id="27660" name="Rectangle 24">
            <a:extLst>
              <a:ext uri="{FF2B5EF4-FFF2-40B4-BE49-F238E27FC236}">
                <a16:creationId xmlns:a16="http://schemas.microsoft.com/office/drawing/2014/main" id="{E089B992-43F8-6237-478D-344AE105D1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3713" y="4965700"/>
            <a:ext cx="628650" cy="3603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</a:p>
        </p:txBody>
      </p:sp>
      <p:sp>
        <p:nvSpPr>
          <p:cNvPr id="27661" name="Rectangle 25">
            <a:extLst>
              <a:ext uri="{FF2B5EF4-FFF2-40B4-BE49-F238E27FC236}">
                <a16:creationId xmlns:a16="http://schemas.microsoft.com/office/drawing/2014/main" id="{AB00155B-5B90-23CD-0BC1-1097D8D09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9425" y="4965700"/>
            <a:ext cx="627063" cy="3603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</a:p>
        </p:txBody>
      </p:sp>
      <p:sp>
        <p:nvSpPr>
          <p:cNvPr id="27662" name="Rectangle 26">
            <a:extLst>
              <a:ext uri="{FF2B5EF4-FFF2-40B4-BE49-F238E27FC236}">
                <a16:creationId xmlns:a16="http://schemas.microsoft.com/office/drawing/2014/main" id="{1697C8E1-ED66-2B75-3398-215356B16B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62363" y="4965700"/>
            <a:ext cx="627062" cy="3603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7663" name="Rectangle 27">
            <a:extLst>
              <a:ext uri="{FF2B5EF4-FFF2-40B4-BE49-F238E27FC236}">
                <a16:creationId xmlns:a16="http://schemas.microsoft.com/office/drawing/2014/main" id="{04C636E5-4899-3B5E-08FA-2377BD9641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6488" y="4965700"/>
            <a:ext cx="627062" cy="3603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7664" name="Rectangle 28">
            <a:extLst>
              <a:ext uri="{FF2B5EF4-FFF2-40B4-BE49-F238E27FC236}">
                <a16:creationId xmlns:a16="http://schemas.microsoft.com/office/drawing/2014/main" id="{C60B53FF-9BBD-CE94-239B-9920868BA8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3550" y="4965700"/>
            <a:ext cx="628650" cy="3603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</a:p>
        </p:txBody>
      </p:sp>
      <p:sp>
        <p:nvSpPr>
          <p:cNvPr id="27665" name="Rectangle 30">
            <a:extLst>
              <a:ext uri="{FF2B5EF4-FFF2-40B4-BE49-F238E27FC236}">
                <a16:creationId xmlns:a16="http://schemas.microsoft.com/office/drawing/2014/main" id="{06B5B301-F3B8-8342-E5C4-0ABCBA1273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3713" y="4605338"/>
            <a:ext cx="628650" cy="3603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</a:p>
        </p:txBody>
      </p:sp>
      <p:sp>
        <p:nvSpPr>
          <p:cNvPr id="27666" name="Rectangle 31">
            <a:extLst>
              <a:ext uri="{FF2B5EF4-FFF2-40B4-BE49-F238E27FC236}">
                <a16:creationId xmlns:a16="http://schemas.microsoft.com/office/drawing/2014/main" id="{C4AD1655-58EB-3FD4-BD81-ABCEAC069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9425" y="4605338"/>
            <a:ext cx="627063" cy="3603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7667" name="Rectangle 32">
            <a:extLst>
              <a:ext uri="{FF2B5EF4-FFF2-40B4-BE49-F238E27FC236}">
                <a16:creationId xmlns:a16="http://schemas.microsoft.com/office/drawing/2014/main" id="{10DA28FF-E3DD-86B7-D9B3-88C86D700E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62363" y="4605338"/>
            <a:ext cx="627062" cy="3603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7668" name="Rectangle 33">
            <a:extLst>
              <a:ext uri="{FF2B5EF4-FFF2-40B4-BE49-F238E27FC236}">
                <a16:creationId xmlns:a16="http://schemas.microsoft.com/office/drawing/2014/main" id="{0D4B5AAA-E6B5-53DC-FAB6-986BA58F1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6488" y="4605338"/>
            <a:ext cx="627062" cy="3603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</a:p>
        </p:txBody>
      </p:sp>
      <p:sp>
        <p:nvSpPr>
          <p:cNvPr id="27669" name="Rectangle 34">
            <a:extLst>
              <a:ext uri="{FF2B5EF4-FFF2-40B4-BE49-F238E27FC236}">
                <a16:creationId xmlns:a16="http://schemas.microsoft.com/office/drawing/2014/main" id="{2719B3CE-DE96-C479-59B1-1431EBF0D0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3550" y="4605338"/>
            <a:ext cx="628650" cy="3603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</a:p>
        </p:txBody>
      </p:sp>
      <p:sp>
        <p:nvSpPr>
          <p:cNvPr id="27670" name="Rectangle 36">
            <a:extLst>
              <a:ext uri="{FF2B5EF4-FFF2-40B4-BE49-F238E27FC236}">
                <a16:creationId xmlns:a16="http://schemas.microsoft.com/office/drawing/2014/main" id="{447630E2-B67A-46C8-8035-4AF031C3CC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3713" y="4246563"/>
            <a:ext cx="628650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7671" name="Rectangle 37">
            <a:extLst>
              <a:ext uri="{FF2B5EF4-FFF2-40B4-BE49-F238E27FC236}">
                <a16:creationId xmlns:a16="http://schemas.microsoft.com/office/drawing/2014/main" id="{24F1AE97-3E56-26CB-6FE3-5292F5627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62363" y="4246563"/>
            <a:ext cx="627062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7672" name="Rectangle 38">
            <a:extLst>
              <a:ext uri="{FF2B5EF4-FFF2-40B4-BE49-F238E27FC236}">
                <a16:creationId xmlns:a16="http://schemas.microsoft.com/office/drawing/2014/main" id="{DC0490F4-53B5-ECF4-B1B3-E421B4AD66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9425" y="4246563"/>
            <a:ext cx="627063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7673" name="Rectangle 39">
            <a:extLst>
              <a:ext uri="{FF2B5EF4-FFF2-40B4-BE49-F238E27FC236}">
                <a16:creationId xmlns:a16="http://schemas.microsoft.com/office/drawing/2014/main" id="{BE30DA73-5824-9C0E-6E19-A46ADD6A5B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6488" y="4246563"/>
            <a:ext cx="627062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674" name="Rectangle 40">
            <a:extLst>
              <a:ext uri="{FF2B5EF4-FFF2-40B4-BE49-F238E27FC236}">
                <a16:creationId xmlns:a16="http://schemas.microsoft.com/office/drawing/2014/main" id="{4B693842-56B5-0D1A-78C9-B069583EEE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3550" y="4246563"/>
            <a:ext cx="628650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7675" name="Rectangle 41">
            <a:extLst>
              <a:ext uri="{FF2B5EF4-FFF2-40B4-BE49-F238E27FC236}">
                <a16:creationId xmlns:a16="http://schemas.microsoft.com/office/drawing/2014/main" id="{71A8CA87-3FB0-937E-EAE3-90CC009232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3713" y="3886200"/>
            <a:ext cx="31384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 i="1"/>
              <a:t>Songs</a:t>
            </a:r>
            <a:endParaRPr kumimoji="0" lang="en-US" sz="1400" i="1">
              <a:solidFill>
                <a:schemeClr val="bg1"/>
              </a:solidFill>
            </a:endParaRPr>
          </a:p>
        </p:txBody>
      </p:sp>
      <p:sp>
        <p:nvSpPr>
          <p:cNvPr id="27677" name="Text Box 47">
            <a:extLst>
              <a:ext uri="{FF2B5EF4-FFF2-40B4-BE49-F238E27FC236}">
                <a16:creationId xmlns:a16="http://schemas.microsoft.com/office/drawing/2014/main" id="{5D053AD3-8BCF-962F-7470-443106558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4505325"/>
            <a:ext cx="1177925" cy="6842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u="sng"/>
              <a:t>Inversions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3-2, 4-2</a:t>
            </a:r>
          </a:p>
        </p:txBody>
      </p:sp>
    </p:spTree>
    <p:extLst>
      <p:ext uri="{BB962C8B-B14F-4D97-AF65-F5344CB8AC3E}">
        <p14:creationId xmlns:p14="http://schemas.microsoft.com/office/powerpoint/2010/main" val="232143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Inversions:  Divide-and-Conquer</a:t>
            </a:r>
          </a:p>
        </p:txBody>
      </p:sp>
      <p:sp>
        <p:nvSpPr>
          <p:cNvPr id="28676" name="Rectangle 4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Divide-and-conquer.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83385B-CEF3-4379-8A1C-1F04C773D348}" type="slidenum">
              <a:rPr lang="en-US"/>
              <a:pPr/>
              <a:t>47</a:t>
            </a:fld>
            <a:endParaRPr lang="en-US" sz="1400"/>
          </a:p>
        </p:txBody>
      </p:sp>
      <p:sp>
        <p:nvSpPr>
          <p:cNvPr id="28677" name="Rectangle 109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</a:p>
        </p:txBody>
      </p:sp>
      <p:sp>
        <p:nvSpPr>
          <p:cNvPr id="28678" name="Rectangle 110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8</a:t>
            </a:r>
          </a:p>
        </p:txBody>
      </p:sp>
      <p:sp>
        <p:nvSpPr>
          <p:cNvPr id="28679" name="Rectangle 111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8680" name="Rectangle 112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8681" name="Rectangle 113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</a:p>
        </p:txBody>
      </p:sp>
      <p:sp>
        <p:nvSpPr>
          <p:cNvPr id="28682" name="Rectangle 114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</a:p>
        </p:txBody>
      </p:sp>
      <p:sp>
        <p:nvSpPr>
          <p:cNvPr id="28683" name="Rectangle 115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12</a:t>
            </a:r>
          </a:p>
        </p:txBody>
      </p:sp>
      <p:sp>
        <p:nvSpPr>
          <p:cNvPr id="28684" name="Rectangle 116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8685" name="Rectangle 117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8686" name="Rectangle 118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8687" name="Rectangle 119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6</a:t>
            </a:r>
          </a:p>
        </p:txBody>
      </p:sp>
      <p:sp>
        <p:nvSpPr>
          <p:cNvPr id="28688" name="Rectangle 120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Inversions:  Divide-and-Conquer</a:t>
            </a:r>
          </a:p>
        </p:txBody>
      </p:sp>
      <p:sp>
        <p:nvSpPr>
          <p:cNvPr id="29700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Divide-and-conquer.</a:t>
            </a:r>
          </a:p>
          <a:p>
            <a:pPr lvl="1"/>
            <a:r>
              <a:rPr lang="en-US" sz="1800">
                <a:solidFill>
                  <a:schemeClr val="accent1"/>
                </a:solidFill>
              </a:rPr>
              <a:t>Divide</a:t>
            </a:r>
            <a:r>
              <a:rPr lang="en-US" sz="1800"/>
              <a:t>:  separate list into two pieces.</a:t>
            </a:r>
          </a:p>
          <a:p>
            <a:pPr lvl="1"/>
            <a:endParaRPr lang="en-US" sz="1800"/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58231E-579B-437C-8826-7FE19A9986A9}" type="slidenum">
              <a:rPr lang="en-US"/>
              <a:pPr/>
              <a:t>48</a:t>
            </a:fld>
            <a:endParaRPr lang="en-US" sz="1400"/>
          </a:p>
        </p:txBody>
      </p:sp>
      <p:sp>
        <p:nvSpPr>
          <p:cNvPr id="29701" name="Rectangle 112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</a:p>
        </p:txBody>
      </p:sp>
      <p:sp>
        <p:nvSpPr>
          <p:cNvPr id="29702" name="Rectangle 113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8</a:t>
            </a:r>
          </a:p>
        </p:txBody>
      </p:sp>
      <p:sp>
        <p:nvSpPr>
          <p:cNvPr id="29703" name="Rectangle 114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9704" name="Rectangle 115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9705" name="Rectangle 116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</a:p>
        </p:txBody>
      </p:sp>
      <p:sp>
        <p:nvSpPr>
          <p:cNvPr id="29706" name="Rectangle 117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</a:p>
        </p:txBody>
      </p:sp>
      <p:sp>
        <p:nvSpPr>
          <p:cNvPr id="29707" name="Rectangle 118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12</a:t>
            </a:r>
          </a:p>
        </p:txBody>
      </p:sp>
      <p:sp>
        <p:nvSpPr>
          <p:cNvPr id="29708" name="Rectangle 119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9709" name="Rectangle 120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9710" name="Rectangle 121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9711" name="Rectangle 122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6</a:t>
            </a:r>
          </a:p>
        </p:txBody>
      </p:sp>
      <p:sp>
        <p:nvSpPr>
          <p:cNvPr id="29712" name="Rectangle 123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9</a:t>
            </a:r>
          </a:p>
        </p:txBody>
      </p:sp>
      <p:sp>
        <p:nvSpPr>
          <p:cNvPr id="29713" name="Rectangle 124"/>
          <p:cNvSpPr>
            <a:spLocks noChangeAspect="1" noChangeArrowheads="1"/>
          </p:cNvSpPr>
          <p:nvPr/>
        </p:nvSpPr>
        <p:spPr bwMode="auto">
          <a:xfrm>
            <a:off x="1614488" y="4003675"/>
            <a:ext cx="427037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714" name="Rectangle 125"/>
          <p:cNvSpPr>
            <a:spLocks noChangeAspect="1" noChangeArrowheads="1"/>
          </p:cNvSpPr>
          <p:nvPr/>
        </p:nvSpPr>
        <p:spPr bwMode="auto">
          <a:xfrm>
            <a:off x="2041525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9715" name="Rectangle 126"/>
          <p:cNvSpPr>
            <a:spLocks noChangeAspect="1" noChangeArrowheads="1"/>
          </p:cNvSpPr>
          <p:nvPr/>
        </p:nvSpPr>
        <p:spPr bwMode="auto">
          <a:xfrm>
            <a:off x="2466975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9716" name="Rectangle 127"/>
          <p:cNvSpPr>
            <a:spLocks noChangeAspect="1" noChangeArrowheads="1"/>
          </p:cNvSpPr>
          <p:nvPr/>
        </p:nvSpPr>
        <p:spPr bwMode="auto">
          <a:xfrm>
            <a:off x="2894013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717" name="Rectangle 128"/>
          <p:cNvSpPr>
            <a:spLocks noChangeAspect="1" noChangeArrowheads="1"/>
          </p:cNvSpPr>
          <p:nvPr/>
        </p:nvSpPr>
        <p:spPr bwMode="auto">
          <a:xfrm>
            <a:off x="762000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718" name="Rectangle 129"/>
          <p:cNvSpPr>
            <a:spLocks noChangeAspect="1" noChangeArrowheads="1"/>
          </p:cNvSpPr>
          <p:nvPr/>
        </p:nvSpPr>
        <p:spPr bwMode="auto">
          <a:xfrm>
            <a:off x="1189038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719" name="Rectangle 130"/>
          <p:cNvSpPr>
            <a:spLocks noChangeAspect="1" noChangeArrowheads="1"/>
          </p:cNvSpPr>
          <p:nvPr/>
        </p:nvSpPr>
        <p:spPr bwMode="auto">
          <a:xfrm>
            <a:off x="4314825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9720" name="Rectangle 131"/>
          <p:cNvSpPr>
            <a:spLocks noChangeAspect="1" noChangeArrowheads="1"/>
          </p:cNvSpPr>
          <p:nvPr/>
        </p:nvSpPr>
        <p:spPr bwMode="auto">
          <a:xfrm>
            <a:off x="4740275" y="4003675"/>
            <a:ext cx="427038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721" name="Rectangle 132"/>
          <p:cNvSpPr>
            <a:spLocks noChangeAspect="1" noChangeArrowheads="1"/>
          </p:cNvSpPr>
          <p:nvPr/>
        </p:nvSpPr>
        <p:spPr bwMode="auto">
          <a:xfrm>
            <a:off x="5167313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722" name="Rectangle 133"/>
          <p:cNvSpPr>
            <a:spLocks noChangeAspect="1" noChangeArrowheads="1"/>
          </p:cNvSpPr>
          <p:nvPr/>
        </p:nvSpPr>
        <p:spPr bwMode="auto">
          <a:xfrm>
            <a:off x="5592763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9723" name="Rectangle 134"/>
          <p:cNvSpPr>
            <a:spLocks noChangeAspect="1" noChangeArrowheads="1"/>
          </p:cNvSpPr>
          <p:nvPr/>
        </p:nvSpPr>
        <p:spPr bwMode="auto">
          <a:xfrm>
            <a:off x="3462338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724" name="Rectangle 135"/>
          <p:cNvSpPr>
            <a:spLocks noChangeAspect="1" noChangeArrowheads="1"/>
          </p:cNvSpPr>
          <p:nvPr/>
        </p:nvSpPr>
        <p:spPr bwMode="auto">
          <a:xfrm>
            <a:off x="3887788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9725" name="Text Box 138"/>
          <p:cNvSpPr txBox="1">
            <a:spLocks noChangeArrowheads="1"/>
          </p:cNvSpPr>
          <p:nvPr/>
        </p:nvSpPr>
        <p:spPr bwMode="auto">
          <a:xfrm>
            <a:off x="6553200" y="3259138"/>
            <a:ext cx="1365250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Divide:  O(1).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Inversions:  Divide-and-Conquer</a:t>
            </a:r>
          </a:p>
        </p:txBody>
      </p:sp>
      <p:sp>
        <p:nvSpPr>
          <p:cNvPr id="30724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dirty="0"/>
              <a:t>Divide-and-conquer.</a:t>
            </a:r>
          </a:p>
          <a:p>
            <a:pPr lvl="1"/>
            <a:r>
              <a:rPr lang="en-US" sz="1800" dirty="0"/>
              <a:t>Divide:  separate list into two pieces.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Conquer: </a:t>
            </a:r>
            <a:r>
              <a:rPr lang="en-US" sz="1800" dirty="0"/>
              <a:t>recursively count inversions in each half.</a:t>
            </a:r>
          </a:p>
          <a:p>
            <a:pPr lvl="1"/>
            <a:endParaRPr lang="en-US" sz="1800" dirty="0"/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FB021-559C-4ABA-9D09-969B8621A6B0}" type="slidenum">
              <a:rPr lang="en-US"/>
              <a:pPr/>
              <a:t>49</a:t>
            </a:fld>
            <a:endParaRPr lang="en-US" sz="1400"/>
          </a:p>
        </p:txBody>
      </p:sp>
      <p:sp>
        <p:nvSpPr>
          <p:cNvPr id="30725" name="Rectangle 88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</a:p>
        </p:txBody>
      </p:sp>
      <p:sp>
        <p:nvSpPr>
          <p:cNvPr id="30726" name="Rectangle 89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8</a:t>
            </a:r>
          </a:p>
        </p:txBody>
      </p:sp>
      <p:sp>
        <p:nvSpPr>
          <p:cNvPr id="30727" name="Rectangle 90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30728" name="Rectangle 91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30729" name="Rectangle 92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</a:p>
        </p:txBody>
      </p:sp>
      <p:sp>
        <p:nvSpPr>
          <p:cNvPr id="30730" name="Rectangle 93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</a:p>
        </p:txBody>
      </p:sp>
      <p:sp>
        <p:nvSpPr>
          <p:cNvPr id="30731" name="Rectangle 94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12</a:t>
            </a:r>
          </a:p>
        </p:txBody>
      </p:sp>
      <p:sp>
        <p:nvSpPr>
          <p:cNvPr id="30732" name="Rectangle 95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30733" name="Rectangle 96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30734" name="Rectangle 97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30735" name="Rectangle 98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6</a:t>
            </a:r>
          </a:p>
        </p:txBody>
      </p:sp>
      <p:sp>
        <p:nvSpPr>
          <p:cNvPr id="30736" name="Rectangle 99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9</a:t>
            </a:r>
          </a:p>
        </p:txBody>
      </p:sp>
      <p:sp>
        <p:nvSpPr>
          <p:cNvPr id="30737" name="Rectangle 100"/>
          <p:cNvSpPr>
            <a:spLocks noChangeAspect="1" noChangeArrowheads="1"/>
          </p:cNvSpPr>
          <p:nvPr/>
        </p:nvSpPr>
        <p:spPr bwMode="auto">
          <a:xfrm>
            <a:off x="1614488" y="4003675"/>
            <a:ext cx="427037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738" name="Rectangle 101"/>
          <p:cNvSpPr>
            <a:spLocks noChangeAspect="1" noChangeArrowheads="1"/>
          </p:cNvSpPr>
          <p:nvPr/>
        </p:nvSpPr>
        <p:spPr bwMode="auto">
          <a:xfrm>
            <a:off x="2041525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0739" name="Rectangle 102"/>
          <p:cNvSpPr>
            <a:spLocks noChangeAspect="1" noChangeArrowheads="1"/>
          </p:cNvSpPr>
          <p:nvPr/>
        </p:nvSpPr>
        <p:spPr bwMode="auto">
          <a:xfrm>
            <a:off x="2466975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0740" name="Rectangle 103"/>
          <p:cNvSpPr>
            <a:spLocks noChangeAspect="1" noChangeArrowheads="1"/>
          </p:cNvSpPr>
          <p:nvPr/>
        </p:nvSpPr>
        <p:spPr bwMode="auto">
          <a:xfrm>
            <a:off x="2894013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741" name="Rectangle 104"/>
          <p:cNvSpPr>
            <a:spLocks noChangeAspect="1" noChangeArrowheads="1"/>
          </p:cNvSpPr>
          <p:nvPr/>
        </p:nvSpPr>
        <p:spPr bwMode="auto">
          <a:xfrm>
            <a:off x="762000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742" name="Rectangle 105"/>
          <p:cNvSpPr>
            <a:spLocks noChangeAspect="1" noChangeArrowheads="1"/>
          </p:cNvSpPr>
          <p:nvPr/>
        </p:nvSpPr>
        <p:spPr bwMode="auto">
          <a:xfrm>
            <a:off x="1189038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0743" name="Rectangle 106"/>
          <p:cNvSpPr>
            <a:spLocks noChangeAspect="1" noChangeArrowheads="1"/>
          </p:cNvSpPr>
          <p:nvPr/>
        </p:nvSpPr>
        <p:spPr bwMode="auto">
          <a:xfrm>
            <a:off x="4314825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0744" name="Rectangle 107"/>
          <p:cNvSpPr>
            <a:spLocks noChangeAspect="1" noChangeArrowheads="1"/>
          </p:cNvSpPr>
          <p:nvPr/>
        </p:nvSpPr>
        <p:spPr bwMode="auto">
          <a:xfrm>
            <a:off x="4740275" y="4003675"/>
            <a:ext cx="427038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745" name="Rectangle 108"/>
          <p:cNvSpPr>
            <a:spLocks noChangeAspect="1" noChangeArrowheads="1"/>
          </p:cNvSpPr>
          <p:nvPr/>
        </p:nvSpPr>
        <p:spPr bwMode="auto">
          <a:xfrm>
            <a:off x="5167313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746" name="Rectangle 109"/>
          <p:cNvSpPr>
            <a:spLocks noChangeAspect="1" noChangeArrowheads="1"/>
          </p:cNvSpPr>
          <p:nvPr/>
        </p:nvSpPr>
        <p:spPr bwMode="auto">
          <a:xfrm>
            <a:off x="5592763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747" name="Rectangle 110"/>
          <p:cNvSpPr>
            <a:spLocks noChangeAspect="1" noChangeArrowheads="1"/>
          </p:cNvSpPr>
          <p:nvPr/>
        </p:nvSpPr>
        <p:spPr bwMode="auto">
          <a:xfrm>
            <a:off x="3462338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748" name="Rectangle 111"/>
          <p:cNvSpPr>
            <a:spLocks noChangeAspect="1" noChangeArrowheads="1"/>
          </p:cNvSpPr>
          <p:nvPr/>
        </p:nvSpPr>
        <p:spPr bwMode="auto">
          <a:xfrm>
            <a:off x="3887788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749" name="Text Box 113"/>
          <p:cNvSpPr txBox="1">
            <a:spLocks noChangeArrowheads="1"/>
          </p:cNvSpPr>
          <p:nvPr/>
        </p:nvSpPr>
        <p:spPr bwMode="auto">
          <a:xfrm>
            <a:off x="909638" y="4402138"/>
            <a:ext cx="1982787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5 blue-blue inversions</a:t>
            </a:r>
          </a:p>
        </p:txBody>
      </p:sp>
      <p:sp>
        <p:nvSpPr>
          <p:cNvPr id="30750" name="Text Box 114"/>
          <p:cNvSpPr txBox="1">
            <a:spLocks noChangeArrowheads="1"/>
          </p:cNvSpPr>
          <p:nvPr/>
        </p:nvSpPr>
        <p:spPr bwMode="auto">
          <a:xfrm>
            <a:off x="3681413" y="4402138"/>
            <a:ext cx="2230437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8 green-green inversions</a:t>
            </a:r>
          </a:p>
        </p:txBody>
      </p:sp>
      <p:sp>
        <p:nvSpPr>
          <p:cNvPr id="30751" name="Text Box 116"/>
          <p:cNvSpPr txBox="1">
            <a:spLocks noChangeArrowheads="1"/>
          </p:cNvSpPr>
          <p:nvPr/>
        </p:nvSpPr>
        <p:spPr bwMode="auto">
          <a:xfrm>
            <a:off x="6553200" y="3259138"/>
            <a:ext cx="1365250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Divide:  O(1).</a:t>
            </a:r>
          </a:p>
        </p:txBody>
      </p:sp>
      <p:sp>
        <p:nvSpPr>
          <p:cNvPr id="30752" name="Text Box 117"/>
          <p:cNvSpPr txBox="1">
            <a:spLocks noChangeArrowheads="1"/>
          </p:cNvSpPr>
          <p:nvPr/>
        </p:nvSpPr>
        <p:spPr bwMode="auto">
          <a:xfrm>
            <a:off x="6553200" y="4037013"/>
            <a:ext cx="1981200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Conquer:  2T(n / 2)</a:t>
            </a:r>
          </a:p>
        </p:txBody>
      </p:sp>
      <p:sp>
        <p:nvSpPr>
          <p:cNvPr id="30753" name="Text Box 118"/>
          <p:cNvSpPr txBox="1">
            <a:spLocks noChangeArrowheads="1"/>
          </p:cNvSpPr>
          <p:nvPr/>
        </p:nvSpPr>
        <p:spPr bwMode="auto">
          <a:xfrm>
            <a:off x="762000" y="4752975"/>
            <a:ext cx="2438400" cy="38893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5-4, 5-2, 4-2, 8-2, 10-2</a:t>
            </a:r>
          </a:p>
        </p:txBody>
      </p:sp>
      <p:sp>
        <p:nvSpPr>
          <p:cNvPr id="30754" name="Text Box 119"/>
          <p:cNvSpPr txBox="1">
            <a:spLocks noChangeArrowheads="1"/>
          </p:cNvSpPr>
          <p:nvPr/>
        </p:nvSpPr>
        <p:spPr bwMode="auto">
          <a:xfrm>
            <a:off x="3200400" y="4762500"/>
            <a:ext cx="4095750" cy="38893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6-3, 9-3, 9-7, 12-3, 12-7, 12-11, 11-3, 11-7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/>
              <a:t>Divide and Conquer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marL="533400" indent="-533400"/>
            <a:r>
              <a:rPr lang="en-US"/>
              <a:t>Based on dividing problem into subproblems</a:t>
            </a:r>
          </a:p>
          <a:p>
            <a:pPr marL="533400" indent="-533400"/>
            <a:r>
              <a:rPr lang="en-US"/>
              <a:t>Approach</a:t>
            </a:r>
          </a:p>
          <a:p>
            <a:pPr marL="1104900" lvl="1" indent="-457200">
              <a:buFont typeface="Wingdings" pitchFamily="2" charset="2"/>
              <a:buAutoNum type="arabicPeriod"/>
            </a:pPr>
            <a:r>
              <a:rPr lang="en-US"/>
              <a:t>Divide problem into smaller subproblems </a:t>
            </a:r>
          </a:p>
          <a:p>
            <a:pPr marL="1504950" lvl="2" indent="-457200">
              <a:buFont typeface="Wingdings" pitchFamily="2" charset="2"/>
              <a:buBlip>
                <a:blip r:embed="rId3"/>
              </a:buBlip>
            </a:pPr>
            <a:r>
              <a:rPr lang="en-US"/>
              <a:t>Subproblems must be of same type</a:t>
            </a:r>
          </a:p>
          <a:p>
            <a:pPr marL="1504950" lvl="2" indent="-457200">
              <a:buFont typeface="Wingdings" pitchFamily="2" charset="2"/>
              <a:buBlip>
                <a:blip r:embed="rId3"/>
              </a:buBlip>
            </a:pPr>
            <a:r>
              <a:rPr lang="en-US"/>
              <a:t>Subproblems do not need to overlap</a:t>
            </a:r>
          </a:p>
          <a:p>
            <a:pPr marL="1104900" lvl="1" indent="-457200">
              <a:buFont typeface="Wingdings" pitchFamily="2" charset="2"/>
              <a:buAutoNum type="arabicPeriod"/>
            </a:pPr>
            <a:r>
              <a:rPr lang="en-US"/>
              <a:t>Solve each subproblem recursively</a:t>
            </a:r>
          </a:p>
          <a:p>
            <a:pPr marL="1104900" lvl="1" indent="-457200">
              <a:buFont typeface="Wingdings" pitchFamily="2" charset="2"/>
              <a:buAutoNum type="arabicPeriod"/>
            </a:pPr>
            <a:r>
              <a:rPr lang="en-US"/>
              <a:t>Combine solutions to solve original problem</a:t>
            </a:r>
          </a:p>
          <a:p>
            <a:pPr marL="533400" indent="-533400"/>
            <a:r>
              <a:rPr lang="en-US"/>
              <a:t>Usually contains two or more recursive calls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Inversions:  Divide-and-Conquer</a:t>
            </a:r>
          </a:p>
        </p:txBody>
      </p:sp>
      <p:sp>
        <p:nvSpPr>
          <p:cNvPr id="31748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dirty="0"/>
              <a:t>Divide-and-conquer.</a:t>
            </a:r>
          </a:p>
          <a:p>
            <a:pPr lvl="1"/>
            <a:r>
              <a:rPr lang="en-US" sz="1800" dirty="0"/>
              <a:t>Divide:  separate list into two pieces.</a:t>
            </a:r>
          </a:p>
          <a:p>
            <a:pPr lvl="1"/>
            <a:r>
              <a:rPr lang="en-US" sz="1800" dirty="0"/>
              <a:t>Conquer: recursively count inversions in each half.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Combine: </a:t>
            </a:r>
            <a:r>
              <a:rPr lang="en-US" sz="1800" dirty="0"/>
              <a:t>count inversions where a</a:t>
            </a:r>
            <a:r>
              <a:rPr lang="en-US" sz="2000" baseline="-25000" dirty="0"/>
              <a:t>i</a:t>
            </a:r>
            <a:r>
              <a:rPr lang="en-US" sz="1800" dirty="0"/>
              <a:t> and </a:t>
            </a:r>
            <a:r>
              <a:rPr lang="en-US" sz="1800" dirty="0" err="1"/>
              <a:t>a</a:t>
            </a:r>
            <a:r>
              <a:rPr lang="en-US" sz="2000" baseline="-25000" dirty="0" err="1"/>
              <a:t>j</a:t>
            </a:r>
            <a:r>
              <a:rPr lang="en-US" sz="1800" dirty="0"/>
              <a:t> are in different halves, and return sum of three quantities.</a:t>
            </a:r>
          </a:p>
          <a:p>
            <a:pPr lvl="1"/>
            <a:endParaRPr lang="en-US" sz="1800" dirty="0"/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052D1-7CF3-4409-A034-D24BE700895E}" type="slidenum">
              <a:rPr lang="en-US"/>
              <a:pPr/>
              <a:t>50</a:t>
            </a:fld>
            <a:endParaRPr lang="en-US" sz="1400"/>
          </a:p>
        </p:txBody>
      </p:sp>
      <p:sp>
        <p:nvSpPr>
          <p:cNvPr id="31749" name="Rectangle 41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</a:p>
        </p:txBody>
      </p:sp>
      <p:sp>
        <p:nvSpPr>
          <p:cNvPr id="31750" name="Rectangle 42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8</a:t>
            </a:r>
          </a:p>
        </p:txBody>
      </p:sp>
      <p:sp>
        <p:nvSpPr>
          <p:cNvPr id="31751" name="Rectangle 43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31752" name="Rectangle 44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31753" name="Rectangle 45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</a:p>
        </p:txBody>
      </p:sp>
      <p:sp>
        <p:nvSpPr>
          <p:cNvPr id="31754" name="Rectangle 46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</a:p>
        </p:txBody>
      </p:sp>
      <p:sp>
        <p:nvSpPr>
          <p:cNvPr id="31755" name="Rectangle 47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12</a:t>
            </a:r>
          </a:p>
        </p:txBody>
      </p:sp>
      <p:sp>
        <p:nvSpPr>
          <p:cNvPr id="31756" name="Rectangle 48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31757" name="Rectangle 49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31758" name="Rectangle 50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31759" name="Rectangle 51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6</a:t>
            </a:r>
          </a:p>
        </p:txBody>
      </p:sp>
      <p:sp>
        <p:nvSpPr>
          <p:cNvPr id="31760" name="Rectangle 52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9</a:t>
            </a:r>
          </a:p>
        </p:txBody>
      </p:sp>
      <p:sp>
        <p:nvSpPr>
          <p:cNvPr id="31761" name="Rectangle 53"/>
          <p:cNvSpPr>
            <a:spLocks noChangeAspect="1" noChangeArrowheads="1"/>
          </p:cNvSpPr>
          <p:nvPr/>
        </p:nvSpPr>
        <p:spPr bwMode="auto">
          <a:xfrm>
            <a:off x="1614488" y="4003675"/>
            <a:ext cx="427037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762" name="Rectangle 54"/>
          <p:cNvSpPr>
            <a:spLocks noChangeAspect="1" noChangeArrowheads="1"/>
          </p:cNvSpPr>
          <p:nvPr/>
        </p:nvSpPr>
        <p:spPr bwMode="auto">
          <a:xfrm>
            <a:off x="2041525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763" name="Rectangle 55"/>
          <p:cNvSpPr>
            <a:spLocks noChangeAspect="1" noChangeArrowheads="1"/>
          </p:cNvSpPr>
          <p:nvPr/>
        </p:nvSpPr>
        <p:spPr bwMode="auto">
          <a:xfrm>
            <a:off x="2466975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764" name="Rectangle 56"/>
          <p:cNvSpPr>
            <a:spLocks noChangeAspect="1" noChangeArrowheads="1"/>
          </p:cNvSpPr>
          <p:nvPr/>
        </p:nvSpPr>
        <p:spPr bwMode="auto">
          <a:xfrm>
            <a:off x="2894013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65" name="Rectangle 57"/>
          <p:cNvSpPr>
            <a:spLocks noChangeAspect="1" noChangeArrowheads="1"/>
          </p:cNvSpPr>
          <p:nvPr/>
        </p:nvSpPr>
        <p:spPr bwMode="auto">
          <a:xfrm>
            <a:off x="762000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66" name="Rectangle 58"/>
          <p:cNvSpPr>
            <a:spLocks noChangeAspect="1" noChangeArrowheads="1"/>
          </p:cNvSpPr>
          <p:nvPr/>
        </p:nvSpPr>
        <p:spPr bwMode="auto">
          <a:xfrm>
            <a:off x="1189038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767" name="Rectangle 59"/>
          <p:cNvSpPr>
            <a:spLocks noChangeAspect="1" noChangeArrowheads="1"/>
          </p:cNvSpPr>
          <p:nvPr/>
        </p:nvSpPr>
        <p:spPr bwMode="auto">
          <a:xfrm>
            <a:off x="4314825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1768" name="Rectangle 60"/>
          <p:cNvSpPr>
            <a:spLocks noChangeAspect="1" noChangeArrowheads="1"/>
          </p:cNvSpPr>
          <p:nvPr/>
        </p:nvSpPr>
        <p:spPr bwMode="auto">
          <a:xfrm>
            <a:off x="4740275" y="4003675"/>
            <a:ext cx="427038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1769" name="Rectangle 61"/>
          <p:cNvSpPr>
            <a:spLocks noChangeAspect="1" noChangeArrowheads="1"/>
          </p:cNvSpPr>
          <p:nvPr/>
        </p:nvSpPr>
        <p:spPr bwMode="auto">
          <a:xfrm>
            <a:off x="5167313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770" name="Rectangle 62"/>
          <p:cNvSpPr>
            <a:spLocks noChangeAspect="1" noChangeArrowheads="1"/>
          </p:cNvSpPr>
          <p:nvPr/>
        </p:nvSpPr>
        <p:spPr bwMode="auto">
          <a:xfrm>
            <a:off x="5592763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771" name="Rectangle 63"/>
          <p:cNvSpPr>
            <a:spLocks noChangeAspect="1" noChangeArrowheads="1"/>
          </p:cNvSpPr>
          <p:nvPr/>
        </p:nvSpPr>
        <p:spPr bwMode="auto">
          <a:xfrm>
            <a:off x="3462338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772" name="Rectangle 64"/>
          <p:cNvSpPr>
            <a:spLocks noChangeAspect="1" noChangeArrowheads="1"/>
          </p:cNvSpPr>
          <p:nvPr/>
        </p:nvSpPr>
        <p:spPr bwMode="auto">
          <a:xfrm>
            <a:off x="3887788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1773" name="Text Box 66"/>
          <p:cNvSpPr txBox="1">
            <a:spLocks noChangeArrowheads="1"/>
          </p:cNvSpPr>
          <p:nvPr/>
        </p:nvSpPr>
        <p:spPr bwMode="auto">
          <a:xfrm>
            <a:off x="909638" y="4402138"/>
            <a:ext cx="1982787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5 blue-blue inversions</a:t>
            </a:r>
          </a:p>
        </p:txBody>
      </p:sp>
      <p:sp>
        <p:nvSpPr>
          <p:cNvPr id="31774" name="Text Box 67"/>
          <p:cNvSpPr txBox="1">
            <a:spLocks noChangeArrowheads="1"/>
          </p:cNvSpPr>
          <p:nvPr/>
        </p:nvSpPr>
        <p:spPr bwMode="auto">
          <a:xfrm>
            <a:off x="3681413" y="4402138"/>
            <a:ext cx="2230437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8 green-green inversions</a:t>
            </a:r>
          </a:p>
        </p:txBody>
      </p:sp>
      <p:sp>
        <p:nvSpPr>
          <p:cNvPr id="31775" name="Text Box 69"/>
          <p:cNvSpPr txBox="1">
            <a:spLocks noChangeArrowheads="1"/>
          </p:cNvSpPr>
          <p:nvPr/>
        </p:nvSpPr>
        <p:spPr bwMode="auto">
          <a:xfrm>
            <a:off x="6553200" y="3259138"/>
            <a:ext cx="1365250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Divide:  O(1).</a:t>
            </a:r>
          </a:p>
        </p:txBody>
      </p:sp>
      <p:sp>
        <p:nvSpPr>
          <p:cNvPr id="31776" name="Text Box 70"/>
          <p:cNvSpPr txBox="1">
            <a:spLocks noChangeArrowheads="1"/>
          </p:cNvSpPr>
          <p:nvPr/>
        </p:nvSpPr>
        <p:spPr bwMode="auto">
          <a:xfrm>
            <a:off x="6553200" y="4037013"/>
            <a:ext cx="1981200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Conquer:  2T(n / 2)</a:t>
            </a:r>
          </a:p>
        </p:txBody>
      </p:sp>
      <p:sp>
        <p:nvSpPr>
          <p:cNvPr id="31777" name="Text Box 72"/>
          <p:cNvSpPr txBox="1">
            <a:spLocks noChangeArrowheads="1"/>
          </p:cNvSpPr>
          <p:nvPr/>
        </p:nvSpPr>
        <p:spPr bwMode="auto">
          <a:xfrm>
            <a:off x="6553200" y="5149628"/>
            <a:ext cx="1676400" cy="30841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</a:rPr>
              <a:t>Combine:  ???</a:t>
            </a:r>
          </a:p>
        </p:txBody>
      </p:sp>
      <p:sp>
        <p:nvSpPr>
          <p:cNvPr id="31778" name="Text Box 73"/>
          <p:cNvSpPr txBox="1">
            <a:spLocks noChangeArrowheads="1"/>
          </p:cNvSpPr>
          <p:nvPr/>
        </p:nvSpPr>
        <p:spPr bwMode="auto">
          <a:xfrm>
            <a:off x="904875" y="4995863"/>
            <a:ext cx="5181600" cy="685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9 blue-green inversions</a:t>
            </a:r>
          </a:p>
          <a:p>
            <a:pPr>
              <a:lnSpc>
                <a:spcPct val="120000"/>
              </a:lnSpc>
            </a:pPr>
            <a:r>
              <a:rPr lang="en-US" sz="1400"/>
              <a:t>5-3, 4-3, 8-6, 8-3, 8-7, 10-6, 10-9, 10-3, 10-7</a:t>
            </a:r>
          </a:p>
        </p:txBody>
      </p:sp>
      <p:sp>
        <p:nvSpPr>
          <p:cNvPr id="31779" name="Text Box 74"/>
          <p:cNvSpPr txBox="1">
            <a:spLocks noChangeArrowheads="1"/>
          </p:cNvSpPr>
          <p:nvPr/>
        </p:nvSpPr>
        <p:spPr bwMode="auto">
          <a:xfrm>
            <a:off x="1523999" y="5995214"/>
            <a:ext cx="3216275" cy="55399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 lIns="92075" tIns="91440" rIns="92075" bIns="9144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Total = 5 + 8 + 9 = 22.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Inversions:  Divide-and-Conquer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/>
              <a:t>How can we combine the results in O(n) time?</a:t>
            </a:r>
          </a:p>
          <a:p>
            <a:pPr marL="0" indent="0">
              <a:buFont typeface="Monotype Sorts" pitchFamily="92" charset="2"/>
              <a:buNone/>
            </a:pPr>
            <a:endParaRPr lang="en-US" sz="1800"/>
          </a:p>
          <a:p>
            <a:pPr marL="0" indent="0">
              <a:buFont typeface="Monotype Sorts" pitchFamily="92" charset="2"/>
              <a:buNone/>
            </a:pPr>
            <a:endParaRPr lang="en-US" sz="1800"/>
          </a:p>
          <a:p>
            <a:pPr marL="0" indent="0">
              <a:buFont typeface="Monotype Sorts" pitchFamily="92" charset="2"/>
              <a:buNone/>
            </a:pPr>
            <a:endParaRPr lang="en-US" sz="1800"/>
          </a:p>
          <a:p>
            <a:pPr marL="0" indent="0">
              <a:buFont typeface="Monotype Sorts" pitchFamily="92" charset="2"/>
              <a:buNone/>
            </a:pPr>
            <a:endParaRPr lang="en-US" sz="1800"/>
          </a:p>
          <a:p>
            <a:pPr marL="0" indent="0">
              <a:buFont typeface="Monotype Sorts" pitchFamily="92" charset="2"/>
              <a:buNone/>
            </a:pPr>
            <a:endParaRPr lang="en-US" sz="1800"/>
          </a:p>
          <a:p>
            <a:pPr marL="0" indent="0">
              <a:buFont typeface="Monotype Sorts" pitchFamily="92" charset="2"/>
              <a:buNone/>
            </a:pPr>
            <a:endParaRPr lang="en-US" sz="1800"/>
          </a:p>
          <a:p>
            <a:pPr marL="0" indent="0" algn="ctr">
              <a:buFont typeface="Monotype Sorts" pitchFamily="92" charset="2"/>
              <a:buNone/>
            </a:pPr>
            <a:r>
              <a:rPr lang="en-US"/>
              <a:t>!!!Try Yourself!!!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F76C84-A074-4F8A-BDAE-77CDE96A2B1A}" type="slidenum">
              <a:rPr lang="en-US"/>
              <a:pPr/>
              <a:t>51</a:t>
            </a:fld>
            <a:endParaRPr lang="en-US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!!!Try Yourself!!! – Algorithm to find Second MAX from an array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2400" dirty="0"/>
              <a:t>Derive an Divide &amp; Conquer algorithm to find the Second MAX from an array of N elements and find the complexity of your algorithm.</a:t>
            </a:r>
          </a:p>
          <a:p>
            <a:pPr marL="0" indent="0">
              <a:buFont typeface="Monotype Sorts" pitchFamily="92" charset="2"/>
              <a:buNone/>
            </a:pPr>
            <a:endParaRPr lang="en-US" sz="1800" dirty="0"/>
          </a:p>
          <a:p>
            <a:pPr marL="0" indent="0">
              <a:buFont typeface="Monotype Sorts" pitchFamily="92" charset="2"/>
              <a:buNone/>
            </a:pPr>
            <a:endParaRPr lang="en-US" sz="1800" dirty="0"/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1654CB-50C3-441F-B3D7-2A1EADE506A3}" type="slidenum">
              <a:rPr lang="en-US"/>
              <a:pPr/>
              <a:t>52</a:t>
            </a:fld>
            <a:endParaRPr lang="en-US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3BB0C3-E67C-45DB-9D32-4DA27679423A}" type="slidenum">
              <a:rPr lang="en-US"/>
              <a:pPr/>
              <a:t>53</a:t>
            </a:fld>
            <a:endParaRPr lang="en-US" sz="1400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2636838"/>
            <a:ext cx="8839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  <a:cs typeface="Times New Roman" pitchFamily="18" charset="0"/>
              </a:rPr>
              <a:t>!!!Try Yourself !!! - Two Dimensional Search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Monotype Sorts" pitchFamily="92" charset="2"/>
              <a:buNone/>
            </a:pPr>
            <a:r>
              <a:rPr lang="en-US" altLang="zh-TW" sz="1800">
                <a:ea typeface="新細明體" charset="-120"/>
                <a:cs typeface="Times New Roman" pitchFamily="18" charset="0"/>
              </a:rPr>
              <a:t>You are given an m </a:t>
            </a:r>
            <a:r>
              <a:rPr lang="en-US" altLang="zh-TW" sz="1800">
                <a:ea typeface="新細明體" charset="-12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TW" sz="1800">
                <a:ea typeface="新細明體" charset="-120"/>
                <a:cs typeface="Times New Roman" pitchFamily="18" charset="0"/>
              </a:rPr>
              <a:t> n matrix of numbers A, sorted in increasing order within rows and within columns. Assume m = O(n). Design an algorithm that finds the location of an arbitrary value x, in the matrix or report that the item is not present. Is your algorithm optimal? </a:t>
            </a:r>
          </a:p>
          <a:p>
            <a:pPr marL="0" indent="0">
              <a:lnSpc>
                <a:spcPct val="90000"/>
              </a:lnSpc>
              <a:buFont typeface="Monotype Sorts" pitchFamily="92" charset="2"/>
              <a:buNone/>
            </a:pPr>
            <a:endParaRPr lang="en-US" altLang="zh-TW" sz="800">
              <a:ea typeface="新細明體" charset="-120"/>
              <a:cs typeface="Times New Roman" pitchFamily="18" charset="0"/>
            </a:endParaRP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4233B-80F2-4515-BF71-6EBC89700918}" type="slidenum">
              <a:rPr lang="en-US"/>
              <a:pPr/>
              <a:t>54</a:t>
            </a:fld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 – Examples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  <a:p>
            <a:r>
              <a:rPr lang="en-US"/>
              <a:t>Quicksort</a:t>
            </a:r>
          </a:p>
          <a:p>
            <a:pPr lvl="1"/>
            <a:r>
              <a:rPr lang="en-US"/>
              <a:t>Partition array into two parts around pivot</a:t>
            </a:r>
          </a:p>
          <a:p>
            <a:pPr lvl="1"/>
            <a:r>
              <a:rPr lang="en-US"/>
              <a:t>Recursively quicksort each part of array</a:t>
            </a:r>
          </a:p>
          <a:p>
            <a:pPr lvl="1"/>
            <a:r>
              <a:rPr lang="en-US"/>
              <a:t>Concatenate solutions</a:t>
            </a:r>
          </a:p>
          <a:p>
            <a:r>
              <a:rPr lang="en-US"/>
              <a:t>Mergesort</a:t>
            </a:r>
          </a:p>
          <a:p>
            <a:pPr lvl="1"/>
            <a:r>
              <a:rPr lang="en-US"/>
              <a:t>Partition array into two parts</a:t>
            </a:r>
          </a:p>
          <a:p>
            <a:pPr lvl="1"/>
            <a:r>
              <a:rPr lang="en-US"/>
              <a:t>Recursively mergesort each half</a:t>
            </a:r>
          </a:p>
          <a:p>
            <a:pPr lvl="1"/>
            <a:r>
              <a:rPr lang="en-US"/>
              <a:t>Merge two sorted arrays into single sorted array</a:t>
            </a:r>
          </a:p>
          <a:p>
            <a:r>
              <a:rPr lang="en-US"/>
              <a:t>Counting Inversion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 Algorithm</a:t>
            </a:r>
          </a:p>
        </p:txBody>
      </p:sp>
      <p:sp>
        <p:nvSpPr>
          <p:cNvPr id="23900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Based on remembering past results</a:t>
            </a:r>
          </a:p>
          <a:p>
            <a:r>
              <a:rPr lang="en-US"/>
              <a:t>Approach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/>
              <a:t>Divide problem into smaller subproblems 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/>
              <a:t>Subproblems must be of same type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/>
              <a:t>Subproblems must </a:t>
            </a:r>
            <a:r>
              <a:rPr lang="en-US">
                <a:solidFill>
                  <a:srgbClr val="FF3300"/>
                </a:solidFill>
              </a:rPr>
              <a:t>overlap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/>
              <a:t>Solve each subproblem recursively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/>
              <a:t>May simply look up solution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/>
              <a:t>Combine solutions into to solve original problem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/>
              <a:t>Store solution to problem</a:t>
            </a:r>
          </a:p>
          <a:p>
            <a:r>
              <a:rPr lang="en-US"/>
              <a:t>Generally applied to optimization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Algorithm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Fibonacci numbers</a:t>
            </a:r>
          </a:p>
          <a:p>
            <a:pPr lvl="1"/>
            <a:r>
              <a:rPr lang="en-US"/>
              <a:t>fibonacci(0) = 1 </a:t>
            </a:r>
          </a:p>
          <a:p>
            <a:pPr lvl="1"/>
            <a:r>
              <a:rPr lang="en-US"/>
              <a:t>fibonacci(1) = 1 </a:t>
            </a:r>
          </a:p>
          <a:p>
            <a:pPr lvl="1"/>
            <a:r>
              <a:rPr lang="en-US"/>
              <a:t>fibonacci(n) = fibonacci(n-1) + fibonacci(n-2) </a:t>
            </a:r>
          </a:p>
          <a:p>
            <a:r>
              <a:rPr lang="en-US"/>
              <a:t>Recursive algorithm to calculate fibonacci(n)</a:t>
            </a:r>
          </a:p>
          <a:p>
            <a:pPr lvl="1"/>
            <a:r>
              <a:rPr lang="en-US"/>
              <a:t>If n is 0 or 1, return 1</a:t>
            </a:r>
          </a:p>
          <a:p>
            <a:pPr lvl="1"/>
            <a:r>
              <a:rPr lang="en-US"/>
              <a:t>Else compute fibonacci(n-1) and fibonacci(n-2)</a:t>
            </a:r>
          </a:p>
          <a:p>
            <a:pPr lvl="1"/>
            <a:r>
              <a:rPr lang="en-US"/>
              <a:t>Return their sum</a:t>
            </a:r>
          </a:p>
          <a:p>
            <a:r>
              <a:rPr lang="en-US"/>
              <a:t>Simple algorithm </a:t>
            </a:r>
            <a:r>
              <a:rPr lang="en-US" altLang="zh-TW">
                <a:ea typeface="新細明體" charset="-120"/>
                <a:sym typeface="Symbol" pitchFamily="18" charset="2"/>
              </a:rPr>
              <a:t> </a:t>
            </a:r>
            <a:r>
              <a:rPr lang="en-US"/>
              <a:t>exponential time O(2</a:t>
            </a:r>
            <a:r>
              <a:rPr lang="en-US" sz="3200" baseline="30000"/>
              <a:t>n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 – Example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Dynamic programming version of fibonacci(n)</a:t>
            </a:r>
          </a:p>
          <a:p>
            <a:pPr lvl="1"/>
            <a:r>
              <a:rPr lang="en-US"/>
              <a:t>If n is 0 or 1, return 1</a:t>
            </a:r>
          </a:p>
          <a:p>
            <a:pPr lvl="1"/>
            <a:r>
              <a:rPr lang="en-US"/>
              <a:t>Else solve fibonacci(n-1) and fibonacci(n-2)</a:t>
            </a:r>
          </a:p>
          <a:p>
            <a:pPr lvl="2"/>
            <a:r>
              <a:rPr lang="en-US"/>
              <a:t>Look up value if previously computed</a:t>
            </a:r>
          </a:p>
          <a:p>
            <a:pPr lvl="2"/>
            <a:r>
              <a:rPr lang="en-US"/>
              <a:t>Else recursively compute </a:t>
            </a:r>
          </a:p>
          <a:p>
            <a:pPr lvl="1"/>
            <a:r>
              <a:rPr lang="en-US"/>
              <a:t>Find their sum and store</a:t>
            </a:r>
          </a:p>
          <a:p>
            <a:pPr lvl="1"/>
            <a:r>
              <a:rPr lang="en-US"/>
              <a:t>Return result</a:t>
            </a:r>
          </a:p>
          <a:p>
            <a:r>
              <a:rPr lang="en-US"/>
              <a:t>Dynamic programming algorithm </a:t>
            </a:r>
            <a:r>
              <a:rPr lang="en-US" altLang="zh-TW">
                <a:ea typeface="新細明體" charset="-120"/>
                <a:sym typeface="Symbol" pitchFamily="18" charset="2"/>
              </a:rPr>
              <a:t> </a:t>
            </a:r>
            <a:r>
              <a:rPr lang="en-US"/>
              <a:t>O(n) time</a:t>
            </a:r>
          </a:p>
          <a:p>
            <a:pPr lvl="1"/>
            <a:r>
              <a:rPr lang="en-US"/>
              <a:t>Since solving fibonacci(n-2) is just looking up value</a:t>
            </a:r>
            <a:endParaRPr lang="en-US">
              <a:ea typeface="新細明體" charset="-120"/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14759</TotalTime>
  <Words>2624</Words>
  <Application>Microsoft Macintosh PowerPoint</Application>
  <PresentationFormat>On-screen Show (4:3)</PresentationFormat>
  <Paragraphs>861</Paragraphs>
  <Slides>54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新細明體</vt:lpstr>
      <vt:lpstr>Arial</vt:lpstr>
      <vt:lpstr>Courier New</vt:lpstr>
      <vt:lpstr>Monotype Sorts</vt:lpstr>
      <vt:lpstr>Symbol</vt:lpstr>
      <vt:lpstr>Times</vt:lpstr>
      <vt:lpstr>Times New Roman</vt:lpstr>
      <vt:lpstr>Wingdings</vt:lpstr>
      <vt:lpstr>Default Design</vt:lpstr>
      <vt:lpstr>Equation</vt:lpstr>
      <vt:lpstr>CSE 2202 Design and Analysis of Algorithms – I  Lecture 9 Algorithm Types Divide and Conquer</vt:lpstr>
      <vt:lpstr>Algorithm Strategies</vt:lpstr>
      <vt:lpstr>General Concepts</vt:lpstr>
      <vt:lpstr>Some Algorithm Strategies</vt:lpstr>
      <vt:lpstr>Divide and Conquer</vt:lpstr>
      <vt:lpstr>Divide and Conquer – Examples</vt:lpstr>
      <vt:lpstr>Dynamic Programming Algorithm</vt:lpstr>
      <vt:lpstr>Fibonacci Algorithm</vt:lpstr>
      <vt:lpstr>Dynamic Programming – Example</vt:lpstr>
      <vt:lpstr>Dynamic Programming - Example</vt:lpstr>
      <vt:lpstr>Greedy Algorithm</vt:lpstr>
      <vt:lpstr>Greedy Algorithm – Example</vt:lpstr>
      <vt:lpstr>Greedy Algorithm - Example</vt:lpstr>
      <vt:lpstr>Backtracking Algorithm</vt:lpstr>
      <vt:lpstr>Backtracking Algorithm – Example</vt:lpstr>
      <vt:lpstr>Backtracking Algorithm – Example</vt:lpstr>
      <vt:lpstr>Backtracking - Example </vt:lpstr>
      <vt:lpstr>Branch and Bound Algorithm</vt:lpstr>
      <vt:lpstr>Branch and Bound – Example</vt:lpstr>
      <vt:lpstr>Heuristic Algorithm</vt:lpstr>
      <vt:lpstr>Heuristic Algorithm – Example</vt:lpstr>
      <vt:lpstr>Divide &amp; Conquer</vt:lpstr>
      <vt:lpstr>Divide and Conquer Algorithms</vt:lpstr>
      <vt:lpstr>Divide and Conquer</vt:lpstr>
      <vt:lpstr>Divide and Conquer</vt:lpstr>
      <vt:lpstr>Divide-and-Conquer</vt:lpstr>
      <vt:lpstr>Mergesort</vt:lpstr>
      <vt:lpstr>Merging</vt:lpstr>
      <vt:lpstr>A Useful Recurrence Relation</vt:lpstr>
      <vt:lpstr>Proof by Recursion Tree</vt:lpstr>
      <vt:lpstr>Proof by Telescoping</vt:lpstr>
      <vt:lpstr>Proof by Induction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Counting Inversions</vt:lpstr>
      <vt:lpstr>Counting Inversions</vt:lpstr>
      <vt:lpstr>Counting Inversions</vt:lpstr>
      <vt:lpstr>Counting Inversions:  Divide-and-Conquer</vt:lpstr>
      <vt:lpstr>Counting Inversions:  Divide-and-Conquer</vt:lpstr>
      <vt:lpstr>Counting Inversions:  Divide-and-Conquer</vt:lpstr>
      <vt:lpstr>Counting Inversions:  Divide-and-Conquer</vt:lpstr>
      <vt:lpstr>Counting Inversions:  Divide-and-Conquer</vt:lpstr>
      <vt:lpstr>!!!Try Yourself!!! – Algorithm to find Second MAX from an array</vt:lpstr>
      <vt:lpstr>PowerPoint Presentation</vt:lpstr>
      <vt:lpstr>!!!Try Yourself !!! - Two Dimensional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Types</dc:title>
  <dc:subject>CSE304 - Design &amp; Analysis of Algorithms</dc:subject>
  <dc:creator>Syed Monowar Hossain</dc:creator>
  <cp:lastModifiedBy>Fahim Arefin</cp:lastModifiedBy>
  <cp:revision>1088</cp:revision>
  <cp:lastPrinted>1999-08-10T20:23:35Z</cp:lastPrinted>
  <dcterms:created xsi:type="dcterms:W3CDTF">1999-08-01T20:47:26Z</dcterms:created>
  <dcterms:modified xsi:type="dcterms:W3CDTF">2024-11-04T02:29:46Z</dcterms:modified>
</cp:coreProperties>
</file>