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e368ca94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e368ca94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e368ca94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e368ca94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e368ca94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e368ca94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e368ca94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e368ca94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e368ca94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e368ca94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e39c54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e39c54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3a55a4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3a55a4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e3a55a4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e3a55a4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e3a55a4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e3a55a4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e3a55a45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e3a55a45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e368ca9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e368ca9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e368ca94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e368ca94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e368ca94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e368ca94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e368ca94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e368ca94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e368ca9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e368ca9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e368ca9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e368ca9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e368ca94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e368ca94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e368ca9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e368ca9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e368ca9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e368ca9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e368ca94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e368ca94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1b7426b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1b7426b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55" name="Google Shape;55;p13"/>
          <p:cNvSpPr txBox="1"/>
          <p:nvPr/>
        </p:nvSpPr>
        <p:spPr>
          <a:xfrm>
            <a:off x="2298850" y="336575"/>
            <a:ext cx="4923000" cy="1199100"/>
          </a:xfrm>
          <a:prstGeom prst="rect">
            <a:avLst/>
          </a:prstGeom>
          <a:noFill/>
          <a:ln>
            <a:noFill/>
          </a:ln>
        </p:spPr>
        <p:txBody>
          <a:bodyPr anchorCtr="0" anchor="t" bIns="91425" lIns="91425" spcFirstLastPara="1" rIns="91425" wrap="square" tIns="91425">
            <a:noAutofit/>
          </a:bodyPr>
          <a:lstStyle/>
          <a:p>
            <a:pPr indent="0" lvl="0" marL="0" rtl="0" algn="ctr">
              <a:lnSpc>
                <a:spcPct val="107916"/>
              </a:lnSpc>
              <a:spcBef>
                <a:spcPts val="0"/>
              </a:spcBef>
              <a:spcAft>
                <a:spcPts val="0"/>
              </a:spcAft>
              <a:buNone/>
            </a:pPr>
            <a:r>
              <a:rPr b="1" lang="en" sz="1900">
                <a:solidFill>
                  <a:srgbClr val="351C75"/>
                </a:solidFill>
                <a:latin typeface="Nirmala UI"/>
                <a:ea typeface="Nirmala UI"/>
                <a:cs typeface="Nirmala UI"/>
                <a:sym typeface="Nirmala UI"/>
              </a:rPr>
              <a:t>Project on</a:t>
            </a:r>
            <a:endParaRPr b="1" sz="1900">
              <a:solidFill>
                <a:srgbClr val="351C75"/>
              </a:solidFill>
              <a:latin typeface="Nirmala UI"/>
              <a:ea typeface="Nirmala UI"/>
              <a:cs typeface="Nirmala UI"/>
              <a:sym typeface="Nirmala UI"/>
            </a:endParaRPr>
          </a:p>
          <a:p>
            <a:pPr indent="0" lvl="0" marL="0" rtl="0" algn="ctr">
              <a:lnSpc>
                <a:spcPct val="107916"/>
              </a:lnSpc>
              <a:spcBef>
                <a:spcPts val="800"/>
              </a:spcBef>
              <a:spcAft>
                <a:spcPts val="0"/>
              </a:spcAft>
              <a:buNone/>
            </a:pPr>
            <a:r>
              <a:rPr b="1" lang="en" sz="2700">
                <a:solidFill>
                  <a:srgbClr val="351C75"/>
                </a:solidFill>
                <a:latin typeface="Nirmala UI"/>
                <a:ea typeface="Nirmala UI"/>
                <a:cs typeface="Nirmala UI"/>
                <a:sym typeface="Nirmala UI"/>
              </a:rPr>
              <a:t>Student and Teacher Portal</a:t>
            </a:r>
            <a:endParaRPr b="1" sz="2700">
              <a:solidFill>
                <a:srgbClr val="351C75"/>
              </a:solidFill>
              <a:latin typeface="Nirmala UI"/>
              <a:ea typeface="Nirmala UI"/>
              <a:cs typeface="Nirmala UI"/>
              <a:sym typeface="Nirmala UI"/>
            </a:endParaRPr>
          </a:p>
          <a:p>
            <a:pPr indent="0" lvl="0" marL="0" rtl="0" algn="ctr">
              <a:lnSpc>
                <a:spcPct val="100000"/>
              </a:lnSpc>
              <a:spcBef>
                <a:spcPts val="800"/>
              </a:spcBef>
              <a:spcAft>
                <a:spcPts val="0"/>
              </a:spcAft>
              <a:buNone/>
            </a:pPr>
            <a:r>
              <a:rPr lang="en" sz="1300">
                <a:solidFill>
                  <a:srgbClr val="351C75"/>
                </a:solidFill>
                <a:latin typeface="Nirmala UI"/>
                <a:ea typeface="Nirmala UI"/>
                <a:cs typeface="Nirmala UI"/>
                <a:sym typeface="Nirmala UI"/>
              </a:rPr>
              <a:t>Department of Computer Science and Engineering</a:t>
            </a:r>
            <a:endParaRPr sz="1300">
              <a:solidFill>
                <a:srgbClr val="351C75"/>
              </a:solidFill>
              <a:latin typeface="Nirmala UI"/>
              <a:ea typeface="Nirmala UI"/>
              <a:cs typeface="Nirmala UI"/>
              <a:sym typeface="Nirmala UI"/>
            </a:endParaRPr>
          </a:p>
          <a:p>
            <a:pPr indent="0" lvl="0" marL="0" rtl="0" algn="ctr">
              <a:lnSpc>
                <a:spcPct val="100000"/>
              </a:lnSpc>
              <a:spcBef>
                <a:spcPts val="100"/>
              </a:spcBef>
              <a:spcAft>
                <a:spcPts val="0"/>
              </a:spcAft>
              <a:buNone/>
            </a:pPr>
            <a:r>
              <a:rPr lang="en" sz="1300">
                <a:solidFill>
                  <a:srgbClr val="351C75"/>
                </a:solidFill>
                <a:latin typeface="Nirmala UI"/>
                <a:ea typeface="Nirmala UI"/>
                <a:cs typeface="Nirmala UI"/>
                <a:sym typeface="Nirmala UI"/>
              </a:rPr>
              <a:t>Object-Oriented Programming Lab</a:t>
            </a:r>
            <a:endParaRPr sz="1300">
              <a:solidFill>
                <a:srgbClr val="351C75"/>
              </a:solidFill>
              <a:latin typeface="Nirmala UI"/>
              <a:ea typeface="Nirmala UI"/>
              <a:cs typeface="Nirmala UI"/>
              <a:sym typeface="Nirmala UI"/>
            </a:endParaRPr>
          </a:p>
          <a:p>
            <a:pPr indent="0" lvl="0" marL="0" rtl="0" algn="ctr">
              <a:lnSpc>
                <a:spcPct val="100000"/>
              </a:lnSpc>
              <a:spcBef>
                <a:spcPts val="100"/>
              </a:spcBef>
              <a:spcAft>
                <a:spcPts val="0"/>
              </a:spcAft>
              <a:buNone/>
            </a:pPr>
            <a:r>
              <a:rPr lang="en" sz="1300">
                <a:solidFill>
                  <a:srgbClr val="351C75"/>
                </a:solidFill>
                <a:latin typeface="Nirmala UI"/>
                <a:ea typeface="Nirmala UI"/>
                <a:cs typeface="Nirmala UI"/>
                <a:sym typeface="Nirmala UI"/>
              </a:rPr>
              <a:t>CSE 2112</a:t>
            </a:r>
            <a:endParaRPr sz="1300">
              <a:solidFill>
                <a:srgbClr val="351C75"/>
              </a:solidFill>
              <a:latin typeface="Nirmala UI"/>
              <a:ea typeface="Nirmala UI"/>
              <a:cs typeface="Nirmala UI"/>
              <a:sym typeface="Nirmala UI"/>
            </a:endParaRPr>
          </a:p>
          <a:p>
            <a:pPr indent="0" lvl="0" marL="0" rtl="0" algn="ctr">
              <a:lnSpc>
                <a:spcPct val="100000"/>
              </a:lnSpc>
              <a:spcBef>
                <a:spcPts val="100"/>
              </a:spcBef>
              <a:spcAft>
                <a:spcPts val="0"/>
              </a:spcAft>
              <a:buNone/>
            </a:pPr>
            <a:r>
              <a:rPr lang="en" sz="1300">
                <a:solidFill>
                  <a:srgbClr val="351C75"/>
                </a:solidFill>
                <a:latin typeface="Nirmala UI"/>
                <a:ea typeface="Nirmala UI"/>
                <a:cs typeface="Nirmala UI"/>
                <a:sym typeface="Nirmala UI"/>
              </a:rPr>
              <a:t>University of Dhaka</a:t>
            </a:r>
            <a:endParaRPr sz="1300">
              <a:solidFill>
                <a:srgbClr val="351C75"/>
              </a:solidFill>
              <a:latin typeface="Nirmala UI"/>
              <a:ea typeface="Nirmala UI"/>
              <a:cs typeface="Nirmala UI"/>
              <a:sym typeface="Nirmala UI"/>
            </a:endParaRPr>
          </a:p>
          <a:p>
            <a:pPr indent="0" lvl="0" marL="0" rtl="0" algn="ctr">
              <a:lnSpc>
                <a:spcPct val="107916"/>
              </a:lnSpc>
              <a:spcBef>
                <a:spcPts val="100"/>
              </a:spcBef>
              <a:spcAft>
                <a:spcPts val="0"/>
              </a:spcAft>
              <a:buNone/>
            </a:pPr>
            <a:r>
              <a:t/>
            </a:r>
            <a:endParaRPr sz="1600">
              <a:solidFill>
                <a:srgbClr val="351C75"/>
              </a:solidFill>
              <a:latin typeface="Nirmala UI"/>
              <a:ea typeface="Nirmala UI"/>
              <a:cs typeface="Nirmala UI"/>
              <a:sym typeface="Nirmala UI"/>
            </a:endParaRPr>
          </a:p>
          <a:p>
            <a:pPr indent="0" lvl="0" marL="0" rtl="0" algn="ctr">
              <a:lnSpc>
                <a:spcPct val="107916"/>
              </a:lnSpc>
              <a:spcBef>
                <a:spcPts val="800"/>
              </a:spcBef>
              <a:spcAft>
                <a:spcPts val="0"/>
              </a:spcAft>
              <a:buClr>
                <a:schemeClr val="dk1"/>
              </a:buClr>
              <a:buSzPts val="1100"/>
              <a:buFont typeface="Arial"/>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500">
              <a:solidFill>
                <a:schemeClr val="dk2"/>
              </a:solidFill>
            </a:endParaRPr>
          </a:p>
        </p:txBody>
      </p:sp>
      <p:sp>
        <p:nvSpPr>
          <p:cNvPr id="56" name="Google Shape;56;p13"/>
          <p:cNvSpPr txBox="1"/>
          <p:nvPr/>
        </p:nvSpPr>
        <p:spPr>
          <a:xfrm>
            <a:off x="1685025" y="2571750"/>
            <a:ext cx="3397500" cy="24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Authors:</a:t>
            </a:r>
            <a:endParaRPr b="1" sz="2000">
              <a:solidFill>
                <a:schemeClr val="dk1"/>
              </a:solidFill>
            </a:endParaRPr>
          </a:p>
          <a:p>
            <a:pPr indent="0" lvl="0" marL="0" rtl="0" algn="l">
              <a:spcBef>
                <a:spcPts val="0"/>
              </a:spcBef>
              <a:spcAft>
                <a:spcPts val="0"/>
              </a:spcAft>
              <a:buNone/>
            </a:pPr>
            <a:r>
              <a:t/>
            </a:r>
            <a:endParaRPr b="1" sz="2000">
              <a:solidFill>
                <a:schemeClr val="dk1"/>
              </a:solidFill>
            </a:endParaRPr>
          </a:p>
          <a:p>
            <a:pPr indent="0" lvl="0" marL="0" rtl="0" algn="l">
              <a:lnSpc>
                <a:spcPct val="107916"/>
              </a:lnSpc>
              <a:spcBef>
                <a:spcPts val="0"/>
              </a:spcBef>
              <a:spcAft>
                <a:spcPts val="0"/>
              </a:spcAft>
              <a:buClr>
                <a:schemeClr val="dk1"/>
              </a:buClr>
              <a:buSzPts val="1100"/>
              <a:buFont typeface="Arial"/>
              <a:buNone/>
            </a:pPr>
            <a:r>
              <a:rPr b="1" lang="en" sz="1500">
                <a:solidFill>
                  <a:srgbClr val="073763"/>
                </a:solidFill>
                <a:latin typeface="Nirmala UI"/>
                <a:ea typeface="Nirmala UI"/>
                <a:cs typeface="Nirmala UI"/>
                <a:sym typeface="Nirmala UI"/>
              </a:rPr>
              <a:t>Papry Rahman (01)</a:t>
            </a:r>
            <a:endParaRPr b="1" sz="1500">
              <a:solidFill>
                <a:srgbClr val="073763"/>
              </a:solidFill>
              <a:latin typeface="Nirmala UI"/>
              <a:ea typeface="Nirmala UI"/>
              <a:cs typeface="Nirmala UI"/>
              <a:sym typeface="Nirmala UI"/>
            </a:endParaRPr>
          </a:p>
          <a:p>
            <a:pPr indent="0" lvl="0" marL="0" rtl="0" algn="l">
              <a:lnSpc>
                <a:spcPct val="107916"/>
              </a:lnSpc>
              <a:spcBef>
                <a:spcPts val="0"/>
              </a:spcBef>
              <a:spcAft>
                <a:spcPts val="0"/>
              </a:spcAft>
              <a:buClr>
                <a:schemeClr val="dk1"/>
              </a:buClr>
              <a:buSzPts val="1100"/>
              <a:buFont typeface="Arial"/>
              <a:buNone/>
            </a:pPr>
            <a:r>
              <a:rPr b="1" lang="en" sz="1500">
                <a:solidFill>
                  <a:srgbClr val="073763"/>
                </a:solidFill>
                <a:latin typeface="Nirmala UI"/>
                <a:ea typeface="Nirmala UI"/>
                <a:cs typeface="Nirmala UI"/>
                <a:sym typeface="Nirmala UI"/>
              </a:rPr>
              <a:t>Md. Tauseef-Ur-Rahman (24)</a:t>
            </a:r>
            <a:endParaRPr b="1" sz="1500">
              <a:solidFill>
                <a:srgbClr val="073763"/>
              </a:solidFill>
              <a:latin typeface="Nirmala UI"/>
              <a:ea typeface="Nirmala UI"/>
              <a:cs typeface="Nirmala UI"/>
              <a:sym typeface="Nirmala UI"/>
            </a:endParaRPr>
          </a:p>
          <a:p>
            <a:pPr indent="0" lvl="0" marL="0" rtl="0" algn="l">
              <a:lnSpc>
                <a:spcPct val="107916"/>
              </a:lnSpc>
              <a:spcBef>
                <a:spcPts val="0"/>
              </a:spcBef>
              <a:spcAft>
                <a:spcPts val="0"/>
              </a:spcAft>
              <a:buClr>
                <a:schemeClr val="dk1"/>
              </a:buClr>
              <a:buSzPts val="1100"/>
              <a:buFont typeface="Arial"/>
              <a:buNone/>
            </a:pPr>
            <a:r>
              <a:rPr b="1" lang="en" sz="1500">
                <a:solidFill>
                  <a:srgbClr val="073763"/>
                </a:solidFill>
                <a:latin typeface="Nirmala UI"/>
                <a:ea typeface="Nirmala UI"/>
                <a:cs typeface="Nirmala UI"/>
                <a:sym typeface="Nirmala UI"/>
              </a:rPr>
              <a:t>Anirban Roy Sourav (32)</a:t>
            </a:r>
            <a:endParaRPr b="1" sz="1500">
              <a:solidFill>
                <a:srgbClr val="073763"/>
              </a:solidFill>
              <a:latin typeface="Nirmala UI"/>
              <a:ea typeface="Nirmala UI"/>
              <a:cs typeface="Nirmala UI"/>
              <a:sym typeface="Nirmala UI"/>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22" name="Google Shape;122;p22"/>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23" name="Google Shape;123;p22"/>
          <p:cNvSpPr txBox="1"/>
          <p:nvPr/>
        </p:nvSpPr>
        <p:spPr>
          <a:xfrm>
            <a:off x="0" y="1154650"/>
            <a:ext cx="3539700" cy="164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a:solidFill>
                  <a:srgbClr val="351C75"/>
                </a:solidFill>
                <a:latin typeface="Times New Roman"/>
                <a:ea typeface="Times New Roman"/>
                <a:cs typeface="Times New Roman"/>
                <a:sym typeface="Times New Roman"/>
              </a:rPr>
              <a:t>CGPA calculator</a:t>
            </a:r>
            <a:r>
              <a:rPr b="1" lang="en" sz="2000">
                <a:solidFill>
                  <a:srgbClr val="351C75"/>
                </a:solidFill>
                <a:latin typeface="Times New Roman"/>
                <a:ea typeface="Times New Roman"/>
                <a:cs typeface="Times New Roman"/>
                <a:sym typeface="Times New Roman"/>
              </a:rPr>
              <a:t>:</a:t>
            </a:r>
            <a:endParaRPr b="1" sz="2000">
              <a:solidFill>
                <a:srgbClr val="351C75"/>
              </a:solidFill>
              <a:latin typeface="Times New Roman"/>
              <a:ea typeface="Times New Roman"/>
              <a:cs typeface="Times New Roman"/>
              <a:sym typeface="Times New Roman"/>
            </a:endParaRPr>
          </a:p>
          <a:p>
            <a:pPr indent="0" lvl="0" marL="0" rtl="0" algn="just">
              <a:spcBef>
                <a:spcPts val="0"/>
              </a:spcBef>
              <a:spcAft>
                <a:spcPts val="0"/>
              </a:spcAft>
              <a:buNone/>
            </a:pPr>
            <a:r>
              <a:rPr lang="en" sz="1900">
                <a:latin typeface="Times New Roman"/>
                <a:ea typeface="Times New Roman"/>
                <a:cs typeface="Times New Roman"/>
                <a:sym typeface="Times New Roman"/>
              </a:rPr>
              <a:t>Calculates CGPA by entering course marks, showing grades and final CGPA, factoring in credits.</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124" name="Google Shape;124;p22"/>
          <p:cNvPicPr preferRelativeResize="0"/>
          <p:nvPr/>
        </p:nvPicPr>
        <p:blipFill>
          <a:blip r:embed="rId4">
            <a:alphaModFix/>
          </a:blip>
          <a:stretch>
            <a:fillRect/>
          </a:stretch>
        </p:blipFill>
        <p:spPr>
          <a:xfrm>
            <a:off x="3945700" y="746800"/>
            <a:ext cx="4924425" cy="314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30" name="Google Shape;130;p23"/>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31" name="Google Shape;131;p23"/>
          <p:cNvSpPr txBox="1"/>
          <p:nvPr/>
        </p:nvSpPr>
        <p:spPr>
          <a:xfrm>
            <a:off x="406000" y="962250"/>
            <a:ext cx="3539700" cy="232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rgbClr val="351C75"/>
                </a:solidFill>
                <a:latin typeface="Times New Roman"/>
                <a:ea typeface="Times New Roman"/>
                <a:cs typeface="Times New Roman"/>
                <a:sym typeface="Times New Roman"/>
              </a:rPr>
              <a:t>CGPA Graph:</a:t>
            </a:r>
            <a:endParaRPr b="1" sz="2100">
              <a:solidFill>
                <a:srgbClr val="351C75"/>
              </a:solidFill>
              <a:latin typeface="Times New Roman"/>
              <a:ea typeface="Times New Roman"/>
              <a:cs typeface="Times New Roman"/>
              <a:sym typeface="Times New Roman"/>
            </a:endParaRPr>
          </a:p>
          <a:p>
            <a:pPr indent="0" lvl="0" marL="0" rtl="0" algn="just">
              <a:spcBef>
                <a:spcPts val="0"/>
              </a:spcBef>
              <a:spcAft>
                <a:spcPts val="0"/>
              </a:spcAft>
              <a:buNone/>
            </a:pPr>
            <a:r>
              <a:rPr lang="en" sz="2000">
                <a:latin typeface="Times New Roman"/>
                <a:ea typeface="Times New Roman"/>
                <a:cs typeface="Times New Roman"/>
                <a:sym typeface="Times New Roman"/>
              </a:rPr>
              <a:t>Extracts CGPA from the database to create a CGPA vs. roll number graph, displaying student ranks and competitiveness</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132" name="Google Shape;132;p23"/>
          <p:cNvPicPr preferRelativeResize="0"/>
          <p:nvPr/>
        </p:nvPicPr>
        <p:blipFill>
          <a:blip r:embed="rId4">
            <a:alphaModFix/>
          </a:blip>
          <a:stretch>
            <a:fillRect/>
          </a:stretch>
        </p:blipFill>
        <p:spPr>
          <a:xfrm>
            <a:off x="4124500" y="741050"/>
            <a:ext cx="4601551" cy="306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38" name="Google Shape;138;p24"/>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39" name="Google Shape;139;p24"/>
          <p:cNvSpPr txBox="1"/>
          <p:nvPr/>
        </p:nvSpPr>
        <p:spPr>
          <a:xfrm>
            <a:off x="406000" y="962250"/>
            <a:ext cx="35397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351C75"/>
                </a:solidFill>
              </a:rPr>
              <a:t>ChatBot:</a:t>
            </a:r>
            <a:endParaRPr b="1" sz="1900">
              <a:solidFill>
                <a:srgbClr val="351C75"/>
              </a:solidFill>
            </a:endParaRPr>
          </a:p>
          <a:p>
            <a:pPr indent="0" lvl="0" marL="0" rtl="0" algn="l">
              <a:spcBef>
                <a:spcPts val="0"/>
              </a:spcBef>
              <a:spcAft>
                <a:spcPts val="0"/>
              </a:spcAft>
              <a:buNone/>
            </a:pPr>
            <a:r>
              <a:rPr lang="en" sz="1800"/>
              <a:t>Designed to assist students through conversation. Redirects to the website for queries beyond its capabilities.</a:t>
            </a:r>
            <a:endParaRPr sz="1800"/>
          </a:p>
          <a:p>
            <a:pPr indent="0" lvl="0" marL="0" rtl="0" algn="l">
              <a:spcBef>
                <a:spcPts val="0"/>
              </a:spcBef>
              <a:spcAft>
                <a:spcPts val="0"/>
              </a:spcAft>
              <a:buNone/>
            </a:pPr>
            <a:r>
              <a:t/>
            </a:r>
            <a:endParaRPr b="1" sz="1800"/>
          </a:p>
        </p:txBody>
      </p:sp>
      <p:pic>
        <p:nvPicPr>
          <p:cNvPr id="140" name="Google Shape;140;p24"/>
          <p:cNvPicPr preferRelativeResize="0"/>
          <p:nvPr/>
        </p:nvPicPr>
        <p:blipFill>
          <a:blip r:embed="rId4">
            <a:alphaModFix/>
          </a:blip>
          <a:stretch>
            <a:fillRect/>
          </a:stretch>
        </p:blipFill>
        <p:spPr>
          <a:xfrm>
            <a:off x="3893075" y="699375"/>
            <a:ext cx="5095625" cy="355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46" name="Google Shape;146;p25"/>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47" name="Google Shape;147;p25"/>
          <p:cNvSpPr txBox="1"/>
          <p:nvPr/>
        </p:nvSpPr>
        <p:spPr>
          <a:xfrm>
            <a:off x="88500" y="1409700"/>
            <a:ext cx="3539700" cy="232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rgbClr val="351C75"/>
                </a:solidFill>
                <a:latin typeface="Times New Roman"/>
                <a:ea typeface="Times New Roman"/>
                <a:cs typeface="Times New Roman"/>
                <a:sym typeface="Times New Roman"/>
              </a:rPr>
              <a:t>Message</a:t>
            </a:r>
            <a:r>
              <a:rPr b="1" lang="en" sz="2100">
                <a:solidFill>
                  <a:srgbClr val="351C75"/>
                </a:solidFill>
                <a:latin typeface="Times New Roman"/>
                <a:ea typeface="Times New Roman"/>
                <a:cs typeface="Times New Roman"/>
                <a:sym typeface="Times New Roman"/>
              </a:rPr>
              <a:t>:</a:t>
            </a:r>
            <a:endParaRPr b="1" sz="2100">
              <a:solidFill>
                <a:srgbClr val="351C75"/>
              </a:solidFill>
              <a:latin typeface="Times New Roman"/>
              <a:ea typeface="Times New Roman"/>
              <a:cs typeface="Times New Roman"/>
              <a:sym typeface="Times New Roman"/>
            </a:endParaRPr>
          </a:p>
          <a:p>
            <a:pPr indent="0" lvl="0" marL="0" rtl="0" algn="just">
              <a:spcBef>
                <a:spcPts val="0"/>
              </a:spcBef>
              <a:spcAft>
                <a:spcPts val="0"/>
              </a:spcAft>
              <a:buNone/>
            </a:pPr>
            <a:r>
              <a:rPr lang="en" sz="2000">
                <a:latin typeface="Times New Roman"/>
                <a:ea typeface="Times New Roman"/>
                <a:cs typeface="Times New Roman"/>
                <a:sym typeface="Times New Roman"/>
              </a:rPr>
              <a:t>Facilitates communication and idea sharing among active students using thread and socket programming (server-client setup).</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148" name="Google Shape;148;p25"/>
          <p:cNvPicPr preferRelativeResize="0"/>
          <p:nvPr/>
        </p:nvPicPr>
        <p:blipFill>
          <a:blip r:embed="rId4">
            <a:alphaModFix/>
          </a:blip>
          <a:stretch>
            <a:fillRect/>
          </a:stretch>
        </p:blipFill>
        <p:spPr>
          <a:xfrm>
            <a:off x="3886900" y="816400"/>
            <a:ext cx="4981926" cy="310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54" name="Google Shape;154;p26"/>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07916"/>
              </a:lnSpc>
              <a:spcBef>
                <a:spcPts val="800"/>
              </a:spcBef>
              <a:spcAft>
                <a:spcPts val="0"/>
              </a:spcAft>
              <a:buNone/>
            </a:pPr>
            <a:r>
              <a:rPr b="1" lang="en" sz="2600">
                <a:solidFill>
                  <a:srgbClr val="351C75"/>
                </a:solidFill>
                <a:latin typeface="Calibri"/>
                <a:ea typeface="Calibri"/>
                <a:cs typeface="Calibri"/>
                <a:sym typeface="Calibri"/>
              </a:rPr>
              <a:t>Workflow</a:t>
            </a:r>
            <a:endParaRPr b="1" sz="2600">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55" name="Google Shape;155;p26"/>
          <p:cNvSpPr txBox="1"/>
          <p:nvPr/>
        </p:nvSpPr>
        <p:spPr>
          <a:xfrm>
            <a:off x="406000" y="962250"/>
            <a:ext cx="35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pic>
        <p:nvPicPr>
          <p:cNvPr id="156" name="Google Shape;156;p26"/>
          <p:cNvPicPr preferRelativeResize="0"/>
          <p:nvPr/>
        </p:nvPicPr>
        <p:blipFill>
          <a:blip r:embed="rId4">
            <a:alphaModFix/>
          </a:blip>
          <a:stretch>
            <a:fillRect/>
          </a:stretch>
        </p:blipFill>
        <p:spPr>
          <a:xfrm>
            <a:off x="1273263" y="1041325"/>
            <a:ext cx="6542450" cy="3292250"/>
          </a:xfrm>
          <a:prstGeom prst="rect">
            <a:avLst/>
          </a:prstGeom>
          <a:noFill/>
          <a:ln>
            <a:noFill/>
          </a:ln>
        </p:spPr>
      </p:pic>
      <p:sp>
        <p:nvSpPr>
          <p:cNvPr id="157" name="Google Shape;157;p26"/>
          <p:cNvSpPr txBox="1"/>
          <p:nvPr/>
        </p:nvSpPr>
        <p:spPr>
          <a:xfrm>
            <a:off x="2080550" y="4386175"/>
            <a:ext cx="5164500" cy="5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student portal operates through interconnected pages, each modular and linked to a central database</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3" name="Google Shape;163;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64" name="Google Shape;164;p27"/>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65" name="Google Shape;165;p27"/>
          <p:cNvSpPr txBox="1"/>
          <p:nvPr/>
        </p:nvSpPr>
        <p:spPr>
          <a:xfrm>
            <a:off x="3044488" y="0"/>
            <a:ext cx="3000000" cy="5850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 sz="2600" u="sng">
                <a:solidFill>
                  <a:srgbClr val="351C75"/>
                </a:solidFill>
                <a:latin typeface="Calibri"/>
                <a:ea typeface="Calibri"/>
                <a:cs typeface="Calibri"/>
                <a:sym typeface="Calibri"/>
              </a:rPr>
              <a:t>Teacher’s</a:t>
            </a:r>
            <a:r>
              <a:rPr b="1" lang="en" sz="2600" u="sng">
                <a:solidFill>
                  <a:srgbClr val="351C75"/>
                </a:solidFill>
                <a:latin typeface="Calibri"/>
                <a:ea typeface="Calibri"/>
                <a:cs typeface="Calibri"/>
                <a:sym typeface="Calibri"/>
              </a:rPr>
              <a:t> Portal</a:t>
            </a:r>
            <a:endParaRPr/>
          </a:p>
        </p:txBody>
      </p:sp>
      <p:pic>
        <p:nvPicPr>
          <p:cNvPr id="166" name="Google Shape;166;p27"/>
          <p:cNvPicPr preferRelativeResize="0"/>
          <p:nvPr/>
        </p:nvPicPr>
        <p:blipFill>
          <a:blip r:embed="rId4">
            <a:alphaModFix/>
          </a:blip>
          <a:stretch>
            <a:fillRect/>
          </a:stretch>
        </p:blipFill>
        <p:spPr>
          <a:xfrm>
            <a:off x="4122875" y="751088"/>
            <a:ext cx="4773526" cy="3234075"/>
          </a:xfrm>
          <a:prstGeom prst="rect">
            <a:avLst/>
          </a:prstGeom>
          <a:noFill/>
          <a:ln>
            <a:noFill/>
          </a:ln>
        </p:spPr>
      </p:pic>
      <p:sp>
        <p:nvSpPr>
          <p:cNvPr id="167" name="Google Shape;167;p27"/>
          <p:cNvSpPr txBox="1"/>
          <p:nvPr/>
        </p:nvSpPr>
        <p:spPr>
          <a:xfrm>
            <a:off x="0" y="744575"/>
            <a:ext cx="3445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Dashboard:</a:t>
            </a:r>
            <a:endParaRPr b="1" sz="2400">
              <a:solidFill>
                <a:schemeClr val="dk2"/>
              </a:solidFill>
            </a:endParaRPr>
          </a:p>
        </p:txBody>
      </p:sp>
      <p:sp>
        <p:nvSpPr>
          <p:cNvPr id="168" name="Google Shape;168;p27"/>
          <p:cNvSpPr txBox="1"/>
          <p:nvPr/>
        </p:nvSpPr>
        <p:spPr>
          <a:xfrm>
            <a:off x="0" y="1576288"/>
            <a:ext cx="3445500" cy="1583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In a teacher’s dashboard there are two sections. One for course management and another for assignments management for each course.</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74" name="Google Shape;174;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5" name="Google Shape;175;p28"/>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76" name="Google Shape;176;p28"/>
          <p:cNvSpPr txBox="1"/>
          <p:nvPr/>
        </p:nvSpPr>
        <p:spPr>
          <a:xfrm>
            <a:off x="3044488" y="0"/>
            <a:ext cx="3000000" cy="5850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b="1" lang="en" sz="2600" u="sng">
                <a:solidFill>
                  <a:srgbClr val="351C75"/>
                </a:solidFill>
                <a:latin typeface="Calibri"/>
                <a:ea typeface="Calibri"/>
                <a:cs typeface="Calibri"/>
                <a:sym typeface="Calibri"/>
              </a:rPr>
              <a:t>Teacher’s Portal</a:t>
            </a:r>
            <a:endParaRPr/>
          </a:p>
        </p:txBody>
      </p:sp>
      <p:sp>
        <p:nvSpPr>
          <p:cNvPr id="177" name="Google Shape;177;p28"/>
          <p:cNvSpPr txBox="1"/>
          <p:nvPr/>
        </p:nvSpPr>
        <p:spPr>
          <a:xfrm>
            <a:off x="-235175" y="1149425"/>
            <a:ext cx="318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Available courses</a:t>
            </a:r>
            <a:r>
              <a:rPr b="1" lang="en" sz="2400">
                <a:solidFill>
                  <a:schemeClr val="dk2"/>
                </a:solidFill>
              </a:rPr>
              <a:t>:</a:t>
            </a:r>
            <a:endParaRPr b="1" sz="2400">
              <a:solidFill>
                <a:schemeClr val="dk2"/>
              </a:solidFill>
            </a:endParaRPr>
          </a:p>
        </p:txBody>
      </p:sp>
      <p:pic>
        <p:nvPicPr>
          <p:cNvPr id="178" name="Google Shape;178;p28"/>
          <p:cNvPicPr preferRelativeResize="0"/>
          <p:nvPr/>
        </p:nvPicPr>
        <p:blipFill>
          <a:blip r:embed="rId4">
            <a:alphaModFix/>
          </a:blip>
          <a:stretch>
            <a:fillRect/>
          </a:stretch>
        </p:blipFill>
        <p:spPr>
          <a:xfrm>
            <a:off x="3269124" y="799175"/>
            <a:ext cx="5563176" cy="3545156"/>
          </a:xfrm>
          <a:prstGeom prst="rect">
            <a:avLst/>
          </a:prstGeom>
          <a:noFill/>
          <a:ln>
            <a:noFill/>
          </a:ln>
        </p:spPr>
      </p:pic>
      <p:sp>
        <p:nvSpPr>
          <p:cNvPr id="179" name="Google Shape;179;p28"/>
          <p:cNvSpPr txBox="1"/>
          <p:nvPr/>
        </p:nvSpPr>
        <p:spPr>
          <a:xfrm>
            <a:off x="-235175" y="2063850"/>
            <a:ext cx="33771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2"/>
                </a:solidFill>
              </a:rPr>
              <a:t>Courses can be added to </a:t>
            </a:r>
            <a:endParaRPr sz="1800">
              <a:solidFill>
                <a:schemeClr val="dk2"/>
              </a:solidFill>
            </a:endParaRPr>
          </a:p>
          <a:p>
            <a:pPr indent="0" lvl="0" marL="0" rtl="0" algn="just">
              <a:spcBef>
                <a:spcPts val="0"/>
              </a:spcBef>
              <a:spcAft>
                <a:spcPts val="0"/>
              </a:spcAft>
              <a:buNone/>
            </a:pPr>
            <a:r>
              <a:rPr lang="en" sz="1800">
                <a:solidFill>
                  <a:schemeClr val="dk2"/>
                </a:solidFill>
              </a:rPr>
              <a:t>Teacher’s assigned course by clicking “</a:t>
            </a:r>
            <a:r>
              <a:rPr b="1" lang="en" sz="1800">
                <a:solidFill>
                  <a:schemeClr val="dk2"/>
                </a:solidFill>
              </a:rPr>
              <a:t>Add Course</a:t>
            </a:r>
            <a:r>
              <a:rPr lang="en" sz="1800">
                <a:solidFill>
                  <a:schemeClr val="dk2"/>
                </a:solidFill>
              </a:rPr>
              <a:t>”. </a:t>
            </a:r>
            <a:endParaRPr sz="1800">
              <a:solidFill>
                <a:schemeClr val="dk2"/>
              </a:solidFill>
            </a:endParaRPr>
          </a:p>
          <a:p>
            <a:pPr indent="0" lvl="0" marL="0" rtl="0" algn="just">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5" name="Google Shape;185;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86" name="Google Shape;186;p29"/>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87" name="Google Shape;187;p29"/>
          <p:cNvSpPr txBox="1"/>
          <p:nvPr/>
        </p:nvSpPr>
        <p:spPr>
          <a:xfrm>
            <a:off x="3044488" y="0"/>
            <a:ext cx="3000000" cy="111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Clr>
                <a:schemeClr val="dk1"/>
              </a:buClr>
              <a:buSzPts val="1100"/>
              <a:buFont typeface="Arial"/>
              <a:buNone/>
            </a:pPr>
            <a:r>
              <a:rPr b="1" lang="en" sz="2600" u="sng">
                <a:solidFill>
                  <a:srgbClr val="351C75"/>
                </a:solidFill>
                <a:latin typeface="Calibri"/>
                <a:ea typeface="Calibri"/>
                <a:cs typeface="Calibri"/>
                <a:sym typeface="Calibri"/>
              </a:rPr>
              <a:t>Teacher’s Portal</a:t>
            </a:r>
            <a:endParaRPr>
              <a:solidFill>
                <a:schemeClr val="dk1"/>
              </a:solidFill>
            </a:endParaRPr>
          </a:p>
          <a:p>
            <a:pPr indent="0" lvl="0" marL="0" rtl="0" algn="ctr">
              <a:lnSpc>
                <a:spcPct val="107916"/>
              </a:lnSpc>
              <a:spcBef>
                <a:spcPts val="800"/>
              </a:spcBef>
              <a:spcAft>
                <a:spcPts val="800"/>
              </a:spcAft>
              <a:buNone/>
            </a:pPr>
            <a:r>
              <a:t/>
            </a:r>
            <a:endParaRPr b="1" sz="2600" u="sng">
              <a:solidFill>
                <a:srgbClr val="351C75"/>
              </a:solidFill>
              <a:latin typeface="Calibri"/>
              <a:ea typeface="Calibri"/>
              <a:cs typeface="Calibri"/>
              <a:sym typeface="Calibri"/>
            </a:endParaRPr>
          </a:p>
        </p:txBody>
      </p:sp>
      <p:sp>
        <p:nvSpPr>
          <p:cNvPr id="188" name="Google Shape;188;p29"/>
          <p:cNvSpPr txBox="1"/>
          <p:nvPr/>
        </p:nvSpPr>
        <p:spPr>
          <a:xfrm>
            <a:off x="-235175" y="585000"/>
            <a:ext cx="337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Assigning tasks:</a:t>
            </a:r>
            <a:endParaRPr b="1" sz="2400">
              <a:solidFill>
                <a:schemeClr val="dk2"/>
              </a:solidFill>
            </a:endParaRPr>
          </a:p>
        </p:txBody>
      </p:sp>
      <p:pic>
        <p:nvPicPr>
          <p:cNvPr id="189" name="Google Shape;189;p29"/>
          <p:cNvPicPr preferRelativeResize="0"/>
          <p:nvPr/>
        </p:nvPicPr>
        <p:blipFill>
          <a:blip r:embed="rId4">
            <a:alphaModFix/>
          </a:blip>
          <a:stretch>
            <a:fillRect/>
          </a:stretch>
        </p:blipFill>
        <p:spPr>
          <a:xfrm>
            <a:off x="3330225" y="827362"/>
            <a:ext cx="5560474" cy="3488775"/>
          </a:xfrm>
          <a:prstGeom prst="rect">
            <a:avLst/>
          </a:prstGeom>
          <a:noFill/>
          <a:ln>
            <a:noFill/>
          </a:ln>
        </p:spPr>
      </p:pic>
      <p:sp>
        <p:nvSpPr>
          <p:cNvPr id="190" name="Google Shape;190;p29"/>
          <p:cNvSpPr txBox="1"/>
          <p:nvPr/>
        </p:nvSpPr>
        <p:spPr>
          <a:xfrm>
            <a:off x="-227975" y="1470325"/>
            <a:ext cx="3363000" cy="28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Assignments can be given to students by logging in as a teacher.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For example, here we are adding EEE assignment to all the students.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96" name="Google Shape;196;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97" name="Google Shape;197;p30"/>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98" name="Google Shape;198;p30"/>
          <p:cNvSpPr txBox="1"/>
          <p:nvPr/>
        </p:nvSpPr>
        <p:spPr>
          <a:xfrm>
            <a:off x="3044488" y="0"/>
            <a:ext cx="3000000" cy="111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Clr>
                <a:schemeClr val="dk1"/>
              </a:buClr>
              <a:buSzPts val="1100"/>
              <a:buFont typeface="Arial"/>
              <a:buNone/>
            </a:pPr>
            <a:r>
              <a:rPr b="1" lang="en" sz="2600" u="sng">
                <a:solidFill>
                  <a:srgbClr val="351C75"/>
                </a:solidFill>
                <a:latin typeface="Calibri"/>
                <a:ea typeface="Calibri"/>
                <a:cs typeface="Calibri"/>
                <a:sym typeface="Calibri"/>
              </a:rPr>
              <a:t>Teacher’s Portal</a:t>
            </a:r>
            <a:endParaRPr>
              <a:solidFill>
                <a:schemeClr val="dk1"/>
              </a:solidFill>
            </a:endParaRPr>
          </a:p>
          <a:p>
            <a:pPr indent="0" lvl="0" marL="0" rtl="0" algn="ctr">
              <a:lnSpc>
                <a:spcPct val="107916"/>
              </a:lnSpc>
              <a:spcBef>
                <a:spcPts val="800"/>
              </a:spcBef>
              <a:spcAft>
                <a:spcPts val="800"/>
              </a:spcAft>
              <a:buNone/>
            </a:pPr>
            <a:r>
              <a:t/>
            </a:r>
            <a:endParaRPr b="1" sz="2600" u="sng">
              <a:solidFill>
                <a:srgbClr val="351C75"/>
              </a:solidFill>
              <a:latin typeface="Calibri"/>
              <a:ea typeface="Calibri"/>
              <a:cs typeface="Calibri"/>
              <a:sym typeface="Calibri"/>
            </a:endParaRPr>
          </a:p>
        </p:txBody>
      </p:sp>
      <p:sp>
        <p:nvSpPr>
          <p:cNvPr id="199" name="Google Shape;199;p30"/>
          <p:cNvSpPr txBox="1"/>
          <p:nvPr/>
        </p:nvSpPr>
        <p:spPr>
          <a:xfrm>
            <a:off x="-235175" y="585000"/>
            <a:ext cx="649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Assignment added to</a:t>
            </a:r>
            <a:endParaRPr b="1" sz="2400">
              <a:solidFill>
                <a:schemeClr val="dk2"/>
              </a:solidFill>
            </a:endParaRPr>
          </a:p>
          <a:p>
            <a:pPr indent="0" lvl="0" marL="0" rtl="0" algn="l">
              <a:spcBef>
                <a:spcPts val="0"/>
              </a:spcBef>
              <a:spcAft>
                <a:spcPts val="0"/>
              </a:spcAft>
              <a:buNone/>
            </a:pPr>
            <a:r>
              <a:rPr b="1" lang="en" sz="2400">
                <a:solidFill>
                  <a:schemeClr val="dk2"/>
                </a:solidFill>
              </a:rPr>
              <a:t>Student’s panel</a:t>
            </a:r>
            <a:r>
              <a:rPr b="1" lang="en" sz="2400">
                <a:solidFill>
                  <a:schemeClr val="dk2"/>
                </a:solidFill>
              </a:rPr>
              <a:t>:</a:t>
            </a:r>
            <a:endParaRPr b="1" sz="2400">
              <a:solidFill>
                <a:schemeClr val="dk2"/>
              </a:solidFill>
            </a:endParaRPr>
          </a:p>
        </p:txBody>
      </p:sp>
      <p:pic>
        <p:nvPicPr>
          <p:cNvPr id="200" name="Google Shape;200;p30"/>
          <p:cNvPicPr preferRelativeResize="0"/>
          <p:nvPr/>
        </p:nvPicPr>
        <p:blipFill>
          <a:blip r:embed="rId4">
            <a:alphaModFix/>
          </a:blip>
          <a:stretch>
            <a:fillRect/>
          </a:stretch>
        </p:blipFill>
        <p:spPr>
          <a:xfrm>
            <a:off x="3600675" y="744575"/>
            <a:ext cx="5290025" cy="3528751"/>
          </a:xfrm>
          <a:prstGeom prst="rect">
            <a:avLst/>
          </a:prstGeom>
          <a:noFill/>
          <a:ln>
            <a:noFill/>
          </a:ln>
        </p:spPr>
      </p:pic>
      <p:sp>
        <p:nvSpPr>
          <p:cNvPr id="201" name="Google Shape;201;p30"/>
          <p:cNvSpPr txBox="1"/>
          <p:nvPr/>
        </p:nvSpPr>
        <p:spPr>
          <a:xfrm>
            <a:off x="-127025" y="1783950"/>
            <a:ext cx="3398400" cy="263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After logging out from teacher’s </a:t>
            </a:r>
            <a:r>
              <a:rPr lang="en" sz="1800">
                <a:solidFill>
                  <a:schemeClr val="dk2"/>
                </a:solidFill>
              </a:rPr>
              <a:t>panel</a:t>
            </a:r>
            <a:r>
              <a:rPr lang="en" sz="1800">
                <a:solidFill>
                  <a:schemeClr val="dk2"/>
                </a:solidFill>
              </a:rPr>
              <a:t> and logging in into a students profile, we can see that the assignment is uploaded successfully.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07" name="Google Shape;207;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08" name="Google Shape;208;p31"/>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209" name="Google Shape;209;p31"/>
          <p:cNvSpPr txBox="1"/>
          <p:nvPr/>
        </p:nvSpPr>
        <p:spPr>
          <a:xfrm>
            <a:off x="3044488" y="0"/>
            <a:ext cx="3000000" cy="111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Clr>
                <a:schemeClr val="dk1"/>
              </a:buClr>
              <a:buSzPts val="1100"/>
              <a:buFont typeface="Arial"/>
              <a:buNone/>
            </a:pPr>
            <a:r>
              <a:rPr b="1" lang="en" sz="2600" u="sng">
                <a:solidFill>
                  <a:srgbClr val="351C75"/>
                </a:solidFill>
                <a:latin typeface="Calibri"/>
                <a:ea typeface="Calibri"/>
                <a:cs typeface="Calibri"/>
                <a:sym typeface="Calibri"/>
              </a:rPr>
              <a:t>Teacher’s Portal</a:t>
            </a:r>
            <a:endParaRPr>
              <a:solidFill>
                <a:schemeClr val="dk1"/>
              </a:solidFill>
            </a:endParaRPr>
          </a:p>
          <a:p>
            <a:pPr indent="0" lvl="0" marL="0" rtl="0" algn="ctr">
              <a:lnSpc>
                <a:spcPct val="107916"/>
              </a:lnSpc>
              <a:spcBef>
                <a:spcPts val="800"/>
              </a:spcBef>
              <a:spcAft>
                <a:spcPts val="800"/>
              </a:spcAft>
              <a:buNone/>
            </a:pPr>
            <a:r>
              <a:t/>
            </a:r>
            <a:endParaRPr b="1" sz="2600" u="sng">
              <a:solidFill>
                <a:srgbClr val="351C75"/>
              </a:solidFill>
              <a:latin typeface="Calibri"/>
              <a:ea typeface="Calibri"/>
              <a:cs typeface="Calibri"/>
              <a:sym typeface="Calibri"/>
            </a:endParaRPr>
          </a:p>
        </p:txBody>
      </p:sp>
      <p:sp>
        <p:nvSpPr>
          <p:cNvPr id="210" name="Google Shape;210;p31"/>
          <p:cNvSpPr txBox="1"/>
          <p:nvPr/>
        </p:nvSpPr>
        <p:spPr>
          <a:xfrm>
            <a:off x="-235175" y="854100"/>
            <a:ext cx="35067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400">
                <a:solidFill>
                  <a:schemeClr val="dk2"/>
                </a:solidFill>
              </a:rPr>
              <a:t>Option for viewing submissions</a:t>
            </a:r>
            <a:r>
              <a:rPr b="1" lang="en" sz="2400">
                <a:solidFill>
                  <a:schemeClr val="dk2"/>
                </a:solidFill>
              </a:rPr>
              <a:t>:</a:t>
            </a:r>
            <a:endParaRPr b="1" sz="2400">
              <a:solidFill>
                <a:schemeClr val="dk2"/>
              </a:solidFill>
            </a:endParaRPr>
          </a:p>
        </p:txBody>
      </p:sp>
      <p:sp>
        <p:nvSpPr>
          <p:cNvPr id="211" name="Google Shape;211;p31"/>
          <p:cNvSpPr txBox="1"/>
          <p:nvPr/>
        </p:nvSpPr>
        <p:spPr>
          <a:xfrm>
            <a:off x="-126875" y="2046600"/>
            <a:ext cx="3398400" cy="105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A teacher can see who have submitted the given assignments.</a:t>
            </a:r>
            <a:r>
              <a:rPr lang="en" sz="1800">
                <a:solidFill>
                  <a:schemeClr val="dk2"/>
                </a:solidFill>
              </a:rPr>
              <a:t> </a:t>
            </a:r>
            <a:endParaRPr sz="1800">
              <a:solidFill>
                <a:schemeClr val="dk2"/>
              </a:solidFill>
            </a:endParaRPr>
          </a:p>
        </p:txBody>
      </p:sp>
      <p:pic>
        <p:nvPicPr>
          <p:cNvPr id="212" name="Google Shape;212;p31"/>
          <p:cNvPicPr preferRelativeResize="0"/>
          <p:nvPr/>
        </p:nvPicPr>
        <p:blipFill rotWithShape="1">
          <a:blip r:embed="rId4">
            <a:alphaModFix/>
          </a:blip>
          <a:srcRect b="0" l="0" r="0" t="0"/>
          <a:stretch/>
        </p:blipFill>
        <p:spPr>
          <a:xfrm>
            <a:off x="3427125" y="674775"/>
            <a:ext cx="5405176" cy="3386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62" name="Google Shape;62;p14"/>
          <p:cNvSpPr txBox="1"/>
          <p:nvPr/>
        </p:nvSpPr>
        <p:spPr>
          <a:xfrm>
            <a:off x="1064475" y="176700"/>
            <a:ext cx="1924800" cy="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351C75"/>
                </a:solidFill>
                <a:latin typeface="Times New Roman"/>
                <a:ea typeface="Times New Roman"/>
                <a:cs typeface="Times New Roman"/>
                <a:sym typeface="Times New Roman"/>
              </a:rPr>
              <a:t>Introduction</a:t>
            </a:r>
            <a:endParaRPr b="1" sz="2500">
              <a:solidFill>
                <a:srgbClr val="351C75"/>
              </a:solidFill>
              <a:latin typeface="Times New Roman"/>
              <a:ea typeface="Times New Roman"/>
              <a:cs typeface="Times New Roman"/>
              <a:sym typeface="Times New Roman"/>
            </a:endParaRPr>
          </a:p>
        </p:txBody>
      </p:sp>
      <p:sp>
        <p:nvSpPr>
          <p:cNvPr id="63" name="Google Shape;63;p14"/>
          <p:cNvSpPr txBox="1"/>
          <p:nvPr/>
        </p:nvSpPr>
        <p:spPr>
          <a:xfrm>
            <a:off x="1053950" y="1039225"/>
            <a:ext cx="6405600" cy="219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latin typeface="Times New Roman"/>
                <a:ea typeface="Times New Roman"/>
                <a:cs typeface="Times New Roman"/>
                <a:sym typeface="Times New Roman"/>
              </a:rPr>
              <a:t>The Teacher-Student Portal is a web-based application designed to usable platform for teachers and students. </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The Teacher-Student Portal is a web-based application for teachers and students, offering features like assignment submissions, grade tracking, forums, course management, to-do lists, and schedules. It helps students manage their academic tasks and stay organized while simplifying course management and resource distribution for teachers. This portal creates a cohesive and efficient academic environment with all essential tools in one user-friendly interface.</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218" name="Google Shape;218;p32"/>
          <p:cNvSpPr txBox="1"/>
          <p:nvPr/>
        </p:nvSpPr>
        <p:spPr>
          <a:xfrm>
            <a:off x="1375800" y="241925"/>
            <a:ext cx="6921000" cy="9624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a:solidFill>
                  <a:srgbClr val="351C75"/>
                </a:solidFill>
                <a:latin typeface="Calibri"/>
                <a:ea typeface="Calibri"/>
                <a:cs typeface="Calibri"/>
                <a:sym typeface="Calibri"/>
              </a:rPr>
              <a:t>Implementation of OOP and Design Principles</a:t>
            </a:r>
            <a:endParaRPr b="1" sz="2050">
              <a:solidFill>
                <a:srgbClr val="351C75"/>
              </a:solidFill>
              <a:latin typeface="Roboto"/>
              <a:ea typeface="Roboto"/>
              <a:cs typeface="Roboto"/>
              <a:sym typeface="Roboto"/>
            </a:endParaRPr>
          </a:p>
          <a:p>
            <a:pPr indent="0" lvl="0" marL="0" rtl="0" algn="ctr">
              <a:lnSpc>
                <a:spcPct val="107916"/>
              </a:lnSpc>
              <a:spcBef>
                <a:spcPts val="8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219" name="Google Shape;219;p32"/>
          <p:cNvSpPr txBox="1"/>
          <p:nvPr/>
        </p:nvSpPr>
        <p:spPr>
          <a:xfrm>
            <a:off x="406000" y="962250"/>
            <a:ext cx="35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220" name="Google Shape;220;p32"/>
          <p:cNvSpPr txBox="1"/>
          <p:nvPr/>
        </p:nvSpPr>
        <p:spPr>
          <a:xfrm>
            <a:off x="1375800" y="1264300"/>
            <a:ext cx="6752700" cy="302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Our project emphasizes key object-oriented principles: polymorphism, abstraction, encapsulation, and inheritance. For CGPA calculation, polymorphism handles varying evaluation systems per course. Encapsulation securely manages student data, while inheritance facilitates feature inheritance as needed.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We follow the Open-Closed Principle, enabling extension without code modification. Adding semesters or students is seamless, maintaining existing code integrity. Our modular design fosters independent high-level modules, easing extension and maintenance. Subclassing enhances program flexibility and correctness.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3"/>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226" name="Google Shape;226;p33"/>
          <p:cNvSpPr txBox="1"/>
          <p:nvPr/>
        </p:nvSpPr>
        <p:spPr>
          <a:xfrm>
            <a:off x="3430538" y="228275"/>
            <a:ext cx="2522400" cy="9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351C75"/>
                </a:solidFill>
                <a:latin typeface="Calibri"/>
                <a:ea typeface="Calibri"/>
                <a:cs typeface="Calibri"/>
                <a:sym typeface="Calibri"/>
              </a:rPr>
              <a:t>Conclusion</a:t>
            </a:r>
            <a:endParaRPr b="1" sz="2800">
              <a:solidFill>
                <a:srgbClr val="351C75"/>
              </a:solidFill>
              <a:latin typeface="Calibri"/>
              <a:ea typeface="Calibri"/>
              <a:cs typeface="Calibri"/>
              <a:sym typeface="Calibri"/>
            </a:endParaRPr>
          </a:p>
          <a:p>
            <a:pPr indent="0" lvl="0" marL="0" rtl="0" algn="l">
              <a:spcBef>
                <a:spcPts val="0"/>
              </a:spcBef>
              <a:spcAft>
                <a:spcPts val="0"/>
              </a:spcAft>
              <a:buNone/>
            </a:pPr>
            <a:r>
              <a:t/>
            </a:r>
            <a:endParaRPr b="1" sz="2800">
              <a:solidFill>
                <a:srgbClr val="351C75"/>
              </a:solidFill>
              <a:latin typeface="Calibri"/>
              <a:ea typeface="Calibri"/>
              <a:cs typeface="Calibri"/>
              <a:sym typeface="Calibri"/>
            </a:endParaRPr>
          </a:p>
        </p:txBody>
      </p:sp>
      <p:sp>
        <p:nvSpPr>
          <p:cNvPr id="227" name="Google Shape;227;p33"/>
          <p:cNvSpPr txBox="1"/>
          <p:nvPr/>
        </p:nvSpPr>
        <p:spPr>
          <a:xfrm>
            <a:off x="406000" y="962250"/>
            <a:ext cx="35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p>
        </p:txBody>
      </p:sp>
      <p:sp>
        <p:nvSpPr>
          <p:cNvPr id="228" name="Google Shape;228;p33"/>
          <p:cNvSpPr txBox="1"/>
          <p:nvPr/>
        </p:nvSpPr>
        <p:spPr>
          <a:xfrm>
            <a:off x="1375800" y="1264300"/>
            <a:ext cx="6752700" cy="3029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1"/>
                </a:solidFill>
                <a:latin typeface="Times New Roman"/>
                <a:ea typeface="Times New Roman"/>
                <a:cs typeface="Times New Roman"/>
                <a:sym typeface="Times New Roman"/>
              </a:rPr>
              <a:t>In the early stages, our optimism for the student and teacher portal was high, envisioning a comprehensive platform for resources, course management, and results, fostering connectivity. Although currently limited to one semester, we aspire to expand it to encompass our entire undergraduate journey. Despite this, we've applied our OOP knowledge and honed our software design skills, tackling real-world challenges and devising solutions along the way.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4"/>
          <p:cNvPicPr preferRelativeResize="0"/>
          <p:nvPr/>
        </p:nvPicPr>
        <p:blipFill rotWithShape="1">
          <a:blip r:embed="rId3">
            <a:alphaModFix/>
          </a:blip>
          <a:srcRect b="-1020" l="-1014" r="-5811" t="1020"/>
          <a:stretch/>
        </p:blipFill>
        <p:spPr>
          <a:xfrm>
            <a:off x="-559062" y="-404750"/>
            <a:ext cx="10262126" cy="5548251"/>
          </a:xfrm>
          <a:prstGeom prst="rect">
            <a:avLst/>
          </a:prstGeom>
          <a:noFill/>
          <a:ln>
            <a:noFill/>
          </a:ln>
        </p:spPr>
      </p:pic>
      <p:sp>
        <p:nvSpPr>
          <p:cNvPr id="234" name="Google Shape;234;p34"/>
          <p:cNvSpPr txBox="1"/>
          <p:nvPr/>
        </p:nvSpPr>
        <p:spPr>
          <a:xfrm>
            <a:off x="2650625" y="1598825"/>
            <a:ext cx="44178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400">
                <a:solidFill>
                  <a:srgbClr val="351C75"/>
                </a:solidFill>
              </a:rPr>
              <a:t>Thank You</a:t>
            </a:r>
            <a:endParaRPr b="1" sz="5400">
              <a:solidFill>
                <a:srgbClr val="351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69" name="Google Shape;69;p15"/>
          <p:cNvSpPr txBox="1"/>
          <p:nvPr/>
        </p:nvSpPr>
        <p:spPr>
          <a:xfrm>
            <a:off x="1373700" y="568000"/>
            <a:ext cx="4838400" cy="28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351C75"/>
                </a:solidFill>
                <a:latin typeface="Times New Roman"/>
                <a:ea typeface="Times New Roman"/>
                <a:cs typeface="Times New Roman"/>
                <a:sym typeface="Times New Roman"/>
              </a:rPr>
              <a:t>Tools</a:t>
            </a:r>
            <a:endParaRPr b="1" sz="21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20124D"/>
                </a:solidFill>
                <a:latin typeface="Times New Roman"/>
                <a:ea typeface="Times New Roman"/>
                <a:cs typeface="Times New Roman"/>
                <a:sym typeface="Times New Roman"/>
              </a:rPr>
              <a:t>1. IDE: IntelliJ</a:t>
            </a:r>
            <a:endParaRPr sz="1900">
              <a:solidFill>
                <a:srgbClr val="20124D"/>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20124D"/>
                </a:solidFill>
                <a:latin typeface="Times New Roman"/>
                <a:ea typeface="Times New Roman"/>
                <a:cs typeface="Times New Roman"/>
                <a:sym typeface="Times New Roman"/>
              </a:rPr>
              <a:t>2. Language: JAVA</a:t>
            </a:r>
            <a:endParaRPr sz="1900">
              <a:solidFill>
                <a:srgbClr val="20124D"/>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20124D"/>
                </a:solidFill>
                <a:latin typeface="Times New Roman"/>
                <a:ea typeface="Times New Roman"/>
                <a:cs typeface="Times New Roman"/>
                <a:sym typeface="Times New Roman"/>
              </a:rPr>
              <a:t>3. Framework: JavaFx</a:t>
            </a:r>
            <a:endParaRPr sz="1900">
              <a:solidFill>
                <a:srgbClr val="20124D"/>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20124D"/>
                </a:solidFill>
                <a:latin typeface="Times New Roman"/>
                <a:ea typeface="Times New Roman"/>
                <a:cs typeface="Times New Roman"/>
                <a:sym typeface="Times New Roman"/>
              </a:rPr>
              <a:t>4. Database: MySQL</a:t>
            </a:r>
            <a:endParaRPr sz="1900">
              <a:solidFill>
                <a:srgbClr val="20124D"/>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20124D"/>
                </a:solidFill>
                <a:latin typeface="Times New Roman"/>
                <a:ea typeface="Times New Roman"/>
                <a:cs typeface="Times New Roman"/>
                <a:sym typeface="Times New Roman"/>
              </a:rPr>
              <a:t>5. Testing: Manual testing for the overall system functionality</a:t>
            </a:r>
            <a:endParaRPr sz="1900">
              <a:solidFill>
                <a:srgbClr val="20124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75" name="Google Shape;75;p16"/>
          <p:cNvSpPr txBox="1"/>
          <p:nvPr/>
        </p:nvSpPr>
        <p:spPr>
          <a:xfrm>
            <a:off x="80700" y="347100"/>
            <a:ext cx="3539700" cy="23457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 sz="1950">
                <a:solidFill>
                  <a:srgbClr val="351C75"/>
                </a:solidFill>
                <a:latin typeface="Times New Roman"/>
                <a:ea typeface="Times New Roman"/>
                <a:cs typeface="Times New Roman"/>
                <a:sym typeface="Times New Roman"/>
              </a:rPr>
              <a:t>Project Features</a:t>
            </a:r>
            <a:endParaRPr b="1" sz="1950">
              <a:solidFill>
                <a:srgbClr val="351C75"/>
              </a:solidFill>
              <a:latin typeface="Times New Roman"/>
              <a:ea typeface="Times New Roman"/>
              <a:cs typeface="Times New Roman"/>
              <a:sym typeface="Times New Roman"/>
            </a:endParaRPr>
          </a:p>
          <a:p>
            <a:pPr indent="0" lvl="0" marL="0" rtl="0" algn="l">
              <a:lnSpc>
                <a:spcPct val="160000"/>
              </a:lnSpc>
              <a:spcBef>
                <a:spcPts val="1400"/>
              </a:spcBef>
              <a:spcAft>
                <a:spcPts val="0"/>
              </a:spcAft>
              <a:buNone/>
            </a:pPr>
            <a:r>
              <a:rPr b="1" lang="en" sz="2000">
                <a:solidFill>
                  <a:srgbClr val="351C75"/>
                </a:solidFill>
                <a:latin typeface="Times New Roman"/>
                <a:ea typeface="Times New Roman"/>
                <a:cs typeface="Times New Roman"/>
                <a:sym typeface="Times New Roman"/>
              </a:rPr>
              <a:t>Roles:</a:t>
            </a:r>
            <a:endParaRPr b="1" sz="2000">
              <a:solidFill>
                <a:srgbClr val="351C75"/>
              </a:solidFill>
              <a:latin typeface="Times New Roman"/>
              <a:ea typeface="Times New Roman"/>
              <a:cs typeface="Times New Roman"/>
              <a:sym typeface="Times New Roman"/>
            </a:endParaRPr>
          </a:p>
          <a:p>
            <a:pPr indent="-355600" lvl="0" marL="457200" rtl="0" algn="l">
              <a:lnSpc>
                <a:spcPct val="107916"/>
              </a:lnSpc>
              <a:spcBef>
                <a:spcPts val="40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Teacher</a:t>
            </a:r>
            <a:endParaRPr b="1" sz="2000">
              <a:solidFill>
                <a:schemeClr val="dk1"/>
              </a:solidFill>
              <a:latin typeface="Times New Roman"/>
              <a:ea typeface="Times New Roman"/>
              <a:cs typeface="Times New Roman"/>
              <a:sym typeface="Times New Roman"/>
            </a:endParaRPr>
          </a:p>
          <a:p>
            <a:pPr indent="-355600" lvl="0" marL="457200" rtl="0" algn="l">
              <a:lnSpc>
                <a:spcPct val="107916"/>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Student</a:t>
            </a:r>
            <a:endParaRPr b="1" sz="2000">
              <a:solidFill>
                <a:srgbClr val="351C75"/>
              </a:solidFill>
              <a:latin typeface="Times New Roman"/>
              <a:ea typeface="Times New Roman"/>
              <a:cs typeface="Times New Roman"/>
              <a:sym typeface="Times New Roman"/>
            </a:endParaRPr>
          </a:p>
          <a:p>
            <a:pPr indent="0" lvl="0" marL="0" rtl="0" algn="ctr">
              <a:lnSpc>
                <a:spcPct val="107916"/>
              </a:lnSpc>
              <a:spcBef>
                <a:spcPts val="800"/>
              </a:spcBef>
              <a:spcAft>
                <a:spcPts val="0"/>
              </a:spcAft>
              <a:buNone/>
            </a:pPr>
            <a:r>
              <a:t/>
            </a:r>
            <a:endParaRPr b="1" sz="12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1800">
              <a:solidFill>
                <a:schemeClr val="dk2"/>
              </a:solidFill>
            </a:endParaRPr>
          </a:p>
        </p:txBody>
      </p:sp>
      <p:pic>
        <p:nvPicPr>
          <p:cNvPr id="76" name="Google Shape;76;p16"/>
          <p:cNvPicPr preferRelativeResize="0"/>
          <p:nvPr/>
        </p:nvPicPr>
        <p:blipFill>
          <a:blip r:embed="rId4">
            <a:alphaModFix/>
          </a:blip>
          <a:stretch>
            <a:fillRect/>
          </a:stretch>
        </p:blipFill>
        <p:spPr>
          <a:xfrm>
            <a:off x="3147100" y="347100"/>
            <a:ext cx="5619700" cy="389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82" name="Google Shape;82;p17"/>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pic>
        <p:nvPicPr>
          <p:cNvPr id="83" name="Google Shape;83;p17"/>
          <p:cNvPicPr preferRelativeResize="0"/>
          <p:nvPr/>
        </p:nvPicPr>
        <p:blipFill>
          <a:blip r:embed="rId4">
            <a:alphaModFix/>
          </a:blip>
          <a:stretch>
            <a:fillRect/>
          </a:stretch>
        </p:blipFill>
        <p:spPr>
          <a:xfrm>
            <a:off x="4313850" y="776250"/>
            <a:ext cx="4717250" cy="3334350"/>
          </a:xfrm>
          <a:prstGeom prst="rect">
            <a:avLst/>
          </a:prstGeom>
          <a:noFill/>
          <a:ln>
            <a:noFill/>
          </a:ln>
        </p:spPr>
      </p:pic>
      <p:sp>
        <p:nvSpPr>
          <p:cNvPr id="84" name="Google Shape;84;p17"/>
          <p:cNvSpPr txBox="1"/>
          <p:nvPr/>
        </p:nvSpPr>
        <p:spPr>
          <a:xfrm>
            <a:off x="236600" y="1446675"/>
            <a:ext cx="3539700" cy="2308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2000">
                <a:latin typeface="Times New Roman"/>
                <a:ea typeface="Times New Roman"/>
                <a:cs typeface="Times New Roman"/>
                <a:sym typeface="Times New Roman"/>
              </a:rPr>
              <a:t>Login</a:t>
            </a:r>
            <a:endParaRPr b="1"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The student portal's first UI is the login page, where users enter their username and password to access the portal, authenticated by the database.</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90" name="Google Shape;90;p18"/>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91" name="Google Shape;91;p18"/>
          <p:cNvSpPr txBox="1"/>
          <p:nvPr/>
        </p:nvSpPr>
        <p:spPr>
          <a:xfrm>
            <a:off x="500675" y="751875"/>
            <a:ext cx="3271200" cy="355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2100">
                <a:solidFill>
                  <a:srgbClr val="351C75"/>
                </a:solidFill>
                <a:latin typeface="Times New Roman"/>
                <a:ea typeface="Times New Roman"/>
                <a:cs typeface="Times New Roman"/>
                <a:sym typeface="Times New Roman"/>
              </a:rPr>
              <a:t>Registration:</a:t>
            </a:r>
            <a:endParaRPr b="1" sz="2100">
              <a:solidFill>
                <a:srgbClr val="351C75"/>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New students can register with their details on the registration page. Once registered, they can log in. The system focuses on database connection, authentication, exception handling, and directing users to the main platform.</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92" name="Google Shape;92;p18"/>
          <p:cNvPicPr preferRelativeResize="0"/>
          <p:nvPr/>
        </p:nvPicPr>
        <p:blipFill>
          <a:blip r:embed="rId4">
            <a:alphaModFix/>
          </a:blip>
          <a:stretch>
            <a:fillRect/>
          </a:stretch>
        </p:blipFill>
        <p:spPr>
          <a:xfrm>
            <a:off x="4119000" y="652200"/>
            <a:ext cx="4701725" cy="349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98" name="Google Shape;98;p19"/>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99" name="Google Shape;99;p19"/>
          <p:cNvSpPr txBox="1"/>
          <p:nvPr/>
        </p:nvSpPr>
        <p:spPr>
          <a:xfrm>
            <a:off x="406000" y="962250"/>
            <a:ext cx="3539700" cy="232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rgbClr val="351C75"/>
                </a:solidFill>
                <a:latin typeface="Times New Roman"/>
                <a:ea typeface="Times New Roman"/>
                <a:cs typeface="Times New Roman"/>
                <a:sym typeface="Times New Roman"/>
              </a:rPr>
              <a:t>Dashboard</a:t>
            </a:r>
            <a:r>
              <a:rPr b="1" lang="en" sz="2100">
                <a:solidFill>
                  <a:srgbClr val="351C75"/>
                </a:solidFill>
                <a:latin typeface="Times New Roman"/>
                <a:ea typeface="Times New Roman"/>
                <a:cs typeface="Times New Roman"/>
                <a:sym typeface="Times New Roman"/>
              </a:rPr>
              <a:t>:</a:t>
            </a:r>
            <a:endParaRPr b="1" sz="2100">
              <a:solidFill>
                <a:srgbClr val="351C75"/>
              </a:solidFill>
              <a:latin typeface="Times New Roman"/>
              <a:ea typeface="Times New Roman"/>
              <a:cs typeface="Times New Roman"/>
              <a:sym typeface="Times New Roman"/>
            </a:endParaRPr>
          </a:p>
          <a:p>
            <a:pPr indent="0" lvl="0" marL="0" rtl="0" algn="just">
              <a:spcBef>
                <a:spcPts val="0"/>
              </a:spcBef>
              <a:spcAft>
                <a:spcPts val="0"/>
              </a:spcAft>
              <a:buNone/>
            </a:pPr>
            <a:r>
              <a:rPr lang="en" sz="2000">
                <a:latin typeface="Times New Roman"/>
                <a:ea typeface="Times New Roman"/>
                <a:cs typeface="Times New Roman"/>
                <a:sym typeface="Times New Roman"/>
              </a:rPr>
              <a:t>The dashboard integrates the main platform for students. After logging in, information is displayed on the right, with all other options on the left.</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100" name="Google Shape;100;p19"/>
          <p:cNvPicPr preferRelativeResize="0"/>
          <p:nvPr/>
        </p:nvPicPr>
        <p:blipFill>
          <a:blip r:embed="rId4">
            <a:alphaModFix/>
          </a:blip>
          <a:stretch>
            <a:fillRect/>
          </a:stretch>
        </p:blipFill>
        <p:spPr>
          <a:xfrm>
            <a:off x="4313850" y="604675"/>
            <a:ext cx="4610100" cy="317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06" name="Google Shape;106;p20"/>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07" name="Google Shape;107;p20"/>
          <p:cNvSpPr txBox="1"/>
          <p:nvPr/>
        </p:nvSpPr>
        <p:spPr>
          <a:xfrm>
            <a:off x="406000" y="962250"/>
            <a:ext cx="3539700" cy="294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100">
                <a:solidFill>
                  <a:srgbClr val="351C75"/>
                </a:solidFill>
                <a:latin typeface="Times New Roman"/>
                <a:ea typeface="Times New Roman"/>
                <a:cs typeface="Times New Roman"/>
                <a:sym typeface="Times New Roman"/>
              </a:rPr>
              <a:t>Routine</a:t>
            </a:r>
            <a:r>
              <a:rPr b="1" lang="en" sz="2100">
                <a:solidFill>
                  <a:srgbClr val="351C75"/>
                </a:solidFill>
                <a:latin typeface="Times New Roman"/>
                <a:ea typeface="Times New Roman"/>
                <a:cs typeface="Times New Roman"/>
                <a:sym typeface="Times New Roman"/>
              </a:rPr>
              <a:t>:</a:t>
            </a:r>
            <a:endParaRPr b="1" sz="2100">
              <a:solidFill>
                <a:srgbClr val="351C75"/>
              </a:solidFill>
              <a:latin typeface="Times New Roman"/>
              <a:ea typeface="Times New Roman"/>
              <a:cs typeface="Times New Roman"/>
              <a:sym typeface="Times New Roman"/>
            </a:endParaRPr>
          </a:p>
          <a:p>
            <a:pPr indent="0" lvl="0" marL="0" rtl="0" algn="just">
              <a:spcBef>
                <a:spcPts val="0"/>
              </a:spcBef>
              <a:spcAft>
                <a:spcPts val="0"/>
              </a:spcAft>
              <a:buNone/>
            </a:pPr>
            <a:r>
              <a:rPr lang="en" sz="2000">
                <a:latin typeface="Times New Roman"/>
                <a:ea typeface="Times New Roman"/>
                <a:cs typeface="Times New Roman"/>
                <a:sym typeface="Times New Roman"/>
              </a:rPr>
              <a:t>The Routine section displays the class schedule, a dynamic to-do list, and a short text editor. Class schedules are created from course details and dates, while to-do lists are linked to the database for dynamic updates.</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b="1" sz="1800"/>
          </a:p>
        </p:txBody>
      </p:sp>
      <p:pic>
        <p:nvPicPr>
          <p:cNvPr id="108" name="Google Shape;108;p20"/>
          <p:cNvPicPr preferRelativeResize="0"/>
          <p:nvPr/>
        </p:nvPicPr>
        <p:blipFill>
          <a:blip r:embed="rId4">
            <a:alphaModFix/>
          </a:blip>
          <a:stretch>
            <a:fillRect/>
          </a:stretch>
        </p:blipFill>
        <p:spPr>
          <a:xfrm>
            <a:off x="4119000" y="746800"/>
            <a:ext cx="4796399" cy="32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rotWithShape="1">
          <a:blip r:embed="rId3">
            <a:alphaModFix/>
          </a:blip>
          <a:srcRect b="-1020" l="-1014" r="-5811" t="1020"/>
          <a:stretch/>
        </p:blipFill>
        <p:spPr>
          <a:xfrm>
            <a:off x="-586575" y="-406000"/>
            <a:ext cx="10262126" cy="5548251"/>
          </a:xfrm>
          <a:prstGeom prst="rect">
            <a:avLst/>
          </a:prstGeom>
          <a:noFill/>
          <a:ln>
            <a:noFill/>
          </a:ln>
        </p:spPr>
      </p:pic>
      <p:sp>
        <p:nvSpPr>
          <p:cNvPr id="114" name="Google Shape;114;p21"/>
          <p:cNvSpPr txBox="1"/>
          <p:nvPr/>
        </p:nvSpPr>
        <p:spPr>
          <a:xfrm>
            <a:off x="3446600" y="0"/>
            <a:ext cx="3539700" cy="652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2600" u="sng">
                <a:solidFill>
                  <a:srgbClr val="351C75"/>
                </a:solidFill>
                <a:latin typeface="Calibri"/>
                <a:ea typeface="Calibri"/>
                <a:cs typeface="Calibri"/>
                <a:sym typeface="Calibri"/>
              </a:rPr>
              <a:t>Student Portal</a:t>
            </a:r>
            <a:endParaRPr b="1" sz="2600" u="sng">
              <a:solidFill>
                <a:srgbClr val="351C75"/>
              </a:solidFill>
              <a:latin typeface="Calibri"/>
              <a:ea typeface="Calibri"/>
              <a:cs typeface="Calibri"/>
              <a:sym typeface="Calibri"/>
            </a:endParaRPr>
          </a:p>
          <a:p>
            <a:pPr indent="0" lvl="0" marL="0" rtl="0" algn="l">
              <a:lnSpc>
                <a:spcPct val="160000"/>
              </a:lnSpc>
              <a:spcBef>
                <a:spcPts val="1400"/>
              </a:spcBef>
              <a:spcAft>
                <a:spcPts val="0"/>
              </a:spcAft>
              <a:buNone/>
            </a:pPr>
            <a:r>
              <a:t/>
            </a:r>
            <a:endParaRPr b="1" sz="2050">
              <a:solidFill>
                <a:srgbClr val="351C75"/>
              </a:solidFill>
              <a:latin typeface="Roboto"/>
              <a:ea typeface="Roboto"/>
              <a:cs typeface="Roboto"/>
              <a:sym typeface="Roboto"/>
            </a:endParaRPr>
          </a:p>
          <a:p>
            <a:pPr indent="0" lvl="0" marL="0" rtl="0" algn="ctr">
              <a:lnSpc>
                <a:spcPct val="107916"/>
              </a:lnSpc>
              <a:spcBef>
                <a:spcPts val="400"/>
              </a:spcBef>
              <a:spcAft>
                <a:spcPts val="0"/>
              </a:spcAft>
              <a:buNone/>
            </a:pPr>
            <a:r>
              <a:t/>
            </a:r>
            <a:endParaRPr b="1" sz="1600">
              <a:solidFill>
                <a:srgbClr val="351C75"/>
              </a:solidFill>
              <a:latin typeface="Nirmala UI"/>
              <a:ea typeface="Nirmala UI"/>
              <a:cs typeface="Nirmala UI"/>
              <a:sym typeface="Nirmala UI"/>
            </a:endParaRPr>
          </a:p>
          <a:p>
            <a:pPr indent="0" lvl="0" marL="0" rtl="0" algn="l">
              <a:spcBef>
                <a:spcPts val="800"/>
              </a:spcBef>
              <a:spcAft>
                <a:spcPts val="0"/>
              </a:spcAft>
              <a:buNone/>
            </a:pPr>
            <a:r>
              <a:t/>
            </a:r>
            <a:endParaRPr sz="2200">
              <a:solidFill>
                <a:schemeClr val="dk2"/>
              </a:solidFill>
            </a:endParaRPr>
          </a:p>
        </p:txBody>
      </p:sp>
      <p:sp>
        <p:nvSpPr>
          <p:cNvPr id="115" name="Google Shape;115;p21"/>
          <p:cNvSpPr txBox="1"/>
          <p:nvPr/>
        </p:nvSpPr>
        <p:spPr>
          <a:xfrm>
            <a:off x="279775" y="746800"/>
            <a:ext cx="3539700" cy="318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100">
                <a:solidFill>
                  <a:srgbClr val="351C75"/>
                </a:solidFill>
                <a:latin typeface="Times New Roman"/>
                <a:ea typeface="Times New Roman"/>
                <a:cs typeface="Times New Roman"/>
                <a:sym typeface="Times New Roman"/>
              </a:rPr>
              <a:t>Resources:</a:t>
            </a:r>
            <a:endParaRPr b="1" sz="21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We extract our resources from local memory by creating objects for each course and dynamically adding new resources via a database. A connected search engine links to the web portal. We use a thread to open, read multiple files, and stay on the search engine.</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pic>
        <p:nvPicPr>
          <p:cNvPr id="116" name="Google Shape;116;p21"/>
          <p:cNvPicPr preferRelativeResize="0"/>
          <p:nvPr/>
        </p:nvPicPr>
        <p:blipFill>
          <a:blip r:embed="rId4">
            <a:alphaModFix/>
          </a:blip>
          <a:stretch>
            <a:fillRect/>
          </a:stretch>
        </p:blipFill>
        <p:spPr>
          <a:xfrm>
            <a:off x="3925475" y="788875"/>
            <a:ext cx="4790774" cy="338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