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09F54-9913-4B97-BB68-AF5D7FE7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43F86-9C4F-4B4B-AFC9-E5FD18EA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257D0-955E-4997-BC99-5FD0CD24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129FA-B5C1-42F4-B453-8D87783E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5B9AB-50D4-4340-99DA-A888C97C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1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DE68-FD20-4094-A7BE-4AD1A657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B8B0A-5BB5-4C10-BD2A-F17A1965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4B627-E1EF-41CF-B993-B2762383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6B74E-31CE-4101-933C-04649CF6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A7760-4287-4D67-A163-3DA69797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75150-F747-4835-9EC2-48CC7F78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8991D-6A64-49A0-BDF7-6C549E71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A8E54-8159-4FDD-B93B-58287B03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9B2A9-A709-4D50-A710-8D1C1F5A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1FA7E-DB35-4326-86E5-E90A6E07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0435-6EF3-4CD5-9572-F30A08E3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25B18-CBB1-499B-88CF-3DF2610B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AB278-6688-49E3-8F03-C915875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BD84-0238-4F70-A5F7-150A5291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3ED95-6D7F-4A39-95E6-30D1632B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CCBD-CE29-49A7-9341-E58B9287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BAF25-08D4-439A-9C7B-D98664B3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E9BDC-6C6E-41AF-A894-F40797B3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CA7E-BF65-45F1-92EF-ED9BEDC6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8C2AC-532D-4E20-B5EB-66367710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A7919-0268-479E-9DC0-EF5F21EC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D28CC-8DBD-4CA1-8D2A-D679346E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E4D4D-D2A6-4E39-ADB9-C930D963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EF862-71D1-45CC-9569-6EF04F5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AD596-C22D-4B54-8591-961C6889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1EDCD-7357-4605-A666-B78A36AB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F607-A0B4-4C93-BDC2-8519B86E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49F58-DD50-4937-AD89-8248AE76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4B17D-C92C-41F3-840F-4E4CE0F6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AC215-2C0A-45D5-9492-A229B405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FCDD7-316B-4365-B258-AE4E15DA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CF486-2228-4486-B7CB-7C09CD5F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5BB315-E630-4732-89E9-D315A64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3FCEB-CAEC-4C53-B698-BC2C149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97879-CBDC-4E36-B602-07F9362D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36ECC-65F7-41DD-9A35-A384F45D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E2F323-B752-41F1-BA17-93C1FA0B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7A2506-0113-4C6C-81B4-0D58A900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F4C6E3-5249-4E80-A167-D63B70AE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4E90A-309D-447F-81FD-E01E099C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52896-4514-46FE-BCBF-20321B3D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1A5A5-DAC5-4D4A-8A1A-5A86F411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ED104-E8C7-4417-8085-6CEEB4BD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FA357-863F-407F-AD17-569D2299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8913F-13D8-45E1-A3FB-E0EA09E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F9B69-55D4-45D7-BABA-8ACD6673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A56FA-734D-4040-9A4E-6805BFD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7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19B6D-8C9F-4F49-98E3-48C8D652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7CFF5-9B76-445F-BF29-AA6FBEC1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31ED4-BD72-4497-9C11-C6CD8E706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C42DD-91F1-4928-99C9-F9AB5C67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302C1-DAF1-4380-940F-D43E87B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18CC1-1BE3-430D-8348-1550C7E2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0568AF-8544-4304-ACA8-FB40988B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6DCE9-BC31-45F7-A6F3-2CCFD1E4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D59A-B1D0-4CC8-8F67-520BF1C8E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5A59-1F4E-448A-AD2B-622455AC5A66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F9C95-E232-4645-900D-687501A1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772EB-7835-443B-BE11-8C86D558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E64B-8517-4CA6-BD61-299BBBD9D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yoondev.tistory.com/141" TargetMode="External"/><Relationship Id="rId4" Type="http://schemas.openxmlformats.org/officeDocument/2006/relationships/hyperlink" Target="https://daeson.tistory.com/31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E863-EA1F-4DF9-8C5F-8463C308B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18.2 </a:t>
            </a:r>
            <a:r>
              <a:rPr lang="ko-KR" altLang="en-US" sz="6600" dirty="0"/>
              <a:t>정책 탐색</a:t>
            </a:r>
          </a:p>
        </p:txBody>
      </p:sp>
    </p:spTree>
    <p:extLst>
      <p:ext uri="{BB962C8B-B14F-4D97-AF65-F5344CB8AC3E}">
        <p14:creationId xmlns:p14="http://schemas.microsoft.com/office/powerpoint/2010/main" val="91696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E863-EA1F-4DF9-8C5F-8463C308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03622" y="-16529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/>
              <a:t>18.2 </a:t>
            </a:r>
            <a:r>
              <a:rPr lang="ko-KR" altLang="en-US" sz="3200"/>
              <a:t>정책 탐색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EA0C47-9C6E-4AB7-944F-72B33AE4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60" y="999291"/>
            <a:ext cx="8391680" cy="2607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067A0-682F-4699-AB0A-A993FAA51165}"/>
              </a:ext>
            </a:extLst>
          </p:cNvPr>
          <p:cNvSpPr txBox="1"/>
          <p:nvPr/>
        </p:nvSpPr>
        <p:spPr>
          <a:xfrm>
            <a:off x="2448314" y="3871413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정책 </a:t>
            </a:r>
            <a:r>
              <a:rPr lang="en-US" altLang="ko-KR" dirty="0"/>
              <a:t>: </a:t>
            </a:r>
            <a:r>
              <a:rPr lang="ko-KR" altLang="en-US" dirty="0"/>
              <a:t>소프트웨어 에이전트가 행동을 결정하기 위해 사용하는 알고리즘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관측을 입력으로 받고 수행할 행동을 출력하는 신경망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24092-0627-4D25-83EC-B88DE94E5D7B}"/>
              </a:ext>
            </a:extLst>
          </p:cNvPr>
          <p:cNvSpPr txBox="1"/>
          <p:nvPr/>
        </p:nvSpPr>
        <p:spPr>
          <a:xfrm>
            <a:off x="2448314" y="4782357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생각할 수 있는 어떤 알고리즘도 정책이 될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결정적일 필요가 없음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환경을 관측할 필요가 없는 경우도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370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E863-EA1F-4DF9-8C5F-8463C308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03622" y="-16529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18.2 </a:t>
            </a:r>
            <a:r>
              <a:rPr lang="ko-KR" altLang="en-US" sz="3200" dirty="0"/>
              <a:t>정책 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067A0-682F-4699-AB0A-A993FAA51165}"/>
              </a:ext>
            </a:extLst>
          </p:cNvPr>
          <p:cNvSpPr txBox="1"/>
          <p:nvPr/>
        </p:nvSpPr>
        <p:spPr>
          <a:xfrm>
            <a:off x="2235808" y="1152313"/>
            <a:ext cx="77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에이전트가 어떻게 행동을 선택하는지 정의한다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JXc-TeX-math-I"/>
              </a:rPr>
              <a:t>로 정의 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th-I"/>
              </a:rPr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24092-0627-4D25-83EC-B88DE94E5D7B}"/>
              </a:ext>
            </a:extLst>
          </p:cNvPr>
          <p:cNvSpPr txBox="1"/>
          <p:nvPr/>
        </p:nvSpPr>
        <p:spPr>
          <a:xfrm>
            <a:off x="918955" y="4171555"/>
            <a:ext cx="419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각 상태당 정해진 행동이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에이전트는 각기 다른 상태에서 같은 행동을 선택할 수도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에이전트는 어떠한 행동은 아예 선택하지 않을 수도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π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in-R"/>
              </a:rPr>
              <a:t>(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th-I"/>
              </a:rPr>
              <a:t>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in-R"/>
              </a:rPr>
              <a:t>)=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th-I"/>
              </a:rPr>
              <a:t>a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JXc-TeX-math-I"/>
              </a:rPr>
              <a:t>함수의 정의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th-I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JXc-TeX-math-I"/>
              </a:rPr>
              <a:t>자판기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th-I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JXc-TeX-math-I"/>
              </a:rPr>
              <a:t>죄를 지으면 정책상 감옥에 가야한다</a:t>
            </a:r>
            <a:endParaRPr lang="en-US" altLang="ko-KR" b="0" i="0" dirty="0">
              <a:solidFill>
                <a:srgbClr val="555555"/>
              </a:solidFill>
              <a:effectLst/>
              <a:latin typeface="MJXc-TeX-math-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A42E3-6C10-4A07-A31C-F3E04EF968D8}"/>
              </a:ext>
            </a:extLst>
          </p:cNvPr>
          <p:cNvSpPr txBox="1"/>
          <p:nvPr/>
        </p:nvSpPr>
        <p:spPr>
          <a:xfrm>
            <a:off x="1215898" y="1785504"/>
            <a:ext cx="37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확정적 정책</a:t>
            </a:r>
            <a:r>
              <a:rPr lang="en-US" altLang="ko-KR" b="1" dirty="0"/>
              <a:t>(Deterministic Policy)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B74DB9-F3D9-4D9D-A42D-72945EFC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62" y="2298090"/>
            <a:ext cx="2640795" cy="158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A8290-07B8-4B5A-95B9-E28B91086320}"/>
              </a:ext>
            </a:extLst>
          </p:cNvPr>
          <p:cNvSpPr txBox="1"/>
          <p:nvPr/>
        </p:nvSpPr>
        <p:spPr>
          <a:xfrm>
            <a:off x="7232034" y="4083748"/>
            <a:ext cx="3545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상태에서 각 행동을 취할 가능성을 확률로 표현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l-GR" altLang="ko-KR" b="0" i="0" dirty="0">
                <a:solidFill>
                  <a:srgbClr val="555555"/>
                </a:solidFill>
                <a:effectLst/>
                <a:latin typeface="MJXc-TeX-main-R"/>
              </a:rPr>
              <a:t>0&lt;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π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in-R"/>
              </a:rPr>
              <a:t>(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a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in-R"/>
              </a:rPr>
              <a:t>|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s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in-R"/>
              </a:rPr>
              <a:t>)≤1</a:t>
            </a:r>
            <a:endParaRPr lang="en-US" altLang="ko-KR" b="0" i="0" dirty="0">
              <a:solidFill>
                <a:srgbClr val="555555"/>
              </a:solidFill>
              <a:effectLst/>
              <a:latin typeface="MJXc-TeX-main-R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JXc-TeX-size1-R"/>
              </a:rPr>
              <a:t>∑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JXc-TeX-math-I"/>
              </a:rPr>
              <a:t>a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JXc-TeX-main-R"/>
              </a:rPr>
              <a:t>∈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JXc-TeX-math-I"/>
              </a:rPr>
              <a:t>A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in-R"/>
              </a:rPr>
              <a:t>(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th-I"/>
              </a:rPr>
              <a:t>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in-R"/>
              </a:rPr>
              <a:t>)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π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in-R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JXc-TeX-math-I"/>
              </a:rPr>
              <a:t>a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JXc-TeX-main-R"/>
              </a:rPr>
              <a:t>|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JXc-TeX-math-I"/>
              </a:rPr>
              <a:t>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JXc-TeX-main-R"/>
              </a:rPr>
              <a:t>)=1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죄를 지었지만 경찰에게 발견이 될 확률은</a:t>
            </a:r>
            <a:r>
              <a:rPr lang="en-US" altLang="ko-KR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9D87B-2999-4C5E-B079-9D2B56B40BC2}"/>
              </a:ext>
            </a:extLst>
          </p:cNvPr>
          <p:cNvSpPr txBox="1"/>
          <p:nvPr/>
        </p:nvSpPr>
        <p:spPr>
          <a:xfrm>
            <a:off x="7136884" y="1855449"/>
            <a:ext cx="341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확률적 정책</a:t>
            </a:r>
            <a:r>
              <a:rPr lang="en-US" altLang="ko-KR" b="1" dirty="0"/>
              <a:t>(Stochastic Policy)</a:t>
            </a:r>
            <a:endParaRPr lang="ko-KR" altLang="en-US" b="1" dirty="0"/>
          </a:p>
        </p:txBody>
      </p:sp>
      <p:pic>
        <p:nvPicPr>
          <p:cNvPr id="1028" name="Picture 4" descr="Understanding Policy Iteration Algorithm For Reinforcement Learning | by  Abhishek Suran | Artificial Intelligence in Plain English">
            <a:extLst>
              <a:ext uri="{FF2B5EF4-FFF2-40B4-BE49-F238E27FC236}">
                <a16:creationId xmlns:a16="http://schemas.microsoft.com/office/drawing/2014/main" id="{27C41B18-2229-43C8-994E-7676CAB60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2"/>
          <a:stretch/>
        </p:blipFill>
        <p:spPr bwMode="auto">
          <a:xfrm>
            <a:off x="7851811" y="2287198"/>
            <a:ext cx="1848672" cy="16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09508A-3B0E-41AB-85B9-E2398D99E83C}"/>
              </a:ext>
            </a:extLst>
          </p:cNvPr>
          <p:cNvSpPr txBox="1"/>
          <p:nvPr/>
        </p:nvSpPr>
        <p:spPr>
          <a:xfrm>
            <a:off x="5230782" y="6479879"/>
            <a:ext cx="7547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RL (</a:t>
            </a:r>
            <a:r>
              <a:rPr lang="ko-KR" altLang="en-US" dirty="0">
                <a:hlinkClick r:id="rId4"/>
              </a:rPr>
              <a:t>강화학습</a:t>
            </a:r>
            <a:r>
              <a:rPr lang="en-US" altLang="ko-KR" dirty="0">
                <a:hlinkClick r:id="rId4"/>
              </a:rPr>
              <a:t>) </a:t>
            </a:r>
            <a:r>
              <a:rPr lang="ko-KR" altLang="en-US" dirty="0">
                <a:hlinkClick r:id="rId4"/>
              </a:rPr>
              <a:t>기초 </a:t>
            </a:r>
            <a:r>
              <a:rPr lang="en-US" altLang="ko-KR" dirty="0">
                <a:hlinkClick r:id="rId4"/>
              </a:rPr>
              <a:t>- 2. Reinforcement Learning </a:t>
            </a:r>
            <a:r>
              <a:rPr lang="ko-KR" altLang="en-US" dirty="0">
                <a:hlinkClick r:id="rId4"/>
              </a:rPr>
              <a:t>소개 </a:t>
            </a:r>
            <a:r>
              <a:rPr lang="en-US" altLang="ko-KR" dirty="0">
                <a:hlinkClick r:id="rId4"/>
              </a:rPr>
              <a:t>(tistory.com)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E863D-C420-4EF0-851A-CEE0F308D99E}"/>
              </a:ext>
            </a:extLst>
          </p:cNvPr>
          <p:cNvSpPr txBox="1"/>
          <p:nvPr/>
        </p:nvSpPr>
        <p:spPr>
          <a:xfrm>
            <a:off x="4345559" y="6142631"/>
            <a:ext cx="78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hlinkClick r:id="rId5"/>
              </a:rPr>
              <a:t>강화학습 </a:t>
            </a:r>
            <a:r>
              <a:rPr lang="en-US" altLang="ko-KR" dirty="0">
                <a:hlinkClick r:id="rId5"/>
              </a:rPr>
              <a:t>- (8) </a:t>
            </a:r>
            <a:r>
              <a:rPr lang="ko-KR" altLang="en-US" dirty="0">
                <a:hlinkClick r:id="rId5"/>
              </a:rPr>
              <a:t>정책과 가치 </a:t>
            </a:r>
            <a:r>
              <a:rPr lang="en-US" altLang="ko-KR" dirty="0">
                <a:hlinkClick r:id="rId5"/>
              </a:rPr>
              <a:t>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24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E863-EA1F-4DF9-8C5F-8463C308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03622" y="-16529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18.2 </a:t>
            </a:r>
            <a:r>
              <a:rPr lang="ko-KR" altLang="en-US" sz="3200" dirty="0"/>
              <a:t>정책 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067A0-682F-4699-AB0A-A993FAA51165}"/>
              </a:ext>
            </a:extLst>
          </p:cNvPr>
          <p:cNvSpPr txBox="1"/>
          <p:nvPr/>
        </p:nvSpPr>
        <p:spPr>
          <a:xfrm>
            <a:off x="3849231" y="78616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에이전트가 집으로 가야하는 문제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에이전트는 상하좌우로 움직일 수 있다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A42E3-6C10-4A07-A31C-F3E04EF968D8}"/>
              </a:ext>
            </a:extLst>
          </p:cNvPr>
          <p:cNvSpPr txBox="1"/>
          <p:nvPr/>
        </p:nvSpPr>
        <p:spPr>
          <a:xfrm>
            <a:off x="718593" y="4967023"/>
            <a:ext cx="520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그림의 각 방향 화살표는 하나의 정책이 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화살표는 각 칸에서 어떤 방향으로 </a:t>
            </a:r>
            <a:r>
              <a:rPr lang="ko-KR" altLang="en-US" dirty="0" err="1"/>
              <a:t>움직여야하는지</a:t>
            </a:r>
            <a:r>
              <a:rPr lang="ko-KR" altLang="en-US" dirty="0"/>
              <a:t> 알려준다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9D87B-2999-4C5E-B079-9D2B56B40BC2}"/>
              </a:ext>
            </a:extLst>
          </p:cNvPr>
          <p:cNvSpPr txBox="1"/>
          <p:nvPr/>
        </p:nvSpPr>
        <p:spPr>
          <a:xfrm>
            <a:off x="7136884" y="1790531"/>
            <a:ext cx="341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확률적 정책</a:t>
            </a:r>
            <a:r>
              <a:rPr lang="en-US" altLang="ko-KR" b="1" dirty="0"/>
              <a:t>(Stochastic Policy)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10DBBE-B50B-4251-871B-8CB8142A4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9" y="2498322"/>
            <a:ext cx="3932823" cy="200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57EDC0-342A-446C-9B8C-152CF61D006A}"/>
              </a:ext>
            </a:extLst>
          </p:cNvPr>
          <p:cNvSpPr txBox="1"/>
          <p:nvPr/>
        </p:nvSpPr>
        <p:spPr>
          <a:xfrm>
            <a:off x="1215898" y="1785504"/>
            <a:ext cx="37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확정적 정책</a:t>
            </a:r>
            <a:r>
              <a:rPr lang="en-US" altLang="ko-KR" b="1" dirty="0"/>
              <a:t>(Deterministic Policy)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8E5FD-9A74-49AB-AC30-A47DB4D14902}"/>
              </a:ext>
            </a:extLst>
          </p:cNvPr>
          <p:cNvSpPr txBox="1"/>
          <p:nvPr/>
        </p:nvSpPr>
        <p:spPr>
          <a:xfrm>
            <a:off x="6488102" y="4967023"/>
            <a:ext cx="498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ko-KR" altLang="en-US" dirty="0" err="1"/>
              <a:t>상태별</a:t>
            </a:r>
            <a:r>
              <a:rPr lang="ko-KR" altLang="en-US" dirty="0"/>
              <a:t> 행동의 선택 확률 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확률적 정책은 현재 상태가 행동을 선택할 모든 정보를 가지고 있다고 가정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F07282-1853-4B48-9B86-CD28F81E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60" y="2424362"/>
            <a:ext cx="36385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067A0-682F-4699-AB0A-A993FAA51165}"/>
              </a:ext>
            </a:extLst>
          </p:cNvPr>
          <p:cNvSpPr txBox="1"/>
          <p:nvPr/>
        </p:nvSpPr>
        <p:spPr>
          <a:xfrm>
            <a:off x="224621" y="252702"/>
            <a:ext cx="6898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로봇 진공청소기의 정책은 매 초마다 어떤 확률 </a:t>
            </a:r>
            <a:r>
              <a:rPr lang="en-US" altLang="ko-KR" dirty="0"/>
              <a:t>p</a:t>
            </a:r>
            <a:r>
              <a:rPr lang="ko-KR" altLang="en-US" dirty="0"/>
              <a:t>만큼 전진함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(1-p)</a:t>
            </a:r>
            <a:r>
              <a:rPr lang="ko-KR" altLang="en-US" dirty="0"/>
              <a:t>의 확률로 랜덤하게 회전함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회전 각도는 </a:t>
            </a:r>
            <a:r>
              <a:rPr lang="en-US" altLang="ko-KR" dirty="0"/>
              <a:t>–r</a:t>
            </a:r>
            <a:r>
              <a:rPr lang="ko-KR" altLang="en-US" dirty="0"/>
              <a:t>과 </a:t>
            </a:r>
            <a:r>
              <a:rPr lang="en-US" altLang="ko-KR" dirty="0"/>
              <a:t>+r </a:t>
            </a:r>
            <a:r>
              <a:rPr lang="ko-KR" altLang="en-US" dirty="0"/>
              <a:t>사이의 </a:t>
            </a:r>
            <a:r>
              <a:rPr lang="ko-KR" altLang="en-US" dirty="0" err="1"/>
              <a:t>랜덤한</a:t>
            </a:r>
            <a:r>
              <a:rPr lang="ko-KR" altLang="en-US" dirty="0"/>
              <a:t> 각도</a:t>
            </a:r>
            <a:endParaRPr lang="en-US" altLang="ko-KR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788DDAA-9889-43A2-B77E-4FB0B731CCEA}"/>
              </a:ext>
            </a:extLst>
          </p:cNvPr>
          <p:cNvSpPr/>
          <p:nvPr/>
        </p:nvSpPr>
        <p:spPr>
          <a:xfrm rot="16200000">
            <a:off x="7655498" y="373616"/>
            <a:ext cx="336884" cy="57751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D7A13-40D3-4568-AC19-BD822E7667C1}"/>
              </a:ext>
            </a:extLst>
          </p:cNvPr>
          <p:cNvSpPr txBox="1"/>
          <p:nvPr/>
        </p:nvSpPr>
        <p:spPr>
          <a:xfrm>
            <a:off x="8665338" y="461484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개의 정책 파라미터 </a:t>
            </a:r>
            <a:r>
              <a:rPr lang="en-US" altLang="ko-KR" dirty="0"/>
              <a:t>: p, 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17AD5-9D70-42FA-B780-CA2E07A2EFFC}"/>
              </a:ext>
            </a:extLst>
          </p:cNvPr>
          <p:cNvSpPr txBox="1"/>
          <p:nvPr/>
        </p:nvSpPr>
        <p:spPr>
          <a:xfrm>
            <a:off x="1821926" y="1163281"/>
            <a:ext cx="773000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정책 탐색</a:t>
            </a:r>
            <a:r>
              <a:rPr lang="en-US" altLang="ko-KR" b="1" dirty="0"/>
              <a:t>(policy search)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파라미터에 많은 다른 값을 대입해보고 가장 성능이 좋은 조합을 고름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정책 공간</a:t>
            </a:r>
            <a:r>
              <a:rPr lang="en-US" altLang="ko-KR" dirty="0"/>
              <a:t>(policy space)</a:t>
            </a:r>
            <a:r>
              <a:rPr lang="ko-KR" altLang="en-US" dirty="0"/>
              <a:t>이 매우 클 경우 효율적이지 못함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FA1D5-8CDD-497E-B05A-11D72C83A2DD}"/>
              </a:ext>
            </a:extLst>
          </p:cNvPr>
          <p:cNvSpPr txBox="1"/>
          <p:nvPr/>
        </p:nvSpPr>
        <p:spPr>
          <a:xfrm>
            <a:off x="1821926" y="2536999"/>
            <a:ext cx="911879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/>
              <a:t>유전 알고리즘</a:t>
            </a:r>
            <a:r>
              <a:rPr lang="en-US" altLang="ko-KR" b="1" dirty="0"/>
              <a:t>(genetic algorithm)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임의의 개수의 정책을 랜덤하게 생성해서 시도해본 다음</a:t>
            </a:r>
            <a:r>
              <a:rPr lang="en-US" altLang="ko-KR" dirty="0"/>
              <a:t>, </a:t>
            </a:r>
            <a:r>
              <a:rPr lang="ko-KR" altLang="en-US" dirty="0"/>
              <a:t>성능이 낮은 정책을 버리고 성능이 좋은 정책을 살려 각각 자식 정책을 생산하게 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세대 정책 </a:t>
            </a:r>
            <a:r>
              <a:rPr lang="en-US" altLang="ko-KR" dirty="0"/>
              <a:t>100</a:t>
            </a:r>
            <a:r>
              <a:rPr lang="ko-KR" altLang="en-US" dirty="0"/>
              <a:t>개 </a:t>
            </a:r>
            <a:r>
              <a:rPr lang="en-US" altLang="ko-KR" dirty="0"/>
              <a:t>=&gt; </a:t>
            </a:r>
            <a:r>
              <a:rPr lang="ko-KR" altLang="en-US" dirty="0"/>
              <a:t>성능 낮은 </a:t>
            </a:r>
            <a:r>
              <a:rPr lang="en-US" altLang="ko-KR" dirty="0"/>
              <a:t>80</a:t>
            </a:r>
            <a:r>
              <a:rPr lang="ko-KR" altLang="en-US" dirty="0"/>
              <a:t>개 버리고</a:t>
            </a:r>
            <a:r>
              <a:rPr lang="en-US" altLang="ko-KR" dirty="0"/>
              <a:t>, 20</a:t>
            </a:r>
            <a:r>
              <a:rPr lang="ko-KR" altLang="en-US" dirty="0"/>
              <a:t>개를 살려 각각 자식 정책 </a:t>
            </a:r>
            <a:r>
              <a:rPr lang="en-US" altLang="ko-KR" dirty="0"/>
              <a:t>4</a:t>
            </a:r>
            <a:r>
              <a:rPr lang="ko-KR" altLang="en-US" dirty="0"/>
              <a:t>개 생산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여러 세대에 걸쳐 반복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C7A59-EE2D-4F6D-8264-1C75785799E2}"/>
              </a:ext>
            </a:extLst>
          </p:cNvPr>
          <p:cNvSpPr txBox="1"/>
          <p:nvPr/>
        </p:nvSpPr>
        <p:spPr>
          <a:xfrm>
            <a:off x="1821926" y="4741715"/>
            <a:ext cx="911879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b="1" dirty="0"/>
              <a:t>정책 </a:t>
            </a:r>
            <a:r>
              <a:rPr lang="ko-KR" altLang="en-US" b="1" dirty="0" err="1"/>
              <a:t>그레이디언트</a:t>
            </a:r>
            <a:r>
              <a:rPr lang="en-US" altLang="ko-KR" b="1" dirty="0"/>
              <a:t>(policy gradient, 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정책 파라미터에 대한 보상의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평가해서 높은 보상의 방향을 따르는 </a:t>
            </a:r>
            <a:r>
              <a:rPr lang="ko-KR" altLang="en-US" dirty="0" err="1"/>
              <a:t>그레이디언트로</a:t>
            </a:r>
            <a:r>
              <a:rPr lang="ko-KR" altLang="en-US" dirty="0"/>
              <a:t> 파라미터를 수정하는 최적화 기법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ko-KR" altLang="en-US" dirty="0"/>
              <a:t>를 증가 시켜 봄 </a:t>
            </a:r>
            <a:r>
              <a:rPr lang="en-US" altLang="ko-KR" dirty="0"/>
              <a:t>=&gt; </a:t>
            </a:r>
            <a:r>
              <a:rPr lang="ko-KR" altLang="en-US" dirty="0"/>
              <a:t>로봇이 수집한 먼지 양이 증가했는가</a:t>
            </a:r>
            <a:r>
              <a:rPr lang="en-US" altLang="ko-KR" dirty="0"/>
              <a:t>? =&gt; yes : p</a:t>
            </a:r>
            <a:r>
              <a:rPr lang="ko-KR" altLang="en-US" dirty="0"/>
              <a:t>를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                                                    =&gt; no : p</a:t>
            </a:r>
            <a:r>
              <a:rPr lang="ko-KR" altLang="en-US" dirty="0"/>
              <a:t>를 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507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399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MJXc-TeX-main-R</vt:lpstr>
      <vt:lpstr>MJXc-TeX-math-I</vt:lpstr>
      <vt:lpstr>MJXc-TeX-size1-R</vt:lpstr>
      <vt:lpstr>맑은 고딕</vt:lpstr>
      <vt:lpstr>Arial</vt:lpstr>
      <vt:lpstr>Office 테마</vt:lpstr>
      <vt:lpstr>18.2 정책 탐색</vt:lpstr>
      <vt:lpstr>18.2 정책 탐색</vt:lpstr>
      <vt:lpstr>18.2 정책 탐색</vt:lpstr>
      <vt:lpstr>18.2 정책 탐색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18.2 정책 탐색</dc:title>
  <dc:creator>2021111414Hjh</dc:creator>
  <cp:lastModifiedBy>2021111414Hjh</cp:lastModifiedBy>
  <cp:revision>1</cp:revision>
  <dcterms:created xsi:type="dcterms:W3CDTF">2022-01-07T07:42:45Z</dcterms:created>
  <dcterms:modified xsi:type="dcterms:W3CDTF">2022-01-07T08:48:26Z</dcterms:modified>
</cp:coreProperties>
</file>