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01" r:id="rId4"/>
    <p:sldId id="300" r:id="rId5"/>
    <p:sldId id="302" r:id="rId6"/>
    <p:sldId id="309" r:id="rId7"/>
    <p:sldId id="303" r:id="rId8"/>
    <p:sldId id="310" r:id="rId9"/>
    <p:sldId id="311" r:id="rId10"/>
    <p:sldId id="312" r:id="rId11"/>
    <p:sldId id="313" r:id="rId12"/>
    <p:sldId id="314" r:id="rId13"/>
    <p:sldId id="315" r:id="rId14"/>
    <p:sldId id="304" r:id="rId15"/>
    <p:sldId id="316" r:id="rId16"/>
    <p:sldId id="317" r:id="rId17"/>
    <p:sldId id="318" r:id="rId18"/>
    <p:sldId id="319" r:id="rId19"/>
    <p:sldId id="321" r:id="rId20"/>
    <p:sldId id="305" r:id="rId21"/>
    <p:sldId id="324" r:id="rId22"/>
    <p:sldId id="325" r:id="rId23"/>
    <p:sldId id="328" r:id="rId24"/>
    <p:sldId id="306" r:id="rId25"/>
    <p:sldId id="326" r:id="rId26"/>
    <p:sldId id="329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aUd2MKLvDsc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077666" y="3917911"/>
            <a:ext cx="4036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10.1 </a:t>
            </a:r>
            <a:r>
              <a:rPr lang="ko-KR" altLang="en-US" dirty="0">
                <a:solidFill>
                  <a:schemeClr val="bg1"/>
                </a:solidFill>
              </a:rPr>
              <a:t>생물학적 뉴런에서 인공 뉴런까지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완전 연결층의 출력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954504" y="2497012"/>
            <a:ext cx="10282989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 식은 완전연결층을 수식으로 나타낸 것이다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bias</a:t>
            </a:r>
            <a:r>
              <a:rPr lang="ko-KR" altLang="en-US" sz="1600" dirty="0"/>
              <a:t>를 제외한 모든 연결 가중치를 뜻한다</a:t>
            </a:r>
            <a:r>
              <a:rPr lang="en-US" altLang="ko-KR" sz="1600" dirty="0"/>
              <a:t>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인공 뉴런마다 하나의 편향 값이 존재한다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파이 는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인공 뉴런이 </a:t>
            </a:r>
            <a:r>
              <a:rPr lang="en-US" altLang="ko-KR" sz="1600" dirty="0"/>
              <a:t>TLU</a:t>
            </a:r>
            <a:r>
              <a:rPr lang="ko-KR" altLang="en-US" sz="1600" dirty="0"/>
              <a:t>일 경우 이 함수는 </a:t>
            </a:r>
            <a:r>
              <a:rPr lang="en-US" altLang="ko-KR" sz="1600" dirty="0"/>
              <a:t>step function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C2917-1C6F-4B51-9643-81DA5A9C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34" y="890551"/>
            <a:ext cx="5466931" cy="16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8B43A-9815-467E-AABF-4D362795467C}"/>
                  </a:ext>
                </a:extLst>
              </p:cNvPr>
              <p:cNvSpPr txBox="1"/>
              <p:nvPr/>
            </p:nvSpPr>
            <p:spPr>
              <a:xfrm>
                <a:off x="954505" y="2170178"/>
                <a:ext cx="10282989" cy="46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Donald Hebb : </a:t>
                </a:r>
                <a:r>
                  <a:rPr lang="ko-KR" altLang="en-US" sz="1600" dirty="0"/>
                  <a:t>생물학적 뉴런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가 있다고 했을 때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를 활성화 시킬 때마다</a:t>
                </a:r>
                <a:r>
                  <a:rPr lang="en-US" altLang="ko-KR" sz="1600" dirty="0"/>
                  <a:t>, A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의 연결은 더욱 강해진다</a:t>
                </a:r>
                <a:r>
                  <a:rPr lang="en-US" altLang="ko-KR" sz="1600" dirty="0"/>
                  <a:t>. 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Donald Hebb</a:t>
                </a:r>
                <a:r>
                  <a:rPr lang="ko-KR" altLang="en-US" sz="1600" dirty="0"/>
                  <a:t>의 아이디어에서 영감을 받은 프랑크 </a:t>
                </a:r>
                <a:r>
                  <a:rPr lang="ko-KR" altLang="en-US" sz="1600" dirty="0" err="1"/>
                  <a:t>로젠블라트는</a:t>
                </a:r>
                <a:r>
                  <a:rPr lang="ko-KR" altLang="en-US" sz="1600" dirty="0"/>
                  <a:t> 위와 같은 뉴런 학습 아이디어를 제시함</a:t>
                </a:r>
                <a:endParaRPr lang="en-US" altLang="ko-KR" sz="1600" dirty="0"/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update</a:t>
                </a:r>
                <a:r>
                  <a:rPr lang="ko-KR" altLang="en-US" sz="1600" dirty="0"/>
                  <a:t>할 가중치이다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즉 </a:t>
                </a:r>
                <a:r>
                  <a:rPr lang="en-US" altLang="ko-KR" sz="1600" dirty="0"/>
                  <a:t>update</a:t>
                </a:r>
                <a:r>
                  <a:rPr lang="ko-KR" altLang="en-US" sz="1600" dirty="0"/>
                  <a:t>할 가중치를 구하는 수식이다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오른쪽 항에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는 현재 </a:t>
                </a:r>
                <a:r>
                  <a:rPr lang="en-US" altLang="ko-KR" sz="1600" dirty="0"/>
                  <a:t>step</a:t>
                </a:r>
                <a:r>
                  <a:rPr lang="ko-KR" altLang="en-US" sz="1600" dirty="0"/>
                  <a:t>의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뉴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런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i="1" dirty="0">
                    <a:latin typeface="Cambria Math" panose="02040503050406030204" pitchFamily="18" charset="0"/>
                  </a:rPr>
                  <a:t>뉴런을 연결하는 가중치이다</a:t>
                </a:r>
                <a:r>
                  <a:rPr lang="en-US" altLang="ko-KR" sz="16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err="1"/>
                  <a:t>학습률</a:t>
                </a:r>
                <a:r>
                  <a:rPr lang="en-US" altLang="ko-KR" sz="1600" dirty="0"/>
                  <a:t>(Learning Rate)</a:t>
                </a:r>
                <a:r>
                  <a:rPr lang="ko-KR" altLang="en-US" sz="1600" dirty="0"/>
                  <a:t>을 뜻한다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출력 뉴런의 </a:t>
                </a:r>
                <a:r>
                  <a:rPr lang="ko-KR" altLang="en-US" sz="1600" dirty="0" err="1"/>
                  <a:t>출력값이다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Y</a:t>
                </a:r>
                <a:r>
                  <a:rPr lang="ko-KR" altLang="en-US" sz="1600" dirty="0"/>
                  <a:t>는 훈련 샘플의 </a:t>
                </a:r>
                <a:r>
                  <a:rPr lang="en-US" altLang="ko-KR" sz="1600" dirty="0"/>
                  <a:t>True </a:t>
                </a:r>
                <a:r>
                  <a:rPr lang="ko-KR" altLang="en-US" sz="1600" dirty="0"/>
                  <a:t>값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혹은 </a:t>
                </a:r>
                <a:r>
                  <a:rPr lang="en-US" altLang="ko-KR" sz="1600" dirty="0"/>
                  <a:t>Target</a:t>
                </a:r>
                <a:r>
                  <a:rPr lang="ko-KR" altLang="en-US" sz="1600" dirty="0"/>
                  <a:t>값이다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8B43A-9815-467E-AABF-4D362795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5" y="2170178"/>
                <a:ext cx="10282989" cy="4687822"/>
              </a:xfrm>
              <a:prstGeom prst="rect">
                <a:avLst/>
              </a:prstGeom>
              <a:blipFill>
                <a:blip r:embed="rId2"/>
                <a:stretch>
                  <a:fillRect l="-237" r="-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F20D29A-9D96-4459-96F6-118D871A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53" y="975115"/>
            <a:ext cx="5259894" cy="12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26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TLU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네트워크를 구현한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Perceptron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1043405" y="5393912"/>
            <a:ext cx="10282989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Scikit learn library</a:t>
            </a:r>
            <a:r>
              <a:rPr lang="ko-KR" altLang="en-US" sz="1600" dirty="0"/>
              <a:t>는 </a:t>
            </a:r>
            <a:r>
              <a:rPr lang="en-US" altLang="ko-KR" sz="1600" dirty="0"/>
              <a:t>Perceptron</a:t>
            </a:r>
            <a:r>
              <a:rPr lang="ko-KR" altLang="en-US" sz="1600" dirty="0"/>
              <a:t>이라는 클래스를 제공하고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위와 같이 </a:t>
            </a:r>
            <a:r>
              <a:rPr lang="en-US" altLang="ko-KR" sz="1600" dirty="0" err="1"/>
              <a:t>Pereceptron</a:t>
            </a:r>
            <a:r>
              <a:rPr lang="en-US" altLang="ko-KR" sz="1600" dirty="0"/>
              <a:t> </a:t>
            </a:r>
            <a:r>
              <a:rPr lang="ko-KR" altLang="en-US" sz="1600" dirty="0"/>
              <a:t>을 활용해 객체를 생성하여 이진분류가 가능하다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Perceptron </a:t>
            </a:r>
            <a:r>
              <a:rPr lang="ko-KR" altLang="en-US" sz="1600" dirty="0"/>
              <a:t>클래스는 확률적 경사 하강법과 비슷한 원리로 가중치를 학습함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0FF8F-24BC-480A-AD37-80014EFC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02" y="972661"/>
            <a:ext cx="7403933" cy="42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한계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1043405" y="5149379"/>
            <a:ext cx="10282989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단층 </a:t>
            </a:r>
            <a:r>
              <a:rPr lang="ko-KR" altLang="en-US" sz="1600" dirty="0" err="1"/>
              <a:t>퍼셉트론을</a:t>
            </a:r>
            <a:r>
              <a:rPr lang="ko-KR" altLang="en-US" sz="1600" dirty="0"/>
              <a:t> 통해서는 선형 분류가 가능하다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선형 분류를 통해 불가능한 문제가 존재했는데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바로 </a:t>
            </a:r>
            <a:r>
              <a:rPr lang="en-US" altLang="ko-KR" sz="1600" dirty="0"/>
              <a:t>XOR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XOR</a:t>
            </a:r>
            <a:r>
              <a:rPr lang="ko-KR" altLang="en-US" sz="1600" dirty="0"/>
              <a:t>문제를 풀기 위해서는 비선형 분류가 가능한 모형을 만들어야 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C19956-0B40-4B03-B617-5C942C44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93" y="923167"/>
            <a:ext cx="8577414" cy="41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478413" y="324433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10.1.4 </a:t>
            </a:r>
            <a:r>
              <a:rPr lang="ko-KR" altLang="en-US" dirty="0"/>
              <a:t>다층 </a:t>
            </a:r>
            <a:r>
              <a:rPr lang="ko-KR" altLang="en-US" dirty="0" err="1"/>
              <a:t>퍼셉트론과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2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530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(Multi layer Perceptron)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414473" y="2187217"/>
            <a:ext cx="5228766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입력층</a:t>
            </a:r>
            <a:r>
              <a:rPr lang="en-US" altLang="ko-KR" sz="1600" dirty="0"/>
              <a:t>, 1</a:t>
            </a:r>
            <a:r>
              <a:rPr lang="ko-KR" altLang="en-US" sz="1600" dirty="0"/>
              <a:t>개 이상의 </a:t>
            </a:r>
            <a:r>
              <a:rPr lang="ko-KR" altLang="en-US" sz="1600" dirty="0" err="1"/>
              <a:t>은닉층</a:t>
            </a:r>
            <a:r>
              <a:rPr lang="en-US" altLang="ko-KR" sz="1600" dirty="0"/>
              <a:t>, </a:t>
            </a:r>
            <a:r>
              <a:rPr lang="ko-KR" altLang="en-US" sz="1600" dirty="0"/>
              <a:t>출력층으로 구분되어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출력층을 제외하고 모든 층은 </a:t>
            </a:r>
            <a:r>
              <a:rPr lang="en-US" altLang="ko-KR" sz="1600" dirty="0"/>
              <a:t>bias neuron</a:t>
            </a:r>
            <a:r>
              <a:rPr lang="ko-KR" altLang="en-US" sz="1600" dirty="0"/>
              <a:t>을 포함하고 다음 층과 완전히 연결되어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은닉층을 여러 개 쌓아 올린 신경망 모형을 </a:t>
            </a:r>
            <a:r>
              <a:rPr lang="en-US" altLang="ko-KR" sz="1600" dirty="0"/>
              <a:t>DNN(Deep  Neural Network)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2A7DE9-BB3C-4F3C-A6A8-B738CC9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1" y="1254367"/>
            <a:ext cx="5547239" cy="41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5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651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 방법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Backpropagation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B55A7-65F8-4068-9EF4-9841A0785814}"/>
              </a:ext>
            </a:extLst>
          </p:cNvPr>
          <p:cNvSpPr txBox="1"/>
          <p:nvPr/>
        </p:nvSpPr>
        <p:spPr>
          <a:xfrm>
            <a:off x="1797385" y="4201952"/>
            <a:ext cx="859722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역전파는</a:t>
            </a:r>
            <a:r>
              <a:rPr lang="en-US" altLang="ko-KR" sz="1600" dirty="0"/>
              <a:t> </a:t>
            </a:r>
            <a:r>
              <a:rPr lang="ko-KR" altLang="en-US" sz="1600" dirty="0"/>
              <a:t>오차를 감소시키는 방향으로 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방법이다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Epoch : </a:t>
            </a:r>
            <a:r>
              <a:rPr lang="ko-KR" altLang="en-US" sz="1600" dirty="0"/>
              <a:t>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한 주기의 </a:t>
            </a:r>
            <a:r>
              <a:rPr lang="en-US" altLang="ko-KR" sz="1600" dirty="0"/>
              <a:t>Loop</a:t>
            </a:r>
            <a:r>
              <a:rPr lang="ko-KR" altLang="en-US" sz="1600" dirty="0"/>
              <a:t>를 뜻한다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Forward pass : </a:t>
            </a:r>
            <a:r>
              <a:rPr lang="ko-KR" altLang="en-US" sz="1600" dirty="0"/>
              <a:t>가중치를 통해 </a:t>
            </a:r>
            <a:r>
              <a:rPr lang="en-US" altLang="ko-KR" sz="1600" dirty="0"/>
              <a:t>target value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구하는 단계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Backward pass : Forward Pass</a:t>
            </a:r>
            <a:r>
              <a:rPr lang="ko-KR" altLang="en-US" sz="1600" dirty="0"/>
              <a:t>를 통해 구한 </a:t>
            </a:r>
            <a:r>
              <a:rPr lang="ko-KR" altLang="en-US" sz="1600" dirty="0" err="1"/>
              <a:t>예측값으로</a:t>
            </a:r>
            <a:r>
              <a:rPr lang="ko-KR" altLang="en-US" sz="1600" dirty="0"/>
              <a:t> 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단계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Chain rule : </a:t>
            </a:r>
            <a:r>
              <a:rPr lang="ko-KR" altLang="en-US" sz="1600" dirty="0" err="1"/>
              <a:t>역전파</a:t>
            </a:r>
            <a:r>
              <a:rPr lang="ko-KR" altLang="en-US" sz="1600" dirty="0"/>
              <a:t> 과정에서 가중치 </a:t>
            </a:r>
            <a:r>
              <a:rPr lang="en-US" altLang="ko-KR" sz="1600" dirty="0"/>
              <a:t>update</a:t>
            </a:r>
            <a:r>
              <a:rPr lang="ko-KR" altLang="en-US" sz="1600" dirty="0"/>
              <a:t>시 사용되는 미분 기법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https://www.youtube.com/watch?v=aUd2MKLvDsc</a:t>
            </a:r>
            <a:r>
              <a:rPr lang="en-US" altLang="ko-KR" sz="1600" dirty="0"/>
              <a:t> </a:t>
            </a:r>
            <a:r>
              <a:rPr lang="ko-KR" altLang="en-US" sz="1600" dirty="0"/>
              <a:t>참고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DE718-6212-4377-ADB3-08CABAA8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85" y="975115"/>
            <a:ext cx="7965322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02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C1491-B0FA-4EC5-849B-B68668BD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3" y="1004691"/>
            <a:ext cx="10193574" cy="3709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126E69-2325-4B41-9F44-DB8E7B7BEEB9}"/>
              </a:ext>
            </a:extLst>
          </p:cNvPr>
          <p:cNvSpPr txBox="1"/>
          <p:nvPr/>
        </p:nvSpPr>
        <p:spPr>
          <a:xfrm>
            <a:off x="999213" y="4561007"/>
            <a:ext cx="952440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다층 </a:t>
            </a:r>
            <a:r>
              <a:rPr lang="ko-KR" altLang="en-US" sz="1600" dirty="0" err="1"/>
              <a:t>퍼셉트론의</a:t>
            </a:r>
            <a:r>
              <a:rPr lang="ko-KR" altLang="en-US" sz="1600" dirty="0"/>
              <a:t> 가중치 </a:t>
            </a:r>
            <a:r>
              <a:rPr lang="en-US" altLang="ko-KR" sz="1600" dirty="0"/>
              <a:t>update</a:t>
            </a:r>
            <a:r>
              <a:rPr lang="ko-KR" altLang="en-US" sz="1600" dirty="0"/>
              <a:t>를 위해서는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과정을 거쳐야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때 미분을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 기울기 계산을 해야 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단층 </a:t>
            </a:r>
            <a:r>
              <a:rPr lang="ko-KR" altLang="en-US" sz="1600" dirty="0" err="1"/>
              <a:t>퍼셉트론에서</a:t>
            </a:r>
            <a:r>
              <a:rPr lang="ko-KR" altLang="en-US" sz="1600" dirty="0"/>
              <a:t> 봤던 계단함수는 수평선 밖에 없으므로 사용할 기울기가 존재하지 않는다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</a:t>
            </a:r>
            <a:r>
              <a:rPr lang="en-US" altLang="ko-KR" sz="1600" dirty="0" err="1"/>
              <a:t>ReLU</a:t>
            </a:r>
            <a:r>
              <a:rPr lang="ko-KR" altLang="en-US" sz="1600" dirty="0"/>
              <a:t>나 </a:t>
            </a:r>
            <a:r>
              <a:rPr lang="en-US" altLang="ko-KR" sz="1600" dirty="0"/>
              <a:t>Hyperbolic Tangent </a:t>
            </a:r>
            <a:r>
              <a:rPr lang="ko-KR" altLang="en-US" sz="1600" dirty="0"/>
              <a:t>함수를 </a:t>
            </a:r>
            <a:r>
              <a:rPr lang="en-US" altLang="ko-KR" sz="1600" dirty="0"/>
              <a:t>Activation</a:t>
            </a:r>
            <a:r>
              <a:rPr lang="ko-KR" altLang="en-US" sz="1600" dirty="0"/>
              <a:t>으로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왼쪽은 원래 함수의 그래프이고 오른쪽은 도함수 그래프이다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02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743FB-188A-4C04-8174-1E195979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4" y="968596"/>
            <a:ext cx="4874515" cy="5462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2988E9-B32D-4544-BC1F-9BFCD91F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43" y="1053771"/>
            <a:ext cx="3152775" cy="1971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C2267-8240-4BF9-9DA0-B751CE3C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52" y="4355933"/>
            <a:ext cx="2295525" cy="5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198876-89B5-4751-892C-77BA467DF233}"/>
              </a:ext>
            </a:extLst>
          </p:cNvPr>
          <p:cNvSpPr txBox="1"/>
          <p:nvPr/>
        </p:nvSpPr>
        <p:spPr>
          <a:xfrm>
            <a:off x="6688792" y="4010526"/>
            <a:ext cx="20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318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선형 함수를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사용하지 않는 이유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h1, h2, h3</a:t>
            </a:r>
            <a:r>
              <a:rPr lang="ko-KR" altLang="en-US" sz="1600" dirty="0"/>
              <a:t>는 각각 같은 층에 </a:t>
            </a:r>
            <a:r>
              <a:rPr lang="ko-KR" altLang="en-US" sz="1600" dirty="0" err="1"/>
              <a:t>속해있는</a:t>
            </a:r>
            <a:r>
              <a:rPr lang="ko-KR" altLang="en-US" sz="1600" dirty="0"/>
              <a:t> </a:t>
            </a:r>
            <a:r>
              <a:rPr lang="en-US" altLang="ko-KR" sz="1600" dirty="0"/>
              <a:t>neuron</a:t>
            </a:r>
            <a:r>
              <a:rPr lang="ko-KR" altLang="en-US" sz="1600" dirty="0"/>
              <a:t>이고 선형 함수를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 가지고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가중치이다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X1, X2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neuro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Output </a:t>
            </a:r>
            <a:r>
              <a:rPr lang="ko-KR" altLang="en-US" sz="1600" dirty="0"/>
              <a:t>을 보면 선형 함수 식으로 나타나는 것을 볼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XOR</a:t>
            </a:r>
            <a:r>
              <a:rPr lang="ko-KR" altLang="en-US" sz="1600" dirty="0"/>
              <a:t>문제에서 보았듯이 선형적으로 구분되지 않는 문제를 풀기 위해 </a:t>
            </a:r>
            <a:r>
              <a:rPr lang="en-US" altLang="ko-KR" sz="1600" dirty="0"/>
              <a:t>DNN</a:t>
            </a:r>
            <a:r>
              <a:rPr lang="ko-KR" altLang="en-US" sz="1600" dirty="0"/>
              <a:t>이 도출되었다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Activation Function</a:t>
            </a:r>
            <a:r>
              <a:rPr lang="ko-KR" altLang="en-US" sz="1600" dirty="0"/>
              <a:t>을 선형 함수로 설정하면</a:t>
            </a:r>
            <a:r>
              <a:rPr lang="en-US" altLang="ko-KR" sz="1600" dirty="0"/>
              <a:t>, hidden layer</a:t>
            </a:r>
            <a:r>
              <a:rPr lang="ko-KR" altLang="en-US" sz="1600" dirty="0"/>
              <a:t>를 추가해 </a:t>
            </a:r>
            <a:r>
              <a:rPr lang="ko-KR" altLang="en-US" sz="1600" dirty="0" err="1"/>
              <a:t>비선형적인</a:t>
            </a:r>
            <a:r>
              <a:rPr lang="ko-KR" altLang="en-US" sz="1600" dirty="0"/>
              <a:t> 구분을 가능케 한다는 </a:t>
            </a:r>
            <a:r>
              <a:rPr lang="en-US" altLang="ko-KR" sz="1600" dirty="0"/>
              <a:t>DNN</a:t>
            </a:r>
            <a:r>
              <a:rPr lang="ko-KR" altLang="en-US" sz="1600" dirty="0"/>
              <a:t>의 목적이 전혀 달성되지 않는다는 것을 알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그렇기 때문에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으로는 선형 함수를 사용할 수 없다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B42D79-1E64-4F9D-AE36-0E4D90E1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1" y="1053771"/>
            <a:ext cx="5000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358640"/>
            <a:ext cx="5490490" cy="843416"/>
            <a:chOff x="1320852" y="4758750"/>
            <a:chExt cx="4313724" cy="8434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814416" y="4894280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10.1.1 </a:t>
              </a:r>
              <a:r>
                <a:rPr lang="ko-KR" altLang="en-US" sz="2000" dirty="0">
                  <a:solidFill>
                    <a:schemeClr val="bg1"/>
                  </a:solidFill>
                </a:rPr>
                <a:t>생물학적 뉴런부터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인공뉴런까지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916901"/>
            <a:ext cx="4726921" cy="894832"/>
            <a:chOff x="1320852" y="4758750"/>
            <a:chExt cx="4374912" cy="7321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875604" y="4783042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10.1.5 </a:t>
              </a:r>
              <a:r>
                <a:rPr lang="ko-KR" altLang="en-US" sz="2000" dirty="0">
                  <a:solidFill>
                    <a:schemeClr val="bg1"/>
                  </a:solidFill>
                </a:rPr>
                <a:t>회귀를 위한 다층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5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43202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10.1.2 </a:t>
              </a:r>
              <a:r>
                <a:rPr lang="ko-KR" altLang="en-US" sz="2000" dirty="0">
                  <a:solidFill>
                    <a:schemeClr val="bg1"/>
                  </a:solidFill>
                </a:rPr>
                <a:t>뉴런을 사용한 논리 연산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143980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10.1.4 </a:t>
              </a:r>
              <a:r>
                <a:rPr lang="ko-KR" altLang="en-US" sz="2000" dirty="0">
                  <a:solidFill>
                    <a:schemeClr val="bg1"/>
                  </a:solidFill>
                </a:rPr>
                <a:t>다중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퍼셉트론과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역전파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AFE812-2A84-4DCB-B133-7011E1B70ECE}"/>
              </a:ext>
            </a:extLst>
          </p:cNvPr>
          <p:cNvGrpSpPr/>
          <p:nvPr/>
        </p:nvGrpSpPr>
        <p:grpSpPr>
          <a:xfrm>
            <a:off x="1676452" y="5144247"/>
            <a:ext cx="4419548" cy="523220"/>
            <a:chOff x="1320852" y="4758750"/>
            <a:chExt cx="4419548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40B260-D31B-4374-9A00-2E243C28A4CD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10.1.3.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295B0A-2A09-4EF6-8687-D35836065464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9CB7C2-5A4C-44A9-8663-298AFC93FC36}"/>
              </a:ext>
            </a:extLst>
          </p:cNvPr>
          <p:cNvGrpSpPr/>
          <p:nvPr/>
        </p:nvGrpSpPr>
        <p:grpSpPr>
          <a:xfrm>
            <a:off x="6934226" y="5855940"/>
            <a:ext cx="5119785" cy="916084"/>
            <a:chOff x="1320852" y="4758750"/>
            <a:chExt cx="4303558" cy="7700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817A69-8A82-4B99-9771-61AFC6B8DA51}"/>
                </a:ext>
              </a:extLst>
            </p:cNvPr>
            <p:cNvSpPr txBox="1"/>
            <p:nvPr/>
          </p:nvSpPr>
          <p:spPr>
            <a:xfrm>
              <a:off x="1804250" y="4820900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10.1.6 </a:t>
              </a:r>
              <a:r>
                <a:rPr lang="ko-KR" altLang="en-US" sz="2000" dirty="0">
                  <a:solidFill>
                    <a:schemeClr val="bg1"/>
                  </a:solidFill>
                </a:rPr>
                <a:t>분류를 위한 다층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FF5D2B-8A1C-412C-8F85-6629ECA37CB6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6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364490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10.1.5 </a:t>
            </a:r>
            <a:r>
              <a:rPr lang="ko-KR" altLang="en-US" dirty="0"/>
              <a:t>회귀를 위한 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회귀 활용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회귀용 다층 </a:t>
            </a:r>
            <a:r>
              <a:rPr lang="ko-KR" altLang="en-US" sz="1600" dirty="0" err="1"/>
              <a:t>퍼셉트론을</a:t>
            </a:r>
            <a:r>
              <a:rPr lang="ko-KR" altLang="en-US" sz="1600" dirty="0"/>
              <a:t> 만들 때 출력 뉴런에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사용하지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범위의 값도 출력되도록 함</a:t>
            </a:r>
            <a:r>
              <a:rPr lang="en-US" altLang="ko-KR" sz="1600" dirty="0"/>
              <a:t>. </a:t>
            </a:r>
            <a:r>
              <a:rPr lang="ko-KR" altLang="en-US" sz="1600" dirty="0"/>
              <a:t>다시 말해 이전 층의 값을 </a:t>
            </a:r>
            <a:r>
              <a:rPr lang="ko-KR" altLang="en-US" sz="1600" dirty="0" err="1"/>
              <a:t>가중합</a:t>
            </a:r>
            <a:r>
              <a:rPr lang="ko-KR" altLang="en-US" sz="1600" dirty="0"/>
              <a:t> 한 결과를 그대로 출력한다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회귀분석 결과 값을 </a:t>
            </a:r>
            <a:r>
              <a:rPr lang="en-US" altLang="ko-KR" sz="1600" dirty="0"/>
              <a:t>0 </a:t>
            </a:r>
            <a:r>
              <a:rPr lang="ko-KR" altLang="en-US" sz="1600" dirty="0"/>
              <a:t>이상으로 제한해야 한다면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softplus</a:t>
            </a:r>
            <a:r>
              <a:rPr lang="ko-KR" altLang="en-US" sz="1600" dirty="0"/>
              <a:t> 함수를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 descr="딥러닝에서 사용하는 활성화함수">
            <a:extLst>
              <a:ext uri="{FF2B5EF4-FFF2-40B4-BE49-F238E27FC236}">
                <a16:creationId xmlns:a16="http://schemas.microsoft.com/office/drawing/2014/main" id="{9F9DE7C0-9030-4614-85A6-C4DAFE11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6" y="1193177"/>
            <a:ext cx="4293174" cy="27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3E1D16-2B61-45A0-A2A7-C41EDD9F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3" y="4119490"/>
            <a:ext cx="4293174" cy="26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회귀 활용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2415077" y="4791907"/>
            <a:ext cx="7617557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Sigmoid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hyperbolic tangent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58D51A-EF3A-47E5-ADE3-C1F86E4B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6" y="1156858"/>
            <a:ext cx="5197099" cy="34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57EDB7-5398-4938-9622-D854CD13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6" y="1193178"/>
            <a:ext cx="5820169" cy="320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3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회귀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MLP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전형적인 구조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FE85F-C55D-4527-9137-61E49C14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87" y="2035488"/>
            <a:ext cx="10178626" cy="33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336550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10.1.6 </a:t>
            </a:r>
            <a:r>
              <a:rPr lang="ko-KR" altLang="en-US" dirty="0"/>
              <a:t>분류를 위한 다층 </a:t>
            </a:r>
            <a:r>
              <a:rPr lang="ko-KR" altLang="en-US" dirty="0" err="1"/>
              <a:t>퍼셉트론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5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이진 분류 문제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8094135" y="2197148"/>
            <a:ext cx="3776132" cy="300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0~1</a:t>
            </a:r>
            <a:r>
              <a:rPr lang="ko-KR" altLang="en-US" sz="1600" dirty="0"/>
              <a:t>사이의 값을 출력해야 하는 이진 분류 문제의 경우 </a:t>
            </a:r>
            <a:r>
              <a:rPr lang="en-US" altLang="ko-KR" sz="1600" dirty="0"/>
              <a:t>output layer</a:t>
            </a:r>
            <a:r>
              <a:rPr lang="ko-KR" altLang="en-US" sz="1600" dirty="0"/>
              <a:t>에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neuron</a:t>
            </a:r>
            <a:r>
              <a:rPr lang="ko-KR" altLang="en-US" sz="1600" dirty="0"/>
              <a:t>만 필요하다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앞서 살펴본 </a:t>
            </a:r>
            <a:r>
              <a:rPr lang="en-US" altLang="ko-KR" sz="1600" dirty="0"/>
              <a:t>iris </a:t>
            </a:r>
            <a:r>
              <a:rPr lang="ko-KR" altLang="en-US" sz="1600" dirty="0"/>
              <a:t>데이터의 경우 </a:t>
            </a:r>
            <a:r>
              <a:rPr lang="en-US" altLang="ko-KR" sz="1600" dirty="0"/>
              <a:t>versicolor</a:t>
            </a:r>
            <a:r>
              <a:rPr lang="ko-KR" altLang="en-US" sz="1600" dirty="0"/>
              <a:t>를 구한다고 생각해보자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</a:t>
            </a:r>
            <a:r>
              <a:rPr lang="ko-KR" altLang="en-US" sz="1600" dirty="0"/>
              <a:t>은 </a:t>
            </a:r>
            <a:r>
              <a:rPr lang="en-US" altLang="ko-KR" sz="1600" dirty="0"/>
              <a:t>sepal width, sepal length, petal width</a:t>
            </a:r>
            <a:r>
              <a:rPr lang="ko-KR" altLang="en-US" sz="1600" dirty="0"/>
              <a:t>라고 가정한다</a:t>
            </a:r>
            <a:r>
              <a:rPr lang="en-US" altLang="ko-KR" sz="1600" dirty="0"/>
              <a:t>.</a:t>
            </a:r>
          </a:p>
        </p:txBody>
      </p:sp>
      <p:pic>
        <p:nvPicPr>
          <p:cNvPr id="5122" name="Picture 2" descr="Neural Networks from Scratch (without linear algebra) | Lasse Hansen">
            <a:extLst>
              <a:ext uri="{FF2B5EF4-FFF2-40B4-BE49-F238E27FC236}">
                <a16:creationId xmlns:a16="http://schemas.microsoft.com/office/drawing/2014/main" id="{AF62C418-716B-40F7-83E7-2A65F616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1112091"/>
            <a:ext cx="7073900" cy="51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이진 분류 문제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7763936" y="1362162"/>
            <a:ext cx="3776132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다중 레이블 이진 분류의 경우 </a:t>
            </a:r>
            <a:r>
              <a:rPr lang="en-US" altLang="ko-KR" sz="1600" dirty="0" err="1"/>
              <a:t>softmax</a:t>
            </a:r>
            <a:r>
              <a:rPr lang="ko-KR" altLang="en-US" sz="1600" dirty="0"/>
              <a:t>함수를 사용하여 분류한다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다시 </a:t>
            </a:r>
            <a:r>
              <a:rPr lang="en-US" altLang="ko-KR" sz="1600" dirty="0"/>
              <a:t>iris </a:t>
            </a:r>
            <a:r>
              <a:rPr lang="ko-KR" altLang="en-US" sz="1600" dirty="0"/>
              <a:t>문제를 생각해보자</a:t>
            </a:r>
            <a:r>
              <a:rPr lang="en-US" altLang="ko-KR" sz="1600" dirty="0"/>
              <a:t>. </a:t>
            </a:r>
            <a:r>
              <a:rPr lang="ko-KR" altLang="en-US" sz="1600" dirty="0"/>
              <a:t>이번에는 </a:t>
            </a:r>
            <a:r>
              <a:rPr lang="en-US" altLang="ko-KR" sz="1600" dirty="0"/>
              <a:t>versicolor</a:t>
            </a:r>
            <a:r>
              <a:rPr lang="ko-KR" altLang="en-US" sz="1600" dirty="0"/>
              <a:t>인지만 분류하는 것이 아니라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verginica</a:t>
            </a:r>
            <a:r>
              <a:rPr lang="en-US" altLang="ko-KR" sz="1600" dirty="0"/>
              <a:t>, versicolor, 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 </a:t>
            </a:r>
            <a:r>
              <a:rPr lang="ko-KR" altLang="en-US" sz="1600" dirty="0"/>
              <a:t>셋 중 무엇인지를 분류하는 문제이다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때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넣으면 </a:t>
            </a:r>
            <a:r>
              <a:rPr lang="en-US" altLang="ko-KR" sz="1600" dirty="0"/>
              <a:t>output layer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softmax</a:t>
            </a:r>
            <a:r>
              <a:rPr lang="ko-KR" altLang="en-US" sz="1600" dirty="0"/>
              <a:t>함수에 의해 결과 값이 각 레이블의 </a:t>
            </a:r>
            <a:r>
              <a:rPr lang="ko-KR" altLang="en-US" sz="1600" dirty="0" err="1"/>
              <a:t>확률값으로</a:t>
            </a:r>
            <a:r>
              <a:rPr lang="ko-KR" altLang="en-US" sz="1600" dirty="0"/>
              <a:t> 나타난다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[0.1, 0.8, 0.1]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같이 결과 값이 도출되는데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 err="1"/>
              <a:t>verginica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0.1, versicolor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0.8, </a:t>
            </a:r>
            <a:r>
              <a:rPr lang="en-US" altLang="ko-KR" sz="1600" dirty="0" err="1"/>
              <a:t>setosa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0.1</a:t>
            </a:r>
            <a:r>
              <a:rPr lang="ko-KR" altLang="en-US" sz="1600" dirty="0"/>
              <a:t>이라는 뜻이다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23CBD-A9E5-4A39-922B-3843F7C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2" y="1193178"/>
            <a:ext cx="6942667" cy="49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018240" y="324433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10.1.1 </a:t>
            </a:r>
            <a:r>
              <a:rPr lang="ko-KR" altLang="en-US" dirty="0"/>
              <a:t>생물학적 뉴런부터 인공 뉴런까지</a:t>
            </a:r>
          </a:p>
        </p:txBody>
      </p:sp>
    </p:spTree>
    <p:extLst>
      <p:ext uri="{BB962C8B-B14F-4D97-AF65-F5344CB8AC3E}">
        <p14:creationId xmlns:p14="http://schemas.microsoft.com/office/powerpoint/2010/main" val="38461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FD072-E10D-4956-AC2E-CFF8E720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" y="1465006"/>
            <a:ext cx="6260734" cy="4009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생물학적 뉴런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098972" y="1859340"/>
            <a:ext cx="4585009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시냅스 말단이라는 구조를 통해 정보를 전달받음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정보를 신경전달물질이라는 화학적 신호로 바꾸어 다른 뉴런의 수상돌기나 세포체에 연결됨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인공 신경망의 인공 뉴런 또한 비슷한 원리로 작동함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개의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전달받으면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거쳐 특정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도출해냄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개의 데이터를 받아 특정 결과를 도출해낸다는 점에서 생물학적 뉴런 구조와 인공 뉴런과 상통함</a:t>
            </a:r>
            <a:r>
              <a:rPr lang="en-US" altLang="ko-KR" sz="1600" dirty="0"/>
              <a:t>.</a:t>
            </a:r>
          </a:p>
          <a:p>
            <a:pPr algn="just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451963" y="324433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10.1.2 </a:t>
            </a:r>
            <a:r>
              <a:rPr lang="ko-KR" altLang="en-US" dirty="0"/>
              <a:t>뉴런을 사용한 논리 연산</a:t>
            </a:r>
          </a:p>
        </p:txBody>
      </p:sp>
    </p:spTree>
    <p:extLst>
      <p:ext uri="{BB962C8B-B14F-4D97-AF65-F5344CB8AC3E}">
        <p14:creationId xmlns:p14="http://schemas.microsoft.com/office/powerpoint/2010/main" val="30872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뉴런을 사용한 논리 연산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958599" y="1313908"/>
            <a:ext cx="4585009" cy="49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생물학적 뉴런에서 착안한 매우 단순한 신경망 모델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A, B</a:t>
            </a:r>
            <a:r>
              <a:rPr lang="ko-KR" altLang="en-US" sz="1600" dirty="0"/>
              <a:t>는 </a:t>
            </a:r>
            <a:r>
              <a:rPr lang="en-US" altLang="ko-KR" sz="1600" dirty="0"/>
              <a:t>input, C</a:t>
            </a:r>
            <a:r>
              <a:rPr lang="ko-KR" altLang="en-US" sz="1600" dirty="0"/>
              <a:t>는 네트워크이다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첫 번째 네트워크는 </a:t>
            </a:r>
            <a:r>
              <a:rPr lang="ko-KR" altLang="en-US" sz="1600" dirty="0" err="1"/>
              <a:t>항등함수이다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번째 네트워크는 논리곱 연산을 수행한다</a:t>
            </a:r>
            <a:r>
              <a:rPr lang="en-US" altLang="ko-KR" sz="1600" dirty="0"/>
              <a:t>. A and B </a:t>
            </a:r>
            <a:r>
              <a:rPr lang="ko-KR" altLang="en-US" sz="1600" dirty="0"/>
              <a:t>모두 </a:t>
            </a:r>
            <a:r>
              <a:rPr lang="ko-KR" altLang="en-US" sz="1600" dirty="0" err="1"/>
              <a:t>켜져있을</a:t>
            </a:r>
            <a:r>
              <a:rPr lang="ko-KR" altLang="en-US" sz="1600" dirty="0"/>
              <a:t> 때 </a:t>
            </a:r>
            <a:r>
              <a:rPr lang="en-US" altLang="ko-KR" sz="1600" dirty="0"/>
              <a:t>C </a:t>
            </a:r>
            <a:r>
              <a:rPr lang="ko-KR" altLang="en-US" sz="1600" dirty="0"/>
              <a:t>함수가 활성화 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세 번째 네트워크는 논리합 연산을 수행한다</a:t>
            </a:r>
            <a:r>
              <a:rPr lang="en-US" altLang="ko-KR" sz="1600" dirty="0"/>
              <a:t>. A or B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켜져있을</a:t>
            </a:r>
            <a:r>
              <a:rPr lang="ko-KR" altLang="en-US" sz="1600" dirty="0"/>
              <a:t> 때 작동한다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 번째 네트워크는 </a:t>
            </a:r>
            <a:r>
              <a:rPr lang="en-US" altLang="ko-KR" sz="1600" dirty="0"/>
              <a:t>B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켜져있지</a:t>
            </a:r>
            <a:r>
              <a:rPr lang="ko-KR" altLang="en-US" sz="1600" dirty="0"/>
              <a:t> 않고 </a:t>
            </a:r>
            <a:r>
              <a:rPr lang="en-US" altLang="ko-KR" sz="1600" dirty="0"/>
              <a:t>A</a:t>
            </a:r>
            <a:r>
              <a:rPr lang="ko-KR" altLang="en-US" sz="1600" dirty="0"/>
              <a:t>가 켜질 때 활성화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DBA35-E395-4212-B944-DD6EEE98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" y="2300287"/>
            <a:ext cx="6057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5251747" y="324433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10.1.3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8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F9F2C-B141-47B8-8DAC-6BBA5624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6" y="1208923"/>
            <a:ext cx="5810250" cy="2771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931150" y="1134478"/>
            <a:ext cx="4585009" cy="54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퍼셉트론은</a:t>
            </a:r>
            <a:r>
              <a:rPr lang="ko-KR" altLang="en-US" sz="1600" dirty="0"/>
              <a:t> </a:t>
            </a:r>
            <a:r>
              <a:rPr lang="en-US" altLang="ko-KR" sz="1600" dirty="0"/>
              <a:t>TLU(Threshold Logic Unit), LTI(Linear threshold unit)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 : binary</a:t>
            </a:r>
            <a:r>
              <a:rPr lang="ko-KR" altLang="en-US" sz="1600" dirty="0"/>
              <a:t> </a:t>
            </a:r>
            <a:r>
              <a:rPr lang="en-US" altLang="ko-KR" sz="1600" dirty="0"/>
              <a:t>value</a:t>
            </a:r>
            <a:r>
              <a:rPr lang="ko-KR" altLang="en-US" sz="1600" dirty="0"/>
              <a:t>가 아닌 연속적인 </a:t>
            </a:r>
            <a:r>
              <a:rPr lang="en-US" altLang="ko-KR" sz="1600" dirty="0"/>
              <a:t>value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 function 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input</a:t>
            </a:r>
            <a:r>
              <a:rPr lang="ko-KR" altLang="en-US" sz="1600" dirty="0"/>
              <a:t> 벡터들을 받아 선형결합을 한 값을 출력한다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 Function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heaviside</a:t>
            </a:r>
            <a:r>
              <a:rPr lang="ko-KR" altLang="en-US" sz="1600" dirty="0"/>
              <a:t> </a:t>
            </a:r>
            <a:r>
              <a:rPr lang="en-US" altLang="ko-KR" sz="1600" dirty="0"/>
              <a:t>step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 또는 </a:t>
            </a:r>
            <a:r>
              <a:rPr lang="en-US" altLang="ko-KR" sz="1600" dirty="0"/>
              <a:t>signal function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TLU</a:t>
            </a:r>
            <a:r>
              <a:rPr lang="ko-KR" altLang="en-US" sz="1600" dirty="0"/>
              <a:t>를 훈련한다는 것은 최적의 </a:t>
            </a:r>
            <a:r>
              <a:rPr lang="en-US" altLang="ko-KR" sz="1600" dirty="0"/>
              <a:t>w0, w1, w2, … </a:t>
            </a:r>
            <a:r>
              <a:rPr lang="en-US" altLang="ko-KR" sz="1600" dirty="0" err="1"/>
              <a:t>wn</a:t>
            </a:r>
            <a:r>
              <a:rPr lang="ko-KR" altLang="en-US" sz="1600" dirty="0"/>
              <a:t>을 찾는다는 의미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이러한 단일 </a:t>
            </a:r>
            <a:r>
              <a:rPr lang="ko-KR" altLang="en-US" sz="1600" dirty="0" err="1"/>
              <a:t>퍼셉트론은</a:t>
            </a:r>
            <a:r>
              <a:rPr lang="ko-KR" altLang="en-US" sz="1600" dirty="0"/>
              <a:t> 이진 분류 문제에 활용 가능하다</a:t>
            </a:r>
            <a:r>
              <a:rPr lang="en-US" altLang="ko-KR" sz="1600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BD95F1-BA5C-47EC-B290-13A6EDD6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5" y="3683201"/>
            <a:ext cx="3786452" cy="30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47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층이 하나인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TLU(Threshold Logic Unit)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514055" y="1109805"/>
            <a:ext cx="5228766" cy="494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완전 </a:t>
            </a:r>
            <a:r>
              <a:rPr lang="ko-KR" altLang="en-US" sz="1600" dirty="0" err="1"/>
              <a:t>연결층</a:t>
            </a:r>
            <a:r>
              <a:rPr lang="en-US" altLang="ko-KR" sz="1600" dirty="0"/>
              <a:t>(Fully connected layer), </a:t>
            </a:r>
            <a:r>
              <a:rPr lang="ko-KR" altLang="en-US" sz="1600" dirty="0"/>
              <a:t>밀집 층</a:t>
            </a:r>
            <a:r>
              <a:rPr lang="en-US" altLang="ko-KR" sz="1600" dirty="0"/>
              <a:t>(Dense Layer) : </a:t>
            </a:r>
            <a:r>
              <a:rPr lang="ko-KR" altLang="en-US" sz="1600" dirty="0"/>
              <a:t>한 층에 있는 모든 뉴런이 이전 층에 있는 모든 뉴런과 연결되어 있음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뉴런 </a:t>
            </a:r>
            <a:r>
              <a:rPr lang="en-US" altLang="ko-KR" sz="1600" dirty="0"/>
              <a:t>: input</a:t>
            </a:r>
            <a:r>
              <a:rPr lang="ko-KR" altLang="en-US" sz="1600" dirty="0"/>
              <a:t>을 받는 뉴런</a:t>
            </a:r>
            <a:r>
              <a:rPr lang="en-US" altLang="ko-KR" sz="1600" dirty="0"/>
              <a:t>. </a:t>
            </a:r>
            <a:r>
              <a:rPr lang="ko-KR" altLang="en-US" sz="1600" dirty="0"/>
              <a:t>받은 </a:t>
            </a:r>
            <a:r>
              <a:rPr lang="en-US" altLang="ko-KR" sz="1600" dirty="0"/>
              <a:t>input</a:t>
            </a:r>
            <a:r>
              <a:rPr lang="ko-KR" altLang="en-US" sz="1600" dirty="0"/>
              <a:t>에 어떠한 처리 없이 그대로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층</a:t>
            </a:r>
            <a:r>
              <a:rPr lang="en-US" altLang="ko-KR" sz="1600" dirty="0"/>
              <a:t>(input layer) : </a:t>
            </a:r>
            <a:r>
              <a:rPr lang="ko-KR" altLang="en-US" sz="1600" dirty="0"/>
              <a:t>입력 뉴런으로 구성된 층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편향 뉴런</a:t>
            </a:r>
            <a:r>
              <a:rPr lang="en-US" altLang="ko-KR" sz="1600" dirty="0"/>
              <a:t>(Bias neuron)</a:t>
            </a:r>
            <a:r>
              <a:rPr lang="ko-KR" altLang="en-US" sz="1600" dirty="0"/>
              <a:t>  </a:t>
            </a:r>
            <a:r>
              <a:rPr lang="en-US" altLang="ko-KR" sz="1600" dirty="0"/>
              <a:t>: bias</a:t>
            </a:r>
            <a:r>
              <a:rPr lang="ko-KR" altLang="en-US" sz="1600" dirty="0"/>
              <a:t>를 더해주는 뉴런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옆의 그림은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받아서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label</a:t>
            </a:r>
            <a:r>
              <a:rPr lang="ko-KR" altLang="en-US" sz="1600" dirty="0"/>
              <a:t>로 분류해주는 </a:t>
            </a:r>
            <a:r>
              <a:rPr lang="en-US" altLang="ko-KR" sz="1600" dirty="0"/>
              <a:t>multi label classifier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666FB-80C3-48CB-993F-3CBFA0A3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975115"/>
            <a:ext cx="4817533" cy="2890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E57E68-E1A2-45BA-88E1-1D1CFA99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74" y="3811935"/>
            <a:ext cx="4029902" cy="29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1144</Words>
  <Application>Microsoft Office PowerPoint</Application>
  <PresentationFormat>와이드스크린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마루 부리 Beta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 성호</cp:lastModifiedBy>
  <cp:revision>23</cp:revision>
  <dcterms:created xsi:type="dcterms:W3CDTF">2020-11-18T01:48:02Z</dcterms:created>
  <dcterms:modified xsi:type="dcterms:W3CDTF">2021-09-10T14:52:00Z</dcterms:modified>
</cp:coreProperties>
</file>