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embeddedFontLst>
    <p:embeddedFont>
      <p:font typeface="맑은 고딕" panose="020B0503020000020004" pitchFamily="50" charset="-127"/>
      <p:regular r:id="rId8"/>
      <p:bold r:id="rId9"/>
    </p:embeddedFont>
    <p:embeddedFont>
      <p:font typeface="페이북 Bold" panose="00000800000000000000" pitchFamily="2" charset="-127"/>
      <p:bold r:id="rId10"/>
    </p:embeddedFont>
    <p:embeddedFont>
      <p:font typeface="페이북 ExtraBold" panose="00000800000000000000" pitchFamily="2" charset="-127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FCF"/>
    <a:srgbClr val="F2F2F2"/>
    <a:srgbClr val="E5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 varScale="1">
        <p:scale>
          <a:sx n="36" d="100"/>
          <a:sy n="36" d="100"/>
        </p:scale>
        <p:origin x="95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3BC3A-F0B1-4571-B8F5-455EB76E8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5D5B19-1F1F-4E86-B44C-A9EC358B0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B8025-BBA1-44E9-B4E6-ABA1286A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37D-48AA-4F98-B51C-5B7DE2FF85E5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DF6AF-497A-46A6-A1A2-605F3A5F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4447B-F925-4A39-8B95-E2B06C99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500E-BD13-41AF-A53D-C3F445627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8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02208-82EF-4921-BB72-FF0BD390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0FDED7-953C-44EB-8477-CE6DDF23D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E728D3-020F-4D8A-B897-36C7BA9B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37D-48AA-4F98-B51C-5B7DE2FF85E5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8EB6E-D69D-40C0-82B6-011181E3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BEB8A-86E9-4D07-8107-E4C2ED90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500E-BD13-41AF-A53D-C3F445627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839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76D928-4597-473F-AFC5-FC74AD61E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158FF5-F408-49FB-BCB7-623523195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99FDC-FECA-4734-83D7-BB95C7BAE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37D-48AA-4F98-B51C-5B7DE2FF85E5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89227-72DA-4F3A-904C-BD795B96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64DD0-DECD-406A-BD93-5C2AA5C5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500E-BD13-41AF-A53D-C3F445627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74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90151-E698-44C3-913D-1CF9E9F5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20D62-4B32-40B7-86AC-0853F95C5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593EE-56D1-4389-B304-E71429C1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37D-48AA-4F98-B51C-5B7DE2FF85E5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6D858-7488-4962-BDF4-D01DA0FC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6295D-818B-443C-9EA0-417A8B14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500E-BD13-41AF-A53D-C3F445627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1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F8E01-6E7C-4FE0-97CC-142FC39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AB006-3A56-4200-AF37-C81248DB2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6CCD1-6258-44C6-86FE-0BABF4C0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37D-48AA-4F98-B51C-5B7DE2FF85E5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B9D11-891F-4418-9B3B-6EDAB425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A0223-7600-4547-9D1E-57D243A5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500E-BD13-41AF-A53D-C3F445627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67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813DD-FBA5-4B06-A458-A893EDFD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81D52C-CC56-47B3-A6AA-2A1A9441B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620CE2-1C56-43C5-B876-FCB19E526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91AF1-8656-4C81-9F51-B721C0F4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37D-48AA-4F98-B51C-5B7DE2FF85E5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E83CB-272C-4B94-AF9E-768DA4C4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A8EF1C-7516-4532-A07B-6E666255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500E-BD13-41AF-A53D-C3F445627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2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D3167-FB94-48E0-A591-E75F247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D6BB44-8950-47B9-B5C4-2F2535DB0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57C1CF-ADA1-461B-87FF-782FE110C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3061D3-62FF-4FAB-94BE-695944E2C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156F54-4316-4053-85E2-BE21FBDDE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37A22E-324E-4F06-8252-E0C896CA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37D-48AA-4F98-B51C-5B7DE2FF85E5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3E674C-9A0E-4838-9DAE-75BDD1E7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10F0D0-DA62-4A7C-8895-48C8C82C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500E-BD13-41AF-A53D-C3F445627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77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AF2EB-8B2F-4354-B854-CD5DEE4E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3C92D9-92DD-4B0F-BABB-58DED6D4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37D-48AA-4F98-B51C-5B7DE2FF85E5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BE72D0-432A-4624-AA74-858E17DD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C84729-94F0-4770-BD35-26EB37DD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500E-BD13-41AF-A53D-C3F445627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20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D2DAD4-CEAF-446A-84C6-36EA16F3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37D-48AA-4F98-B51C-5B7DE2FF85E5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F938C1-9ABA-48B8-9F21-AC511435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E60E72-1B26-4C55-A8CA-BA3B904C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500E-BD13-41AF-A53D-C3F445627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5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50E79-9106-4D32-9E90-2932623D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5E5D2-7360-414F-B7AE-85A1BD693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4228E1-C3B3-468B-B22E-7919F7CC7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27855A-E88D-4AF8-BEDB-88A52839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37D-48AA-4F98-B51C-5B7DE2FF85E5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DEA70-40A7-48E8-B4E3-0FEE32A5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1296D-373E-466B-B7E3-185E2FFC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500E-BD13-41AF-A53D-C3F445627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3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1709F-7998-4A49-84F6-B15C0279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1351DB-655D-4E50-9622-54FA041EA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6BED9B-0DF9-4EB2-B258-98095093E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E8216-8863-417D-A0DA-9EB0E4AA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C37D-48AA-4F98-B51C-5B7DE2FF85E5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3AE9E1-7664-449E-8D80-8DDB660A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BCA4B-443F-47BD-87B0-07EB9BF4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500E-BD13-41AF-A53D-C3F445627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46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2AE521-BE17-4D4B-A8EE-F0B7CE67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8860A-4F4D-465B-9CCC-A61C7E65E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6A547-C3B5-46EF-B403-841D587A9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C37D-48AA-4F98-B51C-5B7DE2FF85E5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3701C-39F7-4BF8-B5A6-FD9BD0717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31DBB-D25F-4827-9D77-FA7CEAB11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8500E-BD13-41AF-A53D-C3F445627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1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D854F9A-80F4-4F1D-83BD-2D1CE815BAB5}"/>
              </a:ext>
            </a:extLst>
          </p:cNvPr>
          <p:cNvSpPr/>
          <p:nvPr/>
        </p:nvSpPr>
        <p:spPr>
          <a:xfrm>
            <a:off x="1600218" y="2638425"/>
            <a:ext cx="8991564" cy="16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1B8EE-EA67-4B44-8BF0-7C2BB78FAC4F}"/>
              </a:ext>
            </a:extLst>
          </p:cNvPr>
          <p:cNvSpPr txBox="1"/>
          <p:nvPr/>
        </p:nvSpPr>
        <p:spPr>
          <a:xfrm>
            <a:off x="1600218" y="2875002"/>
            <a:ext cx="8991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18.7 </a:t>
            </a:r>
            <a:r>
              <a:rPr lang="ko-KR" altLang="en-US" sz="6600" b="1" dirty="0" err="1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마르코프</a:t>
            </a:r>
            <a:r>
              <a:rPr lang="ko-KR" altLang="en-US" sz="6600" b="1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 결정 과정</a:t>
            </a:r>
          </a:p>
        </p:txBody>
      </p:sp>
    </p:spTree>
    <p:extLst>
      <p:ext uri="{BB962C8B-B14F-4D97-AF65-F5344CB8AC3E}">
        <p14:creationId xmlns:p14="http://schemas.microsoft.com/office/powerpoint/2010/main" val="290293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EEFE831-CEE3-49FD-9422-B90AA9E21791}"/>
              </a:ext>
            </a:extLst>
          </p:cNvPr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1B8EE-EA67-4B44-8BF0-7C2BB78FAC4F}"/>
              </a:ext>
            </a:extLst>
          </p:cNvPr>
          <p:cNvSpPr txBox="1"/>
          <p:nvPr/>
        </p:nvSpPr>
        <p:spPr>
          <a:xfrm>
            <a:off x="135020" y="208839"/>
            <a:ext cx="7457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마르코프</a:t>
            </a:r>
            <a:r>
              <a:rPr lang="ko-KR" altLang="en-US" sz="3600" b="1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 연쇄 </a:t>
            </a:r>
            <a:r>
              <a:rPr lang="en-US" altLang="ko-KR" sz="3600" b="1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VS </a:t>
            </a:r>
            <a:r>
              <a:rPr lang="ko-KR" altLang="en-US" sz="3600" b="1" dirty="0" err="1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마르코프</a:t>
            </a:r>
            <a:r>
              <a:rPr lang="ko-KR" altLang="en-US" sz="3600" b="1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 결정 과정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85964A-5D90-4A71-8316-81B53AB2DC42}"/>
              </a:ext>
            </a:extLst>
          </p:cNvPr>
          <p:cNvSpPr/>
          <p:nvPr/>
        </p:nvSpPr>
        <p:spPr>
          <a:xfrm>
            <a:off x="584200" y="1587500"/>
            <a:ext cx="4838700" cy="4991100"/>
          </a:xfrm>
          <a:prstGeom prst="roundRect">
            <a:avLst>
              <a:gd name="adj" fmla="val 9318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CA704D3-2A1B-4104-92AE-C1ACD89DF54F}"/>
              </a:ext>
            </a:extLst>
          </p:cNvPr>
          <p:cNvSpPr/>
          <p:nvPr/>
        </p:nvSpPr>
        <p:spPr>
          <a:xfrm>
            <a:off x="6261100" y="1587500"/>
            <a:ext cx="5651500" cy="4991100"/>
          </a:xfrm>
          <a:prstGeom prst="roundRect">
            <a:avLst>
              <a:gd name="adj" fmla="val 877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7D12929-3C64-40BD-A87C-BD390927850C}"/>
              </a:ext>
            </a:extLst>
          </p:cNvPr>
          <p:cNvSpPr/>
          <p:nvPr/>
        </p:nvSpPr>
        <p:spPr>
          <a:xfrm>
            <a:off x="673100" y="1676400"/>
            <a:ext cx="4622800" cy="4787900"/>
          </a:xfrm>
          <a:prstGeom prst="roundRect">
            <a:avLst>
              <a:gd name="adj" fmla="val 6502"/>
            </a:avLst>
          </a:prstGeom>
          <a:solidFill>
            <a:schemeClr val="bg1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279343-6858-4245-8A9C-ED79BE4EC4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678" b="46396"/>
          <a:stretch/>
        </p:blipFill>
        <p:spPr>
          <a:xfrm>
            <a:off x="1638300" y="1965325"/>
            <a:ext cx="3060700" cy="18582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3B9CE9-84EB-4253-9739-C678B51ED2B6}"/>
              </a:ext>
            </a:extLst>
          </p:cNvPr>
          <p:cNvSpPr txBox="1"/>
          <p:nvPr/>
        </p:nvSpPr>
        <p:spPr>
          <a:xfrm>
            <a:off x="898619" y="3785507"/>
            <a:ext cx="4587781" cy="2487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메모리가 없는 확률 과정</a:t>
            </a:r>
            <a:endParaRPr lang="en-US" altLang="ko-KR" sz="1500" dirty="0">
              <a:latin typeface="페이북 Bold" panose="00000800000000000000" pitchFamily="2" charset="-127"/>
              <a:ea typeface="페이북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정해진 개수의 상태를 가지고 있으며</a:t>
            </a:r>
            <a:r>
              <a:rPr lang="en-US" altLang="ko-KR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각 스텝마다</a:t>
            </a:r>
            <a:r>
              <a:rPr lang="en-US" altLang="ko-KR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 </a:t>
            </a: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한 상태에서 다른 상태로 랜덤하게 전이</a:t>
            </a:r>
            <a:endParaRPr lang="en-US" altLang="ko-KR" sz="1500" dirty="0">
              <a:latin typeface="페이북 Bold" panose="00000800000000000000" pitchFamily="2" charset="-127"/>
              <a:ea typeface="페이북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상태 </a:t>
            </a:r>
            <a:r>
              <a:rPr lang="en-US" altLang="ko-KR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s</a:t>
            </a: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에서 </a:t>
            </a:r>
            <a:r>
              <a:rPr lang="en-US" altLang="ko-KR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s’</a:t>
            </a: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로 전이하기 위한 확률은 고정되어</a:t>
            </a:r>
            <a:endParaRPr lang="en-US" altLang="ko-KR" sz="1500" dirty="0">
              <a:latin typeface="페이북 Bold" panose="00000800000000000000" pitchFamily="2" charset="-127"/>
              <a:ea typeface="페이북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있으며</a:t>
            </a:r>
            <a:r>
              <a:rPr lang="en-US" altLang="ko-KR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, </a:t>
            </a: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과거 상태에는</a:t>
            </a:r>
            <a:r>
              <a:rPr lang="en-US" altLang="ko-KR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 </a:t>
            </a: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상관없이 </a:t>
            </a:r>
            <a:r>
              <a:rPr lang="en-US" altLang="ko-KR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(s, s’) </a:t>
            </a: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쌍에만 의존</a:t>
            </a:r>
            <a:endParaRPr lang="en-US" altLang="ko-KR" sz="1500" dirty="0">
              <a:latin typeface="페이북 Bold" panose="00000800000000000000" pitchFamily="2" charset="-127"/>
              <a:ea typeface="페이북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종료 상태 </a:t>
            </a:r>
            <a:r>
              <a:rPr lang="en-US" altLang="ko-KR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: </a:t>
            </a: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다양한 상태를 여러 번 오갈 수 있지만</a:t>
            </a:r>
            <a:endParaRPr lang="en-US" altLang="ko-KR" sz="1500" dirty="0">
              <a:latin typeface="페이북 Bold" panose="00000800000000000000" pitchFamily="2" charset="-127"/>
              <a:ea typeface="페이북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결국 수렴하는 상태</a:t>
            </a:r>
            <a:endParaRPr lang="en-US" altLang="ko-KR" sz="1500" dirty="0"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1360F1E-BD82-4416-AAB8-1F03FA563A09}"/>
              </a:ext>
            </a:extLst>
          </p:cNvPr>
          <p:cNvSpPr/>
          <p:nvPr/>
        </p:nvSpPr>
        <p:spPr>
          <a:xfrm>
            <a:off x="1917700" y="1322798"/>
            <a:ext cx="2082800" cy="607601"/>
          </a:xfrm>
          <a:prstGeom prst="round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CE3D4F-C1F0-48A0-B5CF-76DE2D1E5A79}"/>
              </a:ext>
            </a:extLst>
          </p:cNvPr>
          <p:cNvSpPr txBox="1"/>
          <p:nvPr/>
        </p:nvSpPr>
        <p:spPr>
          <a:xfrm>
            <a:off x="2117097" y="1322799"/>
            <a:ext cx="1746669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solidFill>
                  <a:schemeClr val="bg1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마르코프</a:t>
            </a:r>
            <a:r>
              <a:rPr lang="ko-KR" altLang="en-US" sz="2000" dirty="0">
                <a:solidFill>
                  <a:schemeClr val="bg1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 연쇄</a:t>
            </a:r>
            <a:endParaRPr lang="en-US" altLang="ko-KR" sz="2000" dirty="0">
              <a:solidFill>
                <a:schemeClr val="bg1"/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485B98-A36C-459F-9F3D-D93B2F4CC043}"/>
              </a:ext>
            </a:extLst>
          </p:cNvPr>
          <p:cNvSpPr/>
          <p:nvPr/>
        </p:nvSpPr>
        <p:spPr>
          <a:xfrm>
            <a:off x="6388100" y="1689100"/>
            <a:ext cx="5372100" cy="4787900"/>
          </a:xfrm>
          <a:prstGeom prst="roundRect">
            <a:avLst>
              <a:gd name="adj" fmla="val 6502"/>
            </a:avLst>
          </a:prstGeom>
          <a:solidFill>
            <a:schemeClr val="bg1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E2EDEB9-FDE6-4DA1-AF31-16918D91ECE7}"/>
              </a:ext>
            </a:extLst>
          </p:cNvPr>
          <p:cNvSpPr/>
          <p:nvPr/>
        </p:nvSpPr>
        <p:spPr>
          <a:xfrm>
            <a:off x="7886699" y="1322798"/>
            <a:ext cx="2493003" cy="607601"/>
          </a:xfrm>
          <a:prstGeom prst="round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4C153B-9B6B-47CB-BCAE-C796522699BF}"/>
              </a:ext>
            </a:extLst>
          </p:cNvPr>
          <p:cNvSpPr txBox="1"/>
          <p:nvPr/>
        </p:nvSpPr>
        <p:spPr>
          <a:xfrm>
            <a:off x="8060696" y="1322799"/>
            <a:ext cx="249300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err="1">
                <a:solidFill>
                  <a:schemeClr val="bg1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마르코프</a:t>
            </a:r>
            <a:r>
              <a:rPr lang="ko-KR" altLang="en-US" sz="2000" dirty="0">
                <a:solidFill>
                  <a:schemeClr val="bg1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 결정 과정</a:t>
            </a:r>
            <a:endParaRPr lang="en-US" altLang="ko-KR" sz="2000" dirty="0">
              <a:solidFill>
                <a:schemeClr val="bg1"/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56BFAB4-CDB6-4585-9263-69CC5D33C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437" y="2027465"/>
            <a:ext cx="3200398" cy="17053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F74FE0-44AC-44BE-B741-F82CD820623F}"/>
              </a:ext>
            </a:extLst>
          </p:cNvPr>
          <p:cNvSpPr txBox="1"/>
          <p:nvPr/>
        </p:nvSpPr>
        <p:spPr>
          <a:xfrm>
            <a:off x="6637336" y="3651653"/>
            <a:ext cx="5122864" cy="283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각 스텝에서 에이전트는 여러 가능한 행동 중 하나를</a:t>
            </a:r>
            <a:endParaRPr lang="en-US" altLang="ko-KR" sz="1500" dirty="0">
              <a:latin typeface="페이북 Bold" panose="00000800000000000000" pitchFamily="2" charset="-127"/>
              <a:ea typeface="페이북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선택할 수 있고</a:t>
            </a:r>
            <a:r>
              <a:rPr lang="en-US" altLang="ko-KR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, </a:t>
            </a: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전이 확률을 선택된 행동에 따라 달라짐</a:t>
            </a:r>
            <a:r>
              <a:rPr lang="en-US" altLang="ko-KR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또한 어떤 상태 전이는 보상을 반환함</a:t>
            </a:r>
            <a:endParaRPr lang="en-US" altLang="ko-KR" sz="1500" dirty="0">
              <a:latin typeface="페이북 Bold" panose="00000800000000000000" pitchFamily="2" charset="-127"/>
              <a:ea typeface="페이북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에이전트의 목적은 시간이 지남에 따라 보상을 최대화</a:t>
            </a:r>
            <a:endParaRPr lang="en-US" altLang="ko-KR" sz="1500" dirty="0">
              <a:latin typeface="페이북 Bold" panose="00000800000000000000" pitchFamily="2" charset="-127"/>
              <a:ea typeface="페이북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하기 위한 정책을 찾는 것</a:t>
            </a:r>
            <a:endParaRPr lang="en-US" altLang="ko-KR" sz="1500" dirty="0">
              <a:latin typeface="페이북 Bold" panose="00000800000000000000" pitchFamily="2" charset="-127"/>
              <a:ea typeface="페이북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최적의 상태 가치 </a:t>
            </a:r>
            <a:r>
              <a:rPr lang="en-US" altLang="ko-KR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V*(s) : </a:t>
            </a: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에이전트가 상태 </a:t>
            </a:r>
            <a:r>
              <a:rPr lang="en-US" altLang="ko-KR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s</a:t>
            </a: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에 도달한 후 </a:t>
            </a:r>
            <a:endParaRPr lang="en-US" altLang="ko-KR" sz="1500" dirty="0">
              <a:latin typeface="페이북 Bold" panose="00000800000000000000" pitchFamily="2" charset="-127"/>
              <a:ea typeface="페이북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최적으로 행동한다고 가정하고 평균적으로 기대할 수 있는</a:t>
            </a:r>
            <a:endParaRPr lang="en-US" altLang="ko-KR" sz="1500" dirty="0">
              <a:latin typeface="페이북 Bold" panose="00000800000000000000" pitchFamily="2" charset="-127"/>
              <a:ea typeface="페이북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할인된 미래 보상의 합</a:t>
            </a:r>
            <a:endParaRPr lang="en-US" altLang="ko-KR" sz="1500" dirty="0"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794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EEFE831-CEE3-49FD-9422-B90AA9E21791}"/>
              </a:ext>
            </a:extLst>
          </p:cNvPr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1B8EE-EA67-4B44-8BF0-7C2BB78FAC4F}"/>
              </a:ext>
            </a:extLst>
          </p:cNvPr>
          <p:cNvSpPr txBox="1"/>
          <p:nvPr/>
        </p:nvSpPr>
        <p:spPr>
          <a:xfrm>
            <a:off x="127000" y="144502"/>
            <a:ext cx="4682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마르코프</a:t>
            </a:r>
            <a:r>
              <a:rPr lang="ko-KR" altLang="en-US" sz="4400" b="1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 결정 과정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64077E-4028-4885-AAE2-43DD6EF765A2}"/>
              </a:ext>
            </a:extLst>
          </p:cNvPr>
          <p:cNvSpPr txBox="1"/>
          <p:nvPr/>
        </p:nvSpPr>
        <p:spPr>
          <a:xfrm>
            <a:off x="127000" y="1185902"/>
            <a:ext cx="4587781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 err="1">
                <a:latin typeface="페이북 Bold" panose="00000800000000000000" pitchFamily="2" charset="-127"/>
                <a:ea typeface="페이북 Bold" panose="00000800000000000000" pitchFamily="2" charset="-127"/>
              </a:rPr>
              <a:t>벨먼</a:t>
            </a: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 최적 방정식</a:t>
            </a:r>
            <a:endParaRPr lang="en-US" altLang="ko-KR" sz="1500" dirty="0"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00E836-DBA9-42B2-96AF-337F91407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43" y="3095625"/>
            <a:ext cx="65532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01542D3-876E-47CE-B66C-0ACE2807634F}"/>
              </a:ext>
            </a:extLst>
          </p:cNvPr>
          <p:cNvSpPr txBox="1"/>
          <p:nvPr/>
        </p:nvSpPr>
        <p:spPr>
          <a:xfrm>
            <a:off x="126999" y="2586778"/>
            <a:ext cx="10706101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가치 반복 알고리즘 </a:t>
            </a:r>
            <a:r>
              <a:rPr lang="en-US" altLang="ko-KR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: </a:t>
            </a: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정책을 평가할 때 유용하지만 정책을 알려주지는 않음</a:t>
            </a:r>
            <a:r>
              <a:rPr lang="en-US" altLang="ko-KR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 </a:t>
            </a:r>
            <a:r>
              <a:rPr lang="en-US" altLang="ko-KR" sz="1500" dirty="0">
                <a:solidFill>
                  <a:srgbClr val="FF000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-&gt; </a:t>
            </a:r>
            <a:r>
              <a:rPr lang="ko-KR" altLang="en-US" sz="1500" dirty="0">
                <a:solidFill>
                  <a:srgbClr val="FF000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최적의 정책을 이미 알고 있는 경우에 사용</a:t>
            </a:r>
            <a:endParaRPr lang="en-US" altLang="ko-KR" sz="1500" dirty="0">
              <a:solidFill>
                <a:srgbClr val="FF0000"/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CE27CF-08D3-446B-81FF-D62709236CA4}"/>
              </a:ext>
            </a:extLst>
          </p:cNvPr>
          <p:cNvSpPr txBox="1"/>
          <p:nvPr/>
        </p:nvSpPr>
        <p:spPr>
          <a:xfrm>
            <a:off x="126999" y="3987654"/>
            <a:ext cx="10706101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Q-</a:t>
            </a: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가치 반복 알고리즘 </a:t>
            </a:r>
            <a:r>
              <a:rPr lang="en-US" altLang="ko-KR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: </a:t>
            </a: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상태와 행동의 쌍 </a:t>
            </a:r>
            <a:r>
              <a:rPr lang="en-US" altLang="ko-KR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(s, a)</a:t>
            </a: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을 가지고 그에 대한 가치를 추정함 </a:t>
            </a:r>
            <a:r>
              <a:rPr lang="en-US" altLang="ko-KR" sz="1500" dirty="0">
                <a:solidFill>
                  <a:srgbClr val="FF000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-&gt; </a:t>
            </a:r>
            <a:r>
              <a:rPr lang="ko-KR" altLang="en-US" sz="1500" dirty="0">
                <a:solidFill>
                  <a:srgbClr val="FF000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최적의 정책을 구할 수 있음</a:t>
            </a:r>
            <a:endParaRPr lang="en-US" altLang="ko-KR" sz="1500" dirty="0">
              <a:solidFill>
                <a:srgbClr val="FF0000"/>
              </a:solidFill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875854-3EE1-441E-9F44-6BABB5809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43" y="4509267"/>
            <a:ext cx="67151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F9E2ACA-0552-4AD0-9B80-63E2A6AB6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43" y="5945188"/>
            <a:ext cx="22288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284066-B42D-4D55-8076-B74F041228B3}"/>
              </a:ext>
            </a:extLst>
          </p:cNvPr>
          <p:cNvSpPr txBox="1"/>
          <p:nvPr/>
        </p:nvSpPr>
        <p:spPr>
          <a:xfrm>
            <a:off x="126999" y="5382894"/>
            <a:ext cx="10706101" cy="40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최적의 정책 </a:t>
            </a:r>
            <a:r>
              <a:rPr lang="en-US" altLang="ko-KR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: </a:t>
            </a: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에이전트가 상태 </a:t>
            </a:r>
            <a:r>
              <a:rPr lang="en-US" altLang="ko-KR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s</a:t>
            </a: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에 도달했을 때 가장 높은 </a:t>
            </a:r>
            <a:r>
              <a:rPr lang="en-US" altLang="ko-KR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Q-</a:t>
            </a:r>
            <a:r>
              <a:rPr lang="ko-KR" altLang="en-US" sz="1500" dirty="0">
                <a:latin typeface="페이북 Bold" panose="00000800000000000000" pitchFamily="2" charset="-127"/>
                <a:ea typeface="페이북 Bold" panose="00000800000000000000" pitchFamily="2" charset="-127"/>
              </a:rPr>
              <a:t>값을 가진 행동을 선택하면 됨</a:t>
            </a:r>
            <a:endParaRPr lang="en-US" altLang="ko-KR" sz="1500" dirty="0">
              <a:latin typeface="페이북 Bold" panose="00000800000000000000" pitchFamily="2" charset="-127"/>
              <a:ea typeface="페이북 Bold" panose="00000800000000000000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A0507E2-C3CB-411B-8CB8-EA183BBE49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4178" b="17827"/>
          <a:stretch/>
        </p:blipFill>
        <p:spPr>
          <a:xfrm>
            <a:off x="434043" y="1703500"/>
            <a:ext cx="6553200" cy="641812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79955F-A410-4104-8D3D-D70934ACC378}"/>
              </a:ext>
            </a:extLst>
          </p:cNvPr>
          <p:cNvSpPr/>
          <p:nvPr/>
        </p:nvSpPr>
        <p:spPr>
          <a:xfrm>
            <a:off x="1663700" y="2070100"/>
            <a:ext cx="215900" cy="18763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7CC9293-15F8-4A06-BF9D-8A7571705858}"/>
              </a:ext>
            </a:extLst>
          </p:cNvPr>
          <p:cNvSpPr/>
          <p:nvPr/>
        </p:nvSpPr>
        <p:spPr>
          <a:xfrm>
            <a:off x="2016314" y="1752832"/>
            <a:ext cx="1293157" cy="592480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A68E6A-FA6D-42B2-BAC7-3AFF3AD55659}"/>
              </a:ext>
            </a:extLst>
          </p:cNvPr>
          <p:cNvSpPr/>
          <p:nvPr/>
        </p:nvSpPr>
        <p:spPr>
          <a:xfrm>
            <a:off x="3309471" y="1752832"/>
            <a:ext cx="2443629" cy="504898"/>
          </a:xfrm>
          <a:prstGeom prst="rect">
            <a:avLst/>
          </a:pr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C3E619-DC09-46D1-B963-7EFDFA1BAC94}"/>
              </a:ext>
            </a:extLst>
          </p:cNvPr>
          <p:cNvSpPr txBox="1"/>
          <p:nvPr/>
        </p:nvSpPr>
        <p:spPr>
          <a:xfrm>
            <a:off x="1125071" y="2339504"/>
            <a:ext cx="1293158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FF000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Optimal</a:t>
            </a:r>
            <a:r>
              <a:rPr lang="ko-KR" altLang="en-US" sz="1000" dirty="0">
                <a:solidFill>
                  <a:srgbClr val="FF000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action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58C64A-E4D1-4BA8-ADD2-28444DC9F6DB}"/>
              </a:ext>
            </a:extLst>
          </p:cNvPr>
          <p:cNvSpPr txBox="1"/>
          <p:nvPr/>
        </p:nvSpPr>
        <p:spPr>
          <a:xfrm>
            <a:off x="2029018" y="1374480"/>
            <a:ext cx="1293158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Weighted sum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981818-7E7E-48CB-976B-BA07C9E4D371}"/>
              </a:ext>
            </a:extLst>
          </p:cNvPr>
          <p:cNvSpPr txBox="1"/>
          <p:nvPr/>
        </p:nvSpPr>
        <p:spPr>
          <a:xfrm>
            <a:off x="3605561" y="2237139"/>
            <a:ext cx="2013402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rgbClr val="002060"/>
                </a:solidFill>
                <a:latin typeface="페이북 Bold" panose="00000800000000000000" pitchFamily="2" charset="-127"/>
                <a:ea typeface="페이북 Bold" panose="00000800000000000000" pitchFamily="2" charset="-127"/>
              </a:rPr>
              <a:t>Sum of discounted reward</a:t>
            </a:r>
          </a:p>
        </p:txBody>
      </p:sp>
    </p:spTree>
    <p:extLst>
      <p:ext uri="{BB962C8B-B14F-4D97-AF65-F5344CB8AC3E}">
        <p14:creationId xmlns:p14="http://schemas.microsoft.com/office/powerpoint/2010/main" val="27218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  <p:bldP spid="39" grpId="0" animBg="1"/>
      <p:bldP spid="40" grpId="0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EEFE831-CEE3-49FD-9422-B90AA9E21791}"/>
              </a:ext>
            </a:extLst>
          </p:cNvPr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1B8EE-EA67-4B44-8BF0-7C2BB78FAC4F}"/>
              </a:ext>
            </a:extLst>
          </p:cNvPr>
          <p:cNvSpPr txBox="1"/>
          <p:nvPr/>
        </p:nvSpPr>
        <p:spPr>
          <a:xfrm>
            <a:off x="127000" y="144502"/>
            <a:ext cx="4682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마르코프</a:t>
            </a:r>
            <a:r>
              <a:rPr lang="ko-KR" altLang="en-US" sz="4400" b="1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 결정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6426AB-6DA0-4D8C-BBF5-565568801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18" y="2389187"/>
            <a:ext cx="4952081" cy="38084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C6077D-2C17-498F-9766-82ED6F410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9186"/>
            <a:ext cx="5516982" cy="3808413"/>
          </a:xfrm>
          <a:prstGeom prst="rect">
            <a:avLst/>
          </a:prstGeom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166FFEF6-6BED-463A-A142-51A1CEF05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043" y="1386680"/>
            <a:ext cx="6715125" cy="657225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7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EEFE831-CEE3-49FD-9422-B90AA9E21791}"/>
              </a:ext>
            </a:extLst>
          </p:cNvPr>
          <p:cNvSpPr/>
          <p:nvPr/>
        </p:nvSpPr>
        <p:spPr>
          <a:xfrm>
            <a:off x="0" y="0"/>
            <a:ext cx="12192000" cy="1041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1B8EE-EA67-4B44-8BF0-7C2BB78FAC4F}"/>
              </a:ext>
            </a:extLst>
          </p:cNvPr>
          <p:cNvSpPr txBox="1"/>
          <p:nvPr/>
        </p:nvSpPr>
        <p:spPr>
          <a:xfrm>
            <a:off x="127000" y="144502"/>
            <a:ext cx="4682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마르코프</a:t>
            </a:r>
            <a:r>
              <a:rPr lang="ko-KR" altLang="en-US" sz="4400" b="1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 결정 과정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87C0FE-24B1-4829-BA4A-AB1B0732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926" y="1595664"/>
            <a:ext cx="5122863" cy="292553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5737D2-474E-4C6C-9485-F19E18ABA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47" y="1595664"/>
            <a:ext cx="5400989" cy="292553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B33301-183A-4615-B3D5-FBEB27808EDE}"/>
              </a:ext>
            </a:extLst>
          </p:cNvPr>
          <p:cNvSpPr txBox="1"/>
          <p:nvPr/>
        </p:nvSpPr>
        <p:spPr>
          <a:xfrm>
            <a:off x="1903934" y="5195907"/>
            <a:ext cx="8787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“ </a:t>
            </a:r>
            <a:r>
              <a:rPr lang="ko-KR" altLang="en-US" sz="2800" b="1" dirty="0">
                <a:solidFill>
                  <a:srgbClr val="002060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미래 보상에 더 가치를</a:t>
            </a:r>
            <a:r>
              <a:rPr lang="en-US" altLang="ko-KR" sz="2800" b="1" dirty="0">
                <a:solidFill>
                  <a:srgbClr val="002060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 </a:t>
            </a:r>
            <a:r>
              <a:rPr lang="ko-KR" altLang="en-US" sz="2800" b="1" dirty="0">
                <a:solidFill>
                  <a:srgbClr val="002060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둘수록</a:t>
            </a:r>
            <a:endParaRPr lang="en-US" altLang="ko-KR" sz="2800" b="1" dirty="0">
              <a:solidFill>
                <a:srgbClr val="002060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  <a:p>
            <a:r>
              <a:rPr lang="ko-KR" altLang="en-US" sz="2800" b="1" dirty="0">
                <a:solidFill>
                  <a:srgbClr val="002060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미래의 행복을 위해</a:t>
            </a:r>
            <a:r>
              <a:rPr lang="en-US" altLang="ko-KR" sz="2800" b="1" dirty="0">
                <a:solidFill>
                  <a:srgbClr val="002060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 </a:t>
            </a:r>
            <a:r>
              <a:rPr lang="ko-KR" altLang="en-US" sz="2800" b="1" dirty="0">
                <a:solidFill>
                  <a:srgbClr val="002060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당장의 고통을 견디려 하기 때문이다 </a:t>
            </a:r>
            <a:r>
              <a:rPr lang="en-US" altLang="ko-KR" sz="2800" b="1" dirty="0">
                <a:solidFill>
                  <a:srgbClr val="002060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”</a:t>
            </a:r>
            <a:endParaRPr lang="ko-KR" altLang="en-US" sz="2800" b="1" dirty="0">
              <a:solidFill>
                <a:srgbClr val="002060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40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D854F9A-80F4-4F1D-83BD-2D1CE815BAB5}"/>
              </a:ext>
            </a:extLst>
          </p:cNvPr>
          <p:cNvSpPr/>
          <p:nvPr/>
        </p:nvSpPr>
        <p:spPr>
          <a:xfrm>
            <a:off x="1600218" y="2638425"/>
            <a:ext cx="8991564" cy="1600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1B8EE-EA67-4B44-8BF0-7C2BB78FAC4F}"/>
              </a:ext>
            </a:extLst>
          </p:cNvPr>
          <p:cNvSpPr txBox="1"/>
          <p:nvPr/>
        </p:nvSpPr>
        <p:spPr>
          <a:xfrm>
            <a:off x="3276618" y="2875002"/>
            <a:ext cx="54200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페이북 ExtraBold" panose="00000800000000000000" pitchFamily="2" charset="-127"/>
                <a:ea typeface="페이북 ExtraBold" panose="00000800000000000000" pitchFamily="2" charset="-127"/>
              </a:rPr>
              <a:t>THANK YOU</a:t>
            </a:r>
            <a:endParaRPr lang="ko-KR" altLang="en-US" sz="6600" b="1" dirty="0">
              <a:solidFill>
                <a:schemeClr val="bg1"/>
              </a:solidFill>
              <a:latin typeface="페이북 ExtraBold" panose="00000800000000000000" pitchFamily="2" charset="-127"/>
              <a:ea typeface="페이북 Extra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25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228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페이북 ExtraBold</vt:lpstr>
      <vt:lpstr>맑은 고딕</vt:lpstr>
      <vt:lpstr>페이북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이아현</dc:creator>
  <cp:lastModifiedBy>이아현</cp:lastModifiedBy>
  <cp:revision>27</cp:revision>
  <dcterms:created xsi:type="dcterms:W3CDTF">2022-01-06T13:18:59Z</dcterms:created>
  <dcterms:modified xsi:type="dcterms:W3CDTF">2022-01-06T15:38:22Z</dcterms:modified>
</cp:coreProperties>
</file>