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93" r:id="rId3"/>
    <p:sldId id="262" r:id="rId4"/>
    <p:sldId id="297" r:id="rId5"/>
    <p:sldId id="294" r:id="rId6"/>
    <p:sldId id="28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BCE01"/>
    <a:srgbClr val="7C8387"/>
    <a:srgbClr val="FCFBF7"/>
    <a:srgbClr val="EDE5D5"/>
    <a:srgbClr val="A6A7A9"/>
    <a:srgbClr val="D8BEA7"/>
    <a:srgbClr val="FDDE45"/>
    <a:srgbClr val="F8E00E"/>
    <a:srgbClr val="93959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791" autoAdjust="0"/>
  </p:normalViewPr>
  <p:slideViewPr>
    <p:cSldViewPr snapToGrid="0" showGuides="1">
      <p:cViewPr varScale="1">
        <p:scale>
          <a:sx n="101" d="100"/>
          <a:sy n="101" d="100"/>
        </p:scale>
        <p:origin x="9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A1C27-6951-4AAD-9F52-469EFC58088B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0BF7A-3223-4D32-9C37-08BCFD93D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74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0BF7A-3223-4D32-9C37-08BCFD93D9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585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0BF7A-3223-4D32-9C37-08BCFD93D9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68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B2229-A196-43A3-8388-12031402E4B0}"/>
              </a:ext>
            </a:extLst>
          </p:cNvPr>
          <p:cNvSpPr txBox="1"/>
          <p:nvPr/>
        </p:nvSpPr>
        <p:spPr>
          <a:xfrm>
            <a:off x="2628900" y="435670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행동 평가</a:t>
            </a:r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신용 할당 문제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F06BA-E82C-4002-98D5-60C35D5236E2}"/>
              </a:ext>
            </a:extLst>
          </p:cNvPr>
          <p:cNvSpPr txBox="1"/>
          <p:nvPr/>
        </p:nvSpPr>
        <p:spPr>
          <a:xfrm>
            <a:off x="2628900" y="487216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발표자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권기호</a:t>
            </a:r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563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신용 할당 문제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B8E49B6-9770-414F-9894-91132C3DC27D}"/>
              </a:ext>
            </a:extLst>
          </p:cNvPr>
          <p:cNvCxnSpPr>
            <a:cxnSpLocks/>
          </p:cNvCxnSpPr>
          <p:nvPr/>
        </p:nvCxnSpPr>
        <p:spPr>
          <a:xfrm>
            <a:off x="819151" y="4355905"/>
            <a:ext cx="46005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023A9E-8058-4BB4-98CA-C4B51F3B29F7}"/>
              </a:ext>
            </a:extLst>
          </p:cNvPr>
          <p:cNvSpPr/>
          <p:nvPr/>
        </p:nvSpPr>
        <p:spPr>
          <a:xfrm>
            <a:off x="1247776" y="4251130"/>
            <a:ext cx="609600" cy="2571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A26E1B7-7206-46FD-8AC8-25A060044108}"/>
              </a:ext>
            </a:extLst>
          </p:cNvPr>
          <p:cNvSpPr/>
          <p:nvPr/>
        </p:nvSpPr>
        <p:spPr>
          <a:xfrm>
            <a:off x="3119438" y="4251130"/>
            <a:ext cx="609600" cy="2571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F68391C-0F1B-4B91-84D0-D792189AE2DD}"/>
                  </a:ext>
                </a:extLst>
              </p:cNvPr>
              <p:cNvSpPr txBox="1"/>
              <p:nvPr/>
            </p:nvSpPr>
            <p:spPr>
              <a:xfrm>
                <a:off x="2028826" y="3802620"/>
                <a:ext cx="695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F68391C-0F1B-4B91-84D0-D792189AE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6" y="3802620"/>
                <a:ext cx="6953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8596599-EAA6-4E5D-A3C5-2385D5B94999}"/>
                  </a:ext>
                </a:extLst>
              </p:cNvPr>
              <p:cNvSpPr txBox="1"/>
              <p:nvPr/>
            </p:nvSpPr>
            <p:spPr>
              <a:xfrm>
                <a:off x="3738563" y="3802620"/>
                <a:ext cx="695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8596599-EAA6-4E5D-A3C5-2385D5B94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563" y="3802620"/>
                <a:ext cx="69532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A3B38AA-E000-44B8-B5BE-9ABE33726E0A}"/>
              </a:ext>
            </a:extLst>
          </p:cNvPr>
          <p:cNvCxnSpPr>
            <a:stCxn id="15" idx="0"/>
          </p:cNvCxnSpPr>
          <p:nvPr/>
        </p:nvCxnSpPr>
        <p:spPr>
          <a:xfrm flipV="1">
            <a:off x="1552576" y="3059056"/>
            <a:ext cx="0" cy="11920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4DF2E0B-6075-42FF-8BEF-2638731A79F2}"/>
              </a:ext>
            </a:extLst>
          </p:cNvPr>
          <p:cNvCxnSpPr>
            <a:cxnSpLocks/>
          </p:cNvCxnSpPr>
          <p:nvPr/>
        </p:nvCxnSpPr>
        <p:spPr>
          <a:xfrm flipH="1" flipV="1">
            <a:off x="3083498" y="3059056"/>
            <a:ext cx="316478" cy="11920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EFF170E-B640-426A-A2A6-E1379759D04A}"/>
              </a:ext>
            </a:extLst>
          </p:cNvPr>
          <p:cNvCxnSpPr>
            <a:cxnSpLocks/>
          </p:cNvCxnSpPr>
          <p:nvPr/>
        </p:nvCxnSpPr>
        <p:spPr>
          <a:xfrm flipV="1">
            <a:off x="4202287" y="4238625"/>
            <a:ext cx="14079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1260BD7-89E7-4D01-944C-324EE60E4CB7}"/>
              </a:ext>
            </a:extLst>
          </p:cNvPr>
          <p:cNvSpPr/>
          <p:nvPr/>
        </p:nvSpPr>
        <p:spPr>
          <a:xfrm>
            <a:off x="5343525" y="4238625"/>
            <a:ext cx="609600" cy="2571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BCE2DA8-75B2-4521-A4BB-AD204C4F8464}"/>
              </a:ext>
            </a:extLst>
          </p:cNvPr>
          <p:cNvCxnSpPr/>
          <p:nvPr/>
        </p:nvCxnSpPr>
        <p:spPr>
          <a:xfrm>
            <a:off x="3619501" y="4171952"/>
            <a:ext cx="238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BD9E9B7-8ED4-4659-B620-7C0C0822E612}"/>
              </a:ext>
            </a:extLst>
          </p:cNvPr>
          <p:cNvCxnSpPr/>
          <p:nvPr/>
        </p:nvCxnSpPr>
        <p:spPr>
          <a:xfrm>
            <a:off x="1790701" y="4171952"/>
            <a:ext cx="238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178AD2-4041-4A10-B62F-B9EAD4CDBC60}"/>
                  </a:ext>
                </a:extLst>
              </p:cNvPr>
              <p:cNvSpPr txBox="1"/>
              <p:nvPr/>
            </p:nvSpPr>
            <p:spPr>
              <a:xfrm>
                <a:off x="1296912" y="4567703"/>
                <a:ext cx="560464" cy="249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000" dirty="0"/>
                  <a:t>째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178AD2-4041-4A10-B62F-B9EAD4CDB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912" y="4567703"/>
                <a:ext cx="560464" cy="249107"/>
              </a:xfrm>
              <a:prstGeom prst="rect">
                <a:avLst/>
              </a:prstGeom>
              <a:blipFill>
                <a:blip r:embed="rId4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A958CD2-49F1-49A1-9B28-E42EC28F15AE}"/>
                  </a:ext>
                </a:extLst>
              </p:cNvPr>
              <p:cNvSpPr txBox="1"/>
              <p:nvPr/>
            </p:nvSpPr>
            <p:spPr>
              <a:xfrm>
                <a:off x="3144006" y="4567703"/>
                <a:ext cx="560464" cy="249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000" dirty="0"/>
                  <a:t>째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A958CD2-49F1-49A1-9B28-E42EC28F1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006" y="4567703"/>
                <a:ext cx="560464" cy="249107"/>
              </a:xfrm>
              <a:prstGeom prst="rect">
                <a:avLst/>
              </a:prstGeom>
              <a:blipFill>
                <a:blip r:embed="rId5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84FD1F-133F-430F-AA5D-36025C6B8D16}"/>
                  </a:ext>
                </a:extLst>
              </p:cNvPr>
              <p:cNvSpPr txBox="1"/>
              <p:nvPr/>
            </p:nvSpPr>
            <p:spPr>
              <a:xfrm>
                <a:off x="5358567" y="4567703"/>
                <a:ext cx="737433" cy="249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sz="1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000" dirty="0"/>
                  <a:t>째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84FD1F-133F-430F-AA5D-36025C6B8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567" y="4567703"/>
                <a:ext cx="737433" cy="249107"/>
              </a:xfrm>
              <a:prstGeom prst="rect">
                <a:avLst/>
              </a:prstGeom>
              <a:blipFill>
                <a:blip r:embed="rId6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84646247-C564-4630-B243-FFC500248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363" y="1825960"/>
            <a:ext cx="40005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폭발: 14pt 46">
            <a:extLst>
              <a:ext uri="{FF2B5EF4-FFF2-40B4-BE49-F238E27FC236}">
                <a16:creationId xmlns:a16="http://schemas.microsoft.com/office/drawing/2014/main" id="{99BD9846-D35D-4F8E-AF22-46FBDCC0F43D}"/>
              </a:ext>
            </a:extLst>
          </p:cNvPr>
          <p:cNvSpPr/>
          <p:nvPr/>
        </p:nvSpPr>
        <p:spPr>
          <a:xfrm rot="2255870">
            <a:off x="2959741" y="2598650"/>
            <a:ext cx="928995" cy="447675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77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할인 계수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2178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신용 할당 문제 해결 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574D8C9-2D0E-48E0-8DFD-8781CCC96F93}"/>
              </a:ext>
            </a:extLst>
          </p:cNvPr>
          <p:cNvCxnSpPr>
            <a:cxnSpLocks/>
          </p:cNvCxnSpPr>
          <p:nvPr/>
        </p:nvCxnSpPr>
        <p:spPr>
          <a:xfrm>
            <a:off x="2790827" y="3224977"/>
            <a:ext cx="46005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64CEC7E-089A-479F-B0B5-0986770749E8}"/>
              </a:ext>
            </a:extLst>
          </p:cNvPr>
          <p:cNvSpPr/>
          <p:nvPr/>
        </p:nvSpPr>
        <p:spPr>
          <a:xfrm>
            <a:off x="3219452" y="3120202"/>
            <a:ext cx="609600" cy="2571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76A4B52-3B47-4384-9D77-DB0AA891849E}"/>
              </a:ext>
            </a:extLst>
          </p:cNvPr>
          <p:cNvSpPr/>
          <p:nvPr/>
        </p:nvSpPr>
        <p:spPr>
          <a:xfrm>
            <a:off x="5091114" y="3120202"/>
            <a:ext cx="609600" cy="2571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CF263A4-7657-4369-8527-A3993139B8FF}"/>
              </a:ext>
            </a:extLst>
          </p:cNvPr>
          <p:cNvCxnSpPr>
            <a:stCxn id="22" idx="0"/>
          </p:cNvCxnSpPr>
          <p:nvPr/>
        </p:nvCxnSpPr>
        <p:spPr>
          <a:xfrm flipV="1">
            <a:off x="3524252" y="1928128"/>
            <a:ext cx="0" cy="11920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EE708F2-71A0-468E-8668-BC9970792FEE}"/>
              </a:ext>
            </a:extLst>
          </p:cNvPr>
          <p:cNvCxnSpPr>
            <a:cxnSpLocks/>
          </p:cNvCxnSpPr>
          <p:nvPr/>
        </p:nvCxnSpPr>
        <p:spPr>
          <a:xfrm flipH="1" flipV="1">
            <a:off x="5055174" y="1928128"/>
            <a:ext cx="316478" cy="11920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35D8EFE-9A8A-4F73-A127-743BD3E7A12F}"/>
              </a:ext>
            </a:extLst>
          </p:cNvPr>
          <p:cNvCxnSpPr>
            <a:cxnSpLocks/>
          </p:cNvCxnSpPr>
          <p:nvPr/>
        </p:nvCxnSpPr>
        <p:spPr>
          <a:xfrm flipV="1">
            <a:off x="6173963" y="3107697"/>
            <a:ext cx="14079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5895E1-C787-49A6-95C5-FD29A1CB13CA}"/>
              </a:ext>
            </a:extLst>
          </p:cNvPr>
          <p:cNvSpPr/>
          <p:nvPr/>
        </p:nvSpPr>
        <p:spPr>
          <a:xfrm>
            <a:off x="7315201" y="3107697"/>
            <a:ext cx="609600" cy="2571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A549A24-B0A4-4189-AE4C-880FF4B82581}"/>
              </a:ext>
            </a:extLst>
          </p:cNvPr>
          <p:cNvCxnSpPr/>
          <p:nvPr/>
        </p:nvCxnSpPr>
        <p:spPr>
          <a:xfrm>
            <a:off x="5753102" y="3041024"/>
            <a:ext cx="238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3D85EFA-9FD4-429B-865C-8CBA28CC7B33}"/>
              </a:ext>
            </a:extLst>
          </p:cNvPr>
          <p:cNvCxnSpPr/>
          <p:nvPr/>
        </p:nvCxnSpPr>
        <p:spPr>
          <a:xfrm>
            <a:off x="4214814" y="3041024"/>
            <a:ext cx="238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6BED51-14BB-428B-86EB-05EA7AD95E80}"/>
                  </a:ext>
                </a:extLst>
              </p:cNvPr>
              <p:cNvSpPr txBox="1"/>
              <p:nvPr/>
            </p:nvSpPr>
            <p:spPr>
              <a:xfrm>
                <a:off x="3268588" y="3436775"/>
                <a:ext cx="560464" cy="249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000" dirty="0"/>
                  <a:t>째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6BED51-14BB-428B-86EB-05EA7AD95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588" y="3436775"/>
                <a:ext cx="560464" cy="249107"/>
              </a:xfrm>
              <a:prstGeom prst="rect">
                <a:avLst/>
              </a:prstGeom>
              <a:blipFill>
                <a:blip r:embed="rId3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DF916CE-504D-402A-B0A2-6A64E3F069F4}"/>
                  </a:ext>
                </a:extLst>
              </p:cNvPr>
              <p:cNvSpPr txBox="1"/>
              <p:nvPr/>
            </p:nvSpPr>
            <p:spPr>
              <a:xfrm>
                <a:off x="5115682" y="3436775"/>
                <a:ext cx="560464" cy="249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2</a:t>
                </a:r>
                <a14:m>
                  <m:oMath xmlns:m="http://schemas.openxmlformats.org/officeDocument/2006/math">
                    <m:r>
                      <a:rPr lang="ko-KR" altLang="en-US" sz="1000" i="1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000" dirty="0"/>
                  <a:t>째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DF916CE-504D-402A-B0A2-6A64E3F06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682" y="3436775"/>
                <a:ext cx="560464" cy="249107"/>
              </a:xfrm>
              <a:prstGeom prst="rect">
                <a:avLst/>
              </a:prstGeom>
              <a:blipFill>
                <a:blip r:embed="rId4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FAFEA06-1982-408D-8C24-42F7F0C9F828}"/>
                  </a:ext>
                </a:extLst>
              </p:cNvPr>
              <p:cNvSpPr txBox="1"/>
              <p:nvPr/>
            </p:nvSpPr>
            <p:spPr>
              <a:xfrm>
                <a:off x="7339769" y="3436775"/>
                <a:ext cx="560464" cy="249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000" dirty="0"/>
                  <a:t>째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FAFEA06-1982-408D-8C24-42F7F0C9F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769" y="3436775"/>
                <a:ext cx="560464" cy="249107"/>
              </a:xfrm>
              <a:prstGeom prst="rect">
                <a:avLst/>
              </a:prstGeom>
              <a:blipFill>
                <a:blip r:embed="rId5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6822B5-F09A-41BE-931D-6EB312919C3E}"/>
                  </a:ext>
                </a:extLst>
              </p:cNvPr>
              <p:cNvSpPr txBox="1"/>
              <p:nvPr/>
            </p:nvSpPr>
            <p:spPr>
              <a:xfrm>
                <a:off x="3268588" y="3877208"/>
                <a:ext cx="659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6822B5-F09A-41BE-931D-6EB312919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588" y="3877208"/>
                <a:ext cx="65960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FE5BBB-2935-4FFA-9E61-BFB43CBB6991}"/>
                  </a:ext>
                </a:extLst>
              </p:cNvPr>
              <p:cNvSpPr txBox="1"/>
              <p:nvPr/>
            </p:nvSpPr>
            <p:spPr>
              <a:xfrm>
                <a:off x="5055174" y="3874659"/>
                <a:ext cx="659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FE5BBB-2935-4FFA-9E61-BFB43CBB6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174" y="3874659"/>
                <a:ext cx="65960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D1DB14C-69E2-49EF-96D7-8B868F83A020}"/>
                  </a:ext>
                </a:extLst>
              </p:cNvPr>
              <p:cNvSpPr txBox="1"/>
              <p:nvPr/>
            </p:nvSpPr>
            <p:spPr>
              <a:xfrm>
                <a:off x="7339769" y="3872110"/>
                <a:ext cx="659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D1DB14C-69E2-49EF-96D7-8B868F83A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769" y="3872110"/>
                <a:ext cx="65960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8FD727-CA8D-449A-A982-A733ADF5E202}"/>
                  </a:ext>
                </a:extLst>
              </p:cNvPr>
              <p:cNvSpPr txBox="1"/>
              <p:nvPr/>
            </p:nvSpPr>
            <p:spPr>
              <a:xfrm>
                <a:off x="2023417" y="3872110"/>
                <a:ext cx="5769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보</m:t>
                    </m:r>
                  </m:oMath>
                </a14:m>
                <a:r>
                  <a:rPr lang="ko-KR" altLang="en-US" sz="1400" dirty="0"/>
                  <a:t>상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8FD727-CA8D-449A-A982-A733ADF5E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417" y="3872110"/>
                <a:ext cx="576907" cy="307777"/>
              </a:xfrm>
              <a:prstGeom prst="rect">
                <a:avLst/>
              </a:prstGeom>
              <a:blipFill>
                <a:blip r:embed="rId9"/>
                <a:stretch>
                  <a:fillRect t="-588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0540E83-8837-4174-88AD-92EC87A5E9ED}"/>
                  </a:ext>
                </a:extLst>
              </p:cNvPr>
              <p:cNvSpPr txBox="1"/>
              <p:nvPr/>
            </p:nvSpPr>
            <p:spPr>
              <a:xfrm>
                <a:off x="2465991" y="4614057"/>
                <a:ext cx="76384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</m:t>
                    </m:r>
                  </m:oMath>
                </a14:m>
                <a:r>
                  <a:rPr lang="ko-KR" altLang="en-US" sz="1400" dirty="0"/>
                  <a:t>일 경우 첫 번째 행동의 이득</a:t>
                </a:r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10+</m:t>
                    </m:r>
                    <m:r>
                      <m:rPr>
                        <m:sty m:val="p"/>
                      </m:rPr>
                      <a:rPr lang="el-GR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∗0+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−50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=−22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0540E83-8837-4174-88AD-92EC87A5E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991" y="4614057"/>
                <a:ext cx="7638483" cy="307777"/>
              </a:xfrm>
              <a:prstGeom prst="rect">
                <a:avLst/>
              </a:prstGeom>
              <a:blipFill>
                <a:blip r:embed="rId10"/>
                <a:stretch>
                  <a:fillRect t="-6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>
            <a:extLst>
              <a:ext uri="{FF2B5EF4-FFF2-40B4-BE49-F238E27FC236}">
                <a16:creationId xmlns:a16="http://schemas.microsoft.com/office/drawing/2014/main" id="{5B10D766-2203-4E20-8D6D-F731D2FFB3CA}"/>
              </a:ext>
            </a:extLst>
          </p:cNvPr>
          <p:cNvSpPr/>
          <p:nvPr/>
        </p:nvSpPr>
        <p:spPr>
          <a:xfrm>
            <a:off x="7418348" y="4500160"/>
            <a:ext cx="514349" cy="5355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A901591-5252-466D-8C69-BDFDA346AC5C}"/>
              </a:ext>
            </a:extLst>
          </p:cNvPr>
          <p:cNvCxnSpPr>
            <a:stCxn id="6" idx="5"/>
          </p:cNvCxnSpPr>
          <p:nvPr/>
        </p:nvCxnSpPr>
        <p:spPr>
          <a:xfrm>
            <a:off x="7857372" y="4957298"/>
            <a:ext cx="448428" cy="319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6A2BA2-A2BD-46D6-851F-F06B671CD33F}"/>
              </a:ext>
            </a:extLst>
          </p:cNvPr>
          <p:cNvSpPr txBox="1"/>
          <p:nvPr/>
        </p:nvSpPr>
        <p:spPr>
          <a:xfrm>
            <a:off x="8305800" y="5124675"/>
            <a:ext cx="2028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Reward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Return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3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할인 계수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2178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신용 할당 문제 해결 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53F670A-0B42-4585-9D1F-F347DC6FC2C8}"/>
              </a:ext>
            </a:extLst>
          </p:cNvPr>
          <p:cNvCxnSpPr>
            <a:cxnSpLocks/>
          </p:cNvCxnSpPr>
          <p:nvPr/>
        </p:nvCxnSpPr>
        <p:spPr>
          <a:xfrm>
            <a:off x="682248" y="2782303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A339277-F178-4E06-8746-84C72E25CB11}"/>
              </a:ext>
            </a:extLst>
          </p:cNvPr>
          <p:cNvCxnSpPr>
            <a:cxnSpLocks/>
          </p:cNvCxnSpPr>
          <p:nvPr/>
        </p:nvCxnSpPr>
        <p:spPr>
          <a:xfrm>
            <a:off x="682248" y="4097773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B678A32-B648-48D8-919D-A9DC091EE244}"/>
              </a:ext>
            </a:extLst>
          </p:cNvPr>
          <p:cNvSpPr txBox="1"/>
          <p:nvPr/>
        </p:nvSpPr>
        <p:spPr>
          <a:xfrm>
            <a:off x="720000" y="172748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001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018C28-7BA6-4556-8DC0-C4952D2CD095}"/>
              </a:ext>
            </a:extLst>
          </p:cNvPr>
          <p:cNvSpPr txBox="1"/>
          <p:nvPr/>
        </p:nvSpPr>
        <p:spPr>
          <a:xfrm>
            <a:off x="1570605" y="17274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16DBD6-8DBE-4081-A5C4-FDC4C48CDC12}"/>
              </a:ext>
            </a:extLst>
          </p:cNvPr>
          <p:cNvSpPr txBox="1"/>
          <p:nvPr/>
        </p:nvSpPr>
        <p:spPr>
          <a:xfrm>
            <a:off x="2259306" y="1681314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Meaning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5BA7C88-F82E-4EB0-A377-5ACD72F52CB6}"/>
                  </a:ext>
                </a:extLst>
              </p:cNvPr>
              <p:cNvSpPr txBox="1"/>
              <p:nvPr/>
            </p:nvSpPr>
            <p:spPr>
              <a:xfrm>
                <a:off x="2259306" y="3558940"/>
                <a:ext cx="8993726" cy="359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ko-KR" altLang="en-US" sz="1600" spc="-150" dirty="0"/>
                  <a:t>주로 </a:t>
                </a:r>
                <a:r>
                  <a:rPr lang="en-US" altLang="ko-KR" sz="1600" spc="-150" dirty="0"/>
                  <a:t>0.9</a:t>
                </a:r>
                <a:r>
                  <a:rPr lang="ko-KR" altLang="en-US" sz="1600" spc="-150" dirty="0"/>
                  <a:t>와 </a:t>
                </a:r>
                <a:r>
                  <a:rPr lang="en-US" altLang="ko-KR" sz="1600" spc="-150" dirty="0"/>
                  <a:t>0.99</a:t>
                </a:r>
                <a:r>
                  <a:rPr lang="ko-KR" altLang="en-US" sz="1600" spc="-150" dirty="0"/>
                  <a:t>사이로 사용한다</a:t>
                </a:r>
                <a:r>
                  <a:rPr lang="en-US" altLang="ko-KR" sz="1600" spc="-150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pc="-15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pc="-150" smtClean="0">
                            <a:latin typeface="Cambria Math" panose="02040503050406030204" pitchFamily="18" charset="0"/>
                          </a:rPr>
                          <m:t>0.95</m:t>
                        </m:r>
                      </m:e>
                      <m:sup>
                        <m:r>
                          <a:rPr lang="en-US" altLang="ko-KR" sz="1600" b="0" i="1" spc="-15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  <m:r>
                      <a:rPr lang="en-US" altLang="ko-KR" sz="160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1600" b="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0.5,</m:t>
                    </m:r>
                    <m:sSup>
                      <m:sSupPr>
                        <m:ctrlPr>
                          <a:rPr lang="en-US" altLang="ko-KR" sz="1600" i="1" spc="-15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pc="-15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i="1" spc="-150">
                            <a:latin typeface="Cambria Math" panose="02040503050406030204" pitchFamily="18" charset="0"/>
                          </a:rPr>
                          <m:t>0.9</m:t>
                        </m:r>
                        <m:r>
                          <a:rPr lang="en-US" altLang="ko-KR" sz="1600" b="0" i="1" spc="-150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altLang="ko-KR" sz="1600" b="0" i="1" spc="-150" smtClean="0">
                            <a:latin typeface="Cambria Math" panose="02040503050406030204" pitchFamily="18" charset="0"/>
                          </a:rPr>
                          <m:t>69</m:t>
                        </m:r>
                      </m:sup>
                    </m:sSup>
                    <m:r>
                      <a:rPr lang="en-US" altLang="ko-KR" sz="1600" i="1" spc="-1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≈0.5</m:t>
                    </m:r>
                  </m:oMath>
                </a14:m>
                <a:endParaRPr lang="ko-KR" altLang="en-US" sz="1600" spc="-15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5BA7C88-F82E-4EB0-A377-5ACD72F52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306" y="3558940"/>
                <a:ext cx="8993726" cy="359907"/>
              </a:xfrm>
              <a:prstGeom prst="rect">
                <a:avLst/>
              </a:prstGeom>
              <a:blipFill>
                <a:blip r:embed="rId3"/>
                <a:stretch>
                  <a:fillRect l="-407" b="-220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073C780D-32E5-4AD6-BD49-DFB483B7EAD8}"/>
              </a:ext>
            </a:extLst>
          </p:cNvPr>
          <p:cNvSpPr txBox="1"/>
          <p:nvPr/>
        </p:nvSpPr>
        <p:spPr>
          <a:xfrm>
            <a:off x="720000" y="3080201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002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974565-D263-43B5-956B-8DD2A004600A}"/>
              </a:ext>
            </a:extLst>
          </p:cNvPr>
          <p:cNvSpPr txBox="1"/>
          <p:nvPr/>
        </p:nvSpPr>
        <p:spPr>
          <a:xfrm>
            <a:off x="1570605" y="30802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F6ECA3-6634-495F-8204-63E90F97D2DF}"/>
              </a:ext>
            </a:extLst>
          </p:cNvPr>
          <p:cNvSpPr txBox="1"/>
          <p:nvPr/>
        </p:nvSpPr>
        <p:spPr>
          <a:xfrm>
            <a:off x="2259306" y="3034035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Method</a:t>
            </a:r>
            <a:endParaRPr lang="ko-KR" altLang="en-US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95AC1B-868F-4DB5-A121-74AF45C9D849}"/>
              </a:ext>
            </a:extLst>
          </p:cNvPr>
          <p:cNvSpPr txBox="1"/>
          <p:nvPr/>
        </p:nvSpPr>
        <p:spPr>
          <a:xfrm>
            <a:off x="2259306" y="2239856"/>
            <a:ext cx="8993726" cy="35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할인계수가 </a:t>
            </a:r>
            <a:r>
              <a:rPr lang="en-US" altLang="ko-KR" sz="1600" spc="-150" dirty="0"/>
              <a:t>1</a:t>
            </a:r>
            <a:r>
              <a:rPr lang="ko-KR" altLang="en-US" sz="1600" spc="-150" dirty="0"/>
              <a:t>에 가까울수록 미래의 보상은 현재의 보상보다 중요하다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91D23B-0B27-4C02-9002-4914B1914BFB}"/>
              </a:ext>
            </a:extLst>
          </p:cNvPr>
          <p:cNvSpPr txBox="1"/>
          <p:nvPr/>
        </p:nvSpPr>
        <p:spPr>
          <a:xfrm>
            <a:off x="720000" y="447321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003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698FFF-EBED-4B46-92C6-696C4AEF4B21}"/>
              </a:ext>
            </a:extLst>
          </p:cNvPr>
          <p:cNvSpPr txBox="1"/>
          <p:nvPr/>
        </p:nvSpPr>
        <p:spPr>
          <a:xfrm>
            <a:off x="1570605" y="44732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19C75E-2E5F-4587-ACEA-27017D86C0B6}"/>
              </a:ext>
            </a:extLst>
          </p:cNvPr>
          <p:cNvSpPr txBox="1"/>
          <p:nvPr/>
        </p:nvSpPr>
        <p:spPr>
          <a:xfrm>
            <a:off x="2259306" y="4380883"/>
            <a:ext cx="325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Problem?</a:t>
            </a:r>
            <a:endParaRPr lang="ko-KR" altLang="en-US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8D70CF-AE18-4D67-A7DB-48E118F4C7EF}"/>
                  </a:ext>
                </a:extLst>
              </p:cNvPr>
              <p:cNvSpPr txBox="1"/>
              <p:nvPr/>
            </p:nvSpPr>
            <p:spPr>
              <a:xfrm>
                <a:off x="2259306" y="4940991"/>
                <a:ext cx="72466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pc="-150" dirty="0"/>
                  <a:t>진짜 좋은 행동 뒤에 운이 나쁘게 금방 넘어질 경우</a:t>
                </a:r>
                <a:r>
                  <a:rPr lang="en-US" altLang="ko-KR" spc="-150" dirty="0"/>
                  <a:t>! </a:t>
                </a:r>
                <a14:m>
                  <m:oMath xmlns:m="http://schemas.openxmlformats.org/officeDocument/2006/math">
                    <m:r>
                      <a:rPr lang="en-US" altLang="ko-KR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낮은 </a:t>
                </a:r>
                <a:r>
                  <a:rPr lang="en-US" altLang="ko-KR" dirty="0"/>
                  <a:t>Return</a:t>
                </a:r>
                <a:r>
                  <a:rPr lang="ko-KR" altLang="en-US" dirty="0"/>
                  <a:t>값 반환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8D70CF-AE18-4D67-A7DB-48E118F4C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306" y="4940991"/>
                <a:ext cx="7246644" cy="369332"/>
              </a:xfrm>
              <a:prstGeom prst="rect">
                <a:avLst/>
              </a:prstGeom>
              <a:blipFill>
                <a:blip r:embed="rId4"/>
                <a:stretch>
                  <a:fillRect l="-758" t="-10000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10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행동이익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20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Architecture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6557BB-8E93-4407-BA38-7A2AC03E3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00" y="1804124"/>
            <a:ext cx="2807356" cy="10819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2583522-76BA-4E30-AF32-51CD35B6A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00" y="2273966"/>
            <a:ext cx="2807356" cy="10819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4D54155-153D-43B6-9F56-3D6B5B781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949" y="2634140"/>
            <a:ext cx="2807356" cy="10819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42BD621-C99B-4DED-880E-3E30A37BB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347" y="4215873"/>
            <a:ext cx="2807356" cy="10819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0D975262-F525-4BD9-9621-B7B9AC857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467" y="4467613"/>
            <a:ext cx="2807356" cy="1081952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027C425-8309-42CC-A76D-C4D1C373A78A}"/>
                  </a:ext>
                </a:extLst>
              </p:cNvPr>
              <p:cNvSpPr txBox="1"/>
              <p:nvPr/>
            </p:nvSpPr>
            <p:spPr>
              <a:xfrm rot="2413491">
                <a:off x="3537942" y="3781318"/>
                <a:ext cx="695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027C425-8309-42CC-A76D-C4D1C373A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491">
                <a:off x="3537942" y="3781318"/>
                <a:ext cx="69532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6E17D41A-3B82-4AFD-99BA-126218654773}"/>
              </a:ext>
            </a:extLst>
          </p:cNvPr>
          <p:cNvSpPr/>
          <p:nvPr/>
        </p:nvSpPr>
        <p:spPr>
          <a:xfrm>
            <a:off x="6005823" y="1724025"/>
            <a:ext cx="637556" cy="341947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7D684A-1406-448F-A8C7-0094878E9C1A}"/>
              </a:ext>
            </a:extLst>
          </p:cNvPr>
          <p:cNvSpPr txBox="1"/>
          <p:nvPr/>
        </p:nvSpPr>
        <p:spPr>
          <a:xfrm>
            <a:off x="6708600" y="3032752"/>
            <a:ext cx="34069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pc="-150" dirty="0"/>
              <a:t>많은 횟수를 반복하여 평균적으로 좋은 행동과 나쁜 행동의 대가를 정규화하여 행동을 평가</a:t>
            </a:r>
            <a:r>
              <a:rPr lang="en-US" altLang="ko-KR" spc="-150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12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694815" y="2916039"/>
            <a:ext cx="2802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Thanks!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5214</TotalTime>
  <Words>143</Words>
  <Application>Microsoft Office PowerPoint</Application>
  <PresentationFormat>와이드스크린</PresentationFormat>
  <Paragraphs>45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나눔스퀘어 Bold</vt:lpstr>
      <vt:lpstr>맑은 고딕</vt:lpstr>
      <vt:lpstr>Arial</vt:lpstr>
      <vt:lpstr>Arial Nova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권기호</cp:lastModifiedBy>
  <cp:revision>36</cp:revision>
  <dcterms:created xsi:type="dcterms:W3CDTF">2020-12-13T00:02:47Z</dcterms:created>
  <dcterms:modified xsi:type="dcterms:W3CDTF">2022-01-07T09:15:42Z</dcterms:modified>
</cp:coreProperties>
</file>