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99" r:id="rId4"/>
    <p:sldId id="297" r:id="rId5"/>
    <p:sldId id="295" r:id="rId6"/>
    <p:sldId id="298" r:id="rId7"/>
    <p:sldId id="311" r:id="rId8"/>
    <p:sldId id="301" r:id="rId9"/>
    <p:sldId id="302" r:id="rId10"/>
    <p:sldId id="303" r:id="rId11"/>
    <p:sldId id="304" r:id="rId12"/>
    <p:sldId id="310" r:id="rId13"/>
    <p:sldId id="316" r:id="rId14"/>
    <p:sldId id="292" r:id="rId15"/>
    <p:sldId id="307" r:id="rId16"/>
    <p:sldId id="308" r:id="rId17"/>
    <p:sldId id="317" r:id="rId18"/>
    <p:sldId id="318" r:id="rId19"/>
    <p:sldId id="281" r:id="rId20"/>
    <p:sldId id="28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EC4549A-571D-4821-9615-3D6B962D2F3D}">
          <p14:sldIdLst>
            <p14:sldId id="257"/>
            <p14:sldId id="266"/>
            <p14:sldId id="299"/>
            <p14:sldId id="297"/>
            <p14:sldId id="295"/>
            <p14:sldId id="298"/>
            <p14:sldId id="311"/>
            <p14:sldId id="301"/>
            <p14:sldId id="302"/>
            <p14:sldId id="303"/>
            <p14:sldId id="304"/>
            <p14:sldId id="310"/>
            <p14:sldId id="316"/>
            <p14:sldId id="292"/>
            <p14:sldId id="307"/>
            <p14:sldId id="308"/>
            <p14:sldId id="317"/>
            <p14:sldId id="318"/>
            <p14:sldId id="281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BCE01"/>
    <a:srgbClr val="7C8387"/>
    <a:srgbClr val="FCFBF7"/>
    <a:srgbClr val="EDE5D5"/>
    <a:srgbClr val="A6A7A9"/>
    <a:srgbClr val="D8BEA7"/>
    <a:srgbClr val="FDDE45"/>
    <a:srgbClr val="F8E00E"/>
    <a:srgbClr val="93959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8791" autoAdjust="0"/>
  </p:normalViewPr>
  <p:slideViewPr>
    <p:cSldViewPr snapToGrid="0" showGuides="1">
      <p:cViewPr varScale="1">
        <p:scale>
          <a:sx n="76" d="100"/>
          <a:sy n="76" d="100"/>
        </p:scale>
        <p:origin x="10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lab.research.google.com/drive/1X6almWHyiiaRia8fthLU61U06ZC0NV96?usp=shari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datasets/catalog/uc_merced" TargetMode="External"/><Relationship Id="rId2" Type="http://schemas.openxmlformats.org/officeDocument/2006/relationships/hyperlink" Target="https://colab.research.google.com/drive/1f3CWVqLjpXQ-TgdLyRQQFKgPlUfMi3hU?usp=sharing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58I1o9H98GhRL0s4dJPF2JrOQ8jW2WLY?usp=sharing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14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장 연습 문제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F06BA-E82C-4002-98D5-60C35D5236E2}"/>
              </a:ext>
            </a:extLst>
          </p:cNvPr>
          <p:cNvSpPr txBox="1"/>
          <p:nvPr/>
        </p:nvSpPr>
        <p:spPr>
          <a:xfrm>
            <a:off x="2628900" y="487216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발표자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권기호</a:t>
            </a:r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41536"/>
            <a:ext cx="6869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같은 크기의 </a:t>
            </a:r>
            <a:r>
              <a:rPr lang="ko-KR" altLang="en-US" sz="3200" spc="-300" dirty="0" err="1">
                <a:solidFill>
                  <a:schemeClr val="accent4">
                    <a:lumMod val="50000"/>
                  </a:schemeClr>
                </a:solidFill>
              </a:rPr>
              <a:t>스트라이드의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spc="-300" dirty="0" err="1">
                <a:solidFill>
                  <a:schemeClr val="accent4">
                    <a:lumMod val="50000"/>
                  </a:schemeClr>
                </a:solidFill>
              </a:rPr>
              <a:t>합성곱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 층 대신 최대 </a:t>
            </a:r>
            <a:r>
              <a:rPr lang="ko-KR" altLang="en-US" sz="3200" spc="-300" dirty="0" err="1">
                <a:solidFill>
                  <a:schemeClr val="accent4">
                    <a:lumMod val="50000"/>
                  </a:schemeClr>
                </a:solidFill>
              </a:rPr>
              <a:t>풀링층을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 추가하는 이유는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69401D-D6B8-4313-948B-38C5D0D49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314"/>
          <a:stretch/>
        </p:blipFill>
        <p:spPr>
          <a:xfrm>
            <a:off x="1461203" y="2206229"/>
            <a:ext cx="5642979" cy="29043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B1F92C57-BAA5-43EE-8E8E-62CBD18B97A5}"/>
              </a:ext>
            </a:extLst>
          </p:cNvPr>
          <p:cNvSpPr/>
          <p:nvPr/>
        </p:nvSpPr>
        <p:spPr>
          <a:xfrm>
            <a:off x="7104182" y="2612431"/>
            <a:ext cx="322735" cy="12003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A3A451-D97B-4E6C-812F-715765AB4DED}"/>
              </a:ext>
            </a:extLst>
          </p:cNvPr>
          <p:cNvSpPr txBox="1"/>
          <p:nvPr/>
        </p:nvSpPr>
        <p:spPr>
          <a:xfrm>
            <a:off x="7265549" y="2612431"/>
            <a:ext cx="3376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합성곱층은</a:t>
            </a:r>
            <a:r>
              <a:rPr lang="ko-KR" altLang="en-US" dirty="0"/>
              <a:t> 상당한 파라미터를 갖고 있는 것에 비해 </a:t>
            </a:r>
            <a:r>
              <a:rPr lang="en-US" altLang="ko-KR" dirty="0"/>
              <a:t>Max </a:t>
            </a:r>
            <a:r>
              <a:rPr lang="en-US" altLang="ko-KR" dirty="0" err="1"/>
              <a:t>Poolling</a:t>
            </a:r>
            <a:r>
              <a:rPr lang="en-US" altLang="ko-KR" dirty="0"/>
              <a:t> </a:t>
            </a:r>
            <a:r>
              <a:rPr lang="ko-KR" altLang="en-US" dirty="0"/>
              <a:t>층은 파라미터를 가지지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73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41536"/>
            <a:ext cx="686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LRN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 층을 추가하는 이유는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헤르만 격자 – Hermann Grid | Almagest">
            <a:extLst>
              <a:ext uri="{FF2B5EF4-FFF2-40B4-BE49-F238E27FC236}">
                <a16:creationId xmlns:a16="http://schemas.microsoft.com/office/drawing/2014/main" id="{029C02CC-4E7B-48B4-8324-F568A92FB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958" y="2246314"/>
            <a:ext cx="2938724" cy="29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757E3D-534B-4E46-8769-67E210D7820F}"/>
              </a:ext>
            </a:extLst>
          </p:cNvPr>
          <p:cNvSpPr txBox="1"/>
          <p:nvPr/>
        </p:nvSpPr>
        <p:spPr>
          <a:xfrm>
            <a:off x="2369669" y="1715616"/>
            <a:ext cx="1647301" cy="455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>
                <a:solidFill>
                  <a:schemeClr val="tx2">
                    <a:lumMod val="50000"/>
                  </a:schemeClr>
                </a:solidFill>
              </a:rPr>
              <a:t>헤르만 격자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5562544-CD0E-4AA6-9586-FE64A050B8DF}"/>
              </a:ext>
            </a:extLst>
          </p:cNvPr>
          <p:cNvSpPr/>
          <p:nvPr/>
        </p:nvSpPr>
        <p:spPr>
          <a:xfrm>
            <a:off x="3496822" y="2532185"/>
            <a:ext cx="411983" cy="38183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592204-0FDF-42E7-A680-FA1A5D19FFE6}"/>
              </a:ext>
            </a:extLst>
          </p:cNvPr>
          <p:cNvSpPr txBox="1"/>
          <p:nvPr/>
        </p:nvSpPr>
        <p:spPr>
          <a:xfrm>
            <a:off x="5670344" y="3013501"/>
            <a:ext cx="57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검은 사각형</a:t>
            </a:r>
            <a:r>
              <a:rPr lang="en-US" altLang="ko-KR" sz="2400" spc="-3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강하게 활성화 되는 뉴런</a:t>
            </a:r>
            <a:r>
              <a:rPr lang="en-US" altLang="ko-KR" sz="2400" spc="-300" dirty="0">
                <a:solidFill>
                  <a:schemeClr val="accent4">
                    <a:lumMod val="50000"/>
                  </a:schemeClr>
                </a:solidFill>
              </a:rPr>
              <a:t>) </a:t>
            </a:r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때문에 </a:t>
            </a:r>
            <a:endParaRPr lang="en-US" altLang="ko-KR" sz="2400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흰색 격자 부분</a:t>
            </a:r>
            <a:r>
              <a:rPr lang="en-US" altLang="ko-KR" sz="2400" spc="-3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이웃 뉴런</a:t>
            </a:r>
            <a:r>
              <a:rPr lang="en-US" altLang="ko-KR" sz="2400" spc="-30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이 억제되는 현상</a:t>
            </a:r>
            <a:r>
              <a:rPr lang="en-US" altLang="ko-KR" sz="2400" spc="-300" dirty="0">
                <a:solidFill>
                  <a:schemeClr val="accent4">
                    <a:lumMod val="50000"/>
                  </a:schemeClr>
                </a:solidFill>
              </a:rPr>
              <a:t>!</a:t>
            </a:r>
            <a:endParaRPr lang="ko-KR" altLang="en-US" sz="24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2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41536"/>
            <a:ext cx="686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LRN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 층을 추가하는 이유는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B93F9-5012-4D81-81C5-6000C9345E8C}"/>
              </a:ext>
            </a:extLst>
          </p:cNvPr>
          <p:cNvSpPr txBox="1"/>
          <p:nvPr/>
        </p:nvSpPr>
        <p:spPr>
          <a:xfrm>
            <a:off x="2661240" y="5285771"/>
            <a:ext cx="686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accent4">
                    <a:lumMod val="50000"/>
                  </a:schemeClr>
                </a:solidFill>
              </a:rPr>
              <a:t>But LRN</a:t>
            </a:r>
            <a:r>
              <a:rPr lang="ko-KR" altLang="en-US" sz="2800" spc="-300" dirty="0">
                <a:solidFill>
                  <a:schemeClr val="accent4">
                    <a:lumMod val="50000"/>
                  </a:schemeClr>
                </a:solidFill>
              </a:rPr>
              <a:t> 대신 </a:t>
            </a:r>
            <a:r>
              <a:rPr lang="en-US" altLang="ko-KR" sz="2800" spc="-300" dirty="0">
                <a:solidFill>
                  <a:schemeClr val="accent4">
                    <a:lumMod val="50000"/>
                  </a:schemeClr>
                </a:solidFill>
              </a:rPr>
              <a:t>Batch Normalization</a:t>
            </a:r>
            <a:r>
              <a:rPr lang="ko-KR" altLang="en-US" sz="2800" spc="-300" dirty="0">
                <a:solidFill>
                  <a:schemeClr val="accent4">
                    <a:lumMod val="50000"/>
                  </a:schemeClr>
                </a:solidFill>
              </a:rPr>
              <a:t>을 사용하는 추세</a:t>
            </a:r>
            <a:r>
              <a:rPr lang="en-US" altLang="ko-KR" sz="2800" spc="-300" dirty="0">
                <a:solidFill>
                  <a:schemeClr val="accent4">
                    <a:lumMod val="50000"/>
                  </a:schemeClr>
                </a:solidFill>
              </a:rPr>
              <a:t>!</a:t>
            </a:r>
            <a:endParaRPr lang="ko-KR" altLang="en-US" sz="2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" name="Picture 4" descr="계단 함수, 시그모이드 함수, ReLU 함수(ft.파이썬) :: 여울의 노닥노닥">
            <a:extLst>
              <a:ext uri="{FF2B5EF4-FFF2-40B4-BE49-F238E27FC236}">
                <a16:creationId xmlns:a16="http://schemas.microsoft.com/office/drawing/2014/main" id="{1CD630F8-FDE2-4586-B8A3-BC9CFD6BC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569" y="1647938"/>
            <a:ext cx="3477880" cy="270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ED6E65-9011-4DCD-84CA-1A0BDAB51954}"/>
              </a:ext>
            </a:extLst>
          </p:cNvPr>
          <p:cNvSpPr txBox="1"/>
          <p:nvPr/>
        </p:nvSpPr>
        <p:spPr>
          <a:xfrm>
            <a:off x="2773674" y="4185708"/>
            <a:ext cx="1381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300" dirty="0" err="1">
                <a:solidFill>
                  <a:schemeClr val="accent4">
                    <a:lumMod val="50000"/>
                  </a:schemeClr>
                </a:solidFill>
              </a:rPr>
              <a:t>Relu</a:t>
            </a:r>
            <a:r>
              <a:rPr lang="en-US" altLang="ko-KR" sz="1800" spc="-3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ko-KR" altLang="en-US" spc="-300" dirty="0">
                <a:solidFill>
                  <a:schemeClr val="accent4">
                    <a:lumMod val="50000"/>
                  </a:schemeClr>
                </a:solidFill>
              </a:rPr>
              <a:t>층이 </a:t>
            </a:r>
            <a:r>
              <a:rPr lang="en-US" altLang="ko-KR" spc="-300" dirty="0">
                <a:solidFill>
                  <a:schemeClr val="accent4">
                    <a:lumMod val="50000"/>
                  </a:schemeClr>
                </a:solidFill>
              </a:rPr>
              <a:t>7</a:t>
            </a:r>
            <a:r>
              <a:rPr lang="ko-KR" altLang="en-US" spc="-300" dirty="0">
                <a:solidFill>
                  <a:schemeClr val="accent4">
                    <a:lumMod val="50000"/>
                  </a:schemeClr>
                </a:solidFill>
              </a:rPr>
              <a:t>개</a:t>
            </a:r>
            <a:r>
              <a:rPr lang="en-US" altLang="ko-KR" spc="-300" dirty="0">
                <a:solidFill>
                  <a:schemeClr val="accent4">
                    <a:lumMod val="50000"/>
                  </a:schemeClr>
                </a:solidFill>
              </a:rPr>
              <a:t>!</a:t>
            </a:r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F5FE27C-7593-4CB0-B397-8EE89C6FC14C}"/>
              </a:ext>
            </a:extLst>
          </p:cNvPr>
          <p:cNvGrpSpPr/>
          <p:nvPr/>
        </p:nvGrpSpPr>
        <p:grpSpPr>
          <a:xfrm>
            <a:off x="844062" y="1694509"/>
            <a:ext cx="6053019" cy="2405218"/>
            <a:chOff x="1153506" y="1694509"/>
            <a:chExt cx="5743575" cy="1887938"/>
          </a:xfrm>
        </p:grpSpPr>
        <p:pic>
          <p:nvPicPr>
            <p:cNvPr id="2050" name="Picture 2" descr="Structure of Alexnet. | Download Scientific Diagram">
              <a:extLst>
                <a:ext uri="{FF2B5EF4-FFF2-40B4-BE49-F238E27FC236}">
                  <a16:creationId xmlns:a16="http://schemas.microsoft.com/office/drawing/2014/main" id="{8EC8B97F-8E3B-4B5E-B7C7-FA7905F95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506" y="1694509"/>
              <a:ext cx="5743575" cy="1533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35987A5-0079-4C33-A08D-5E92E38C1D70}"/>
                </a:ext>
              </a:extLst>
            </p:cNvPr>
            <p:cNvSpPr/>
            <p:nvPr/>
          </p:nvSpPr>
          <p:spPr>
            <a:xfrm>
              <a:off x="1748413" y="2048922"/>
              <a:ext cx="502418" cy="1179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393E46-E3F0-4846-A79D-E64C795344F6}"/>
                </a:ext>
              </a:extLst>
            </p:cNvPr>
            <p:cNvSpPr/>
            <p:nvPr/>
          </p:nvSpPr>
          <p:spPr>
            <a:xfrm>
              <a:off x="2286664" y="2048922"/>
              <a:ext cx="502418" cy="1179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F6CADE9-B1BB-4283-820B-627FB10AF5C2}"/>
                </a:ext>
              </a:extLst>
            </p:cNvPr>
            <p:cNvSpPr/>
            <p:nvPr/>
          </p:nvSpPr>
          <p:spPr>
            <a:xfrm>
              <a:off x="2835690" y="2048922"/>
              <a:ext cx="502418" cy="1179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D440B8-2C14-410A-A848-EA163D61A755}"/>
                </a:ext>
              </a:extLst>
            </p:cNvPr>
            <p:cNvSpPr/>
            <p:nvPr/>
          </p:nvSpPr>
          <p:spPr>
            <a:xfrm>
              <a:off x="3338108" y="2048922"/>
              <a:ext cx="502418" cy="1179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98FFBA0-BB06-4F3E-97A3-A97839A26B8A}"/>
                </a:ext>
              </a:extLst>
            </p:cNvPr>
            <p:cNvSpPr/>
            <p:nvPr/>
          </p:nvSpPr>
          <p:spPr>
            <a:xfrm>
              <a:off x="3858005" y="2048922"/>
              <a:ext cx="502418" cy="1179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74634CD-E86B-419A-B2D1-44BDDA38BDAF}"/>
                </a:ext>
              </a:extLst>
            </p:cNvPr>
            <p:cNvSpPr/>
            <p:nvPr/>
          </p:nvSpPr>
          <p:spPr>
            <a:xfrm>
              <a:off x="4393186" y="2048922"/>
              <a:ext cx="502418" cy="1179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2D2B939-46BF-436D-9230-496345614307}"/>
                </a:ext>
              </a:extLst>
            </p:cNvPr>
            <p:cNvSpPr/>
            <p:nvPr/>
          </p:nvSpPr>
          <p:spPr>
            <a:xfrm>
              <a:off x="4895604" y="2048922"/>
              <a:ext cx="502418" cy="1179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른쪽 중괄호 6">
              <a:extLst>
                <a:ext uri="{FF2B5EF4-FFF2-40B4-BE49-F238E27FC236}">
                  <a16:creationId xmlns:a16="http://schemas.microsoft.com/office/drawing/2014/main" id="{7460786A-48EB-442E-B0DB-39AEF9373C18}"/>
                </a:ext>
              </a:extLst>
            </p:cNvPr>
            <p:cNvSpPr/>
            <p:nvPr/>
          </p:nvSpPr>
          <p:spPr>
            <a:xfrm rot="5400000">
              <a:off x="3467389" y="1874935"/>
              <a:ext cx="239744" cy="3175279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667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41536"/>
            <a:ext cx="6869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LeNet-5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와 비교해서 </a:t>
            </a:r>
            <a:r>
              <a:rPr lang="en-US" altLang="ko-KR" sz="3200" spc="-300" dirty="0" err="1">
                <a:solidFill>
                  <a:schemeClr val="accent4">
                    <a:lumMod val="50000"/>
                  </a:schemeClr>
                </a:solidFill>
              </a:rPr>
              <a:t>AlexNet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3200" spc="-300" dirty="0" err="1">
                <a:solidFill>
                  <a:schemeClr val="accent4">
                    <a:lumMod val="50000"/>
                  </a:schemeClr>
                </a:solidFill>
              </a:rPr>
              <a:t>GoogLeNet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3200" spc="-300" dirty="0" err="1">
                <a:solidFill>
                  <a:schemeClr val="accent4">
                    <a:lumMod val="50000"/>
                  </a:schemeClr>
                </a:solidFill>
              </a:rPr>
              <a:t>ResNet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3200" spc="-300" dirty="0" err="1">
                <a:solidFill>
                  <a:schemeClr val="accent4">
                    <a:lumMod val="50000"/>
                  </a:schemeClr>
                </a:solidFill>
              </a:rPr>
              <a:t>SeNet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3200" spc="-300" dirty="0" err="1">
                <a:solidFill>
                  <a:schemeClr val="accent4">
                    <a:lumMod val="50000"/>
                  </a:schemeClr>
                </a:solidFill>
              </a:rPr>
              <a:t>Xception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의 혁신점은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6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B0996E-5486-4F0D-AD71-F09EE8843EA7}"/>
              </a:ext>
            </a:extLst>
          </p:cNvPr>
          <p:cNvSpPr txBox="1"/>
          <p:nvPr/>
        </p:nvSpPr>
        <p:spPr>
          <a:xfrm>
            <a:off x="720001" y="1289911"/>
            <a:ext cx="35003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+mj-lt"/>
              </a:rPr>
              <a:t>AlexNet</a:t>
            </a:r>
            <a:endParaRPr lang="en-US" altLang="ko-KR" sz="2000" spc="-3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ko-KR" sz="2000" spc="-3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lt"/>
              </a:rPr>
              <a:t>크고 깊어진 </a:t>
            </a:r>
            <a:r>
              <a:rPr lang="en-US" altLang="ko-KR" sz="2000" dirty="0">
                <a:latin typeface="+mj-lt"/>
              </a:rPr>
              <a:t>8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lt"/>
              </a:rPr>
              <a:t>GPU, </a:t>
            </a:r>
            <a:r>
              <a:rPr lang="en-US" altLang="ko-KR" sz="2000" dirty="0" err="1">
                <a:latin typeface="+mj-lt"/>
              </a:rPr>
              <a:t>ReLU</a:t>
            </a:r>
            <a:r>
              <a:rPr lang="ko-KR" altLang="en-US" sz="2000" dirty="0">
                <a:latin typeface="+mj-lt"/>
              </a:rPr>
              <a:t>함수 사용</a:t>
            </a:r>
            <a:endParaRPr lang="en-US" altLang="ko-KR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j-lt"/>
              </a:rPr>
              <a:t>과적합</a:t>
            </a:r>
            <a:r>
              <a:rPr lang="ko-KR" altLang="en-US" sz="2000" dirty="0">
                <a:latin typeface="+mj-lt"/>
              </a:rPr>
              <a:t> 방지를 위한 </a:t>
            </a:r>
            <a:r>
              <a:rPr lang="en-US" altLang="ko-KR" sz="2000" dirty="0" err="1">
                <a:latin typeface="+mj-lt"/>
              </a:rPr>
              <a:t>DropOut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사용</a:t>
            </a:r>
            <a:endParaRPr lang="en-US" altLang="ko-KR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2B664-4A34-4218-94E2-F66CBDD55241}"/>
              </a:ext>
            </a:extLst>
          </p:cNvPr>
          <p:cNvSpPr txBox="1"/>
          <p:nvPr/>
        </p:nvSpPr>
        <p:spPr>
          <a:xfrm>
            <a:off x="4345846" y="1251656"/>
            <a:ext cx="35003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+mj-lt"/>
              </a:rPr>
              <a:t>GoogLeNet</a:t>
            </a:r>
            <a:endParaRPr lang="en-US" altLang="ko-KR" sz="2000" spc="-3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ko-KR" sz="2000" spc="-3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lt"/>
              </a:rPr>
              <a:t>크고 깊어진 </a:t>
            </a:r>
            <a:r>
              <a:rPr lang="en-US" altLang="ko-KR" sz="2000" dirty="0">
                <a:latin typeface="+mj-lt"/>
              </a:rPr>
              <a:t>22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lt"/>
              </a:rPr>
              <a:t>Inception </a:t>
            </a:r>
            <a:r>
              <a:rPr lang="ko-KR" altLang="en-US" sz="2000" dirty="0">
                <a:latin typeface="+mj-lt"/>
              </a:rPr>
              <a:t>모듈 적용을 통한 효율성 증대</a:t>
            </a:r>
            <a:endParaRPr lang="en-US" altLang="ko-KR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F5E04-CC0A-499F-B534-F12D2062C16B}"/>
              </a:ext>
            </a:extLst>
          </p:cNvPr>
          <p:cNvSpPr txBox="1"/>
          <p:nvPr/>
        </p:nvSpPr>
        <p:spPr>
          <a:xfrm>
            <a:off x="853440" y="4008136"/>
            <a:ext cx="336686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+mj-lt"/>
              </a:rPr>
              <a:t>ResNet</a:t>
            </a:r>
            <a:endParaRPr lang="en-US" altLang="ko-KR" sz="2000" spc="-3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ko-KR" sz="2000" spc="-3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lt"/>
              </a:rPr>
              <a:t>크고 깊어진 </a:t>
            </a:r>
            <a:r>
              <a:rPr lang="en-US" altLang="ko-KR" sz="2000" dirty="0">
                <a:latin typeface="+mj-lt"/>
              </a:rPr>
              <a:t>152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lt"/>
              </a:rPr>
              <a:t>Skip Connection</a:t>
            </a:r>
            <a:r>
              <a:rPr lang="ko-KR" altLang="en-US" sz="2000" dirty="0">
                <a:latin typeface="+mj-lt"/>
              </a:rPr>
              <a:t>을 통한 기울기 소실 문제 해결</a:t>
            </a:r>
            <a:endParaRPr lang="en-US" altLang="ko-KR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lt"/>
              </a:rPr>
              <a:t>적은 파라미터로 더 깊은 네트워크 모델 구성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61482-2DB9-4316-B56F-AF318BE974F8}"/>
              </a:ext>
            </a:extLst>
          </p:cNvPr>
          <p:cNvSpPr txBox="1"/>
          <p:nvPr/>
        </p:nvSpPr>
        <p:spPr>
          <a:xfrm>
            <a:off x="4470845" y="4008136"/>
            <a:ext cx="35003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+mj-lt"/>
              </a:rPr>
              <a:t>SeNet</a:t>
            </a:r>
            <a:endParaRPr lang="en-US" altLang="ko-KR" sz="2000" spc="-3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ko-KR" sz="2000" spc="-3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lt"/>
              </a:rPr>
              <a:t>Se Block</a:t>
            </a:r>
            <a:r>
              <a:rPr lang="ko-KR" altLang="en-US" sz="2000" dirty="0">
                <a:latin typeface="+mj-lt"/>
              </a:rPr>
              <a:t>을 사용하여 특성 </a:t>
            </a:r>
            <a:r>
              <a:rPr lang="ko-KR" altLang="en-US" sz="2000" dirty="0" err="1">
                <a:latin typeface="+mj-lt"/>
              </a:rPr>
              <a:t>맵의</a:t>
            </a:r>
            <a:r>
              <a:rPr lang="ko-KR" altLang="en-US" sz="2000" dirty="0">
                <a:latin typeface="+mj-lt"/>
              </a:rPr>
              <a:t> 상대적 중요도 보정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0F37A-DF98-48DE-8C46-56744F44F82B}"/>
              </a:ext>
            </a:extLst>
          </p:cNvPr>
          <p:cNvSpPr txBox="1"/>
          <p:nvPr/>
        </p:nvSpPr>
        <p:spPr>
          <a:xfrm>
            <a:off x="8221689" y="4017548"/>
            <a:ext cx="36667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+mj-lt"/>
              </a:rPr>
              <a:t>Xception</a:t>
            </a:r>
            <a:endParaRPr lang="en-US" altLang="ko-KR" sz="2000" spc="-3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ko-KR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lt"/>
              </a:rPr>
              <a:t>공간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깊이 패턴을 나누어 깊이 별 분리 </a:t>
            </a:r>
            <a:r>
              <a:rPr lang="ko-KR" altLang="en-US" sz="2000" dirty="0" err="1">
                <a:latin typeface="+mj-lt"/>
              </a:rPr>
              <a:t>합성곱</a:t>
            </a:r>
            <a:r>
              <a:rPr lang="ko-KR" altLang="en-US" sz="2000" dirty="0">
                <a:latin typeface="+mj-lt"/>
              </a:rPr>
              <a:t> 이용</a:t>
            </a:r>
            <a:endParaRPr lang="en-US" altLang="ko-KR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DA783-2D48-4A32-9D70-184BE5E35353}"/>
              </a:ext>
            </a:extLst>
          </p:cNvPr>
          <p:cNvSpPr txBox="1"/>
          <p:nvPr/>
        </p:nvSpPr>
        <p:spPr>
          <a:xfrm>
            <a:off x="7971153" y="1251656"/>
            <a:ext cx="366678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+mj-lt"/>
              </a:rPr>
              <a:t>VGGNet</a:t>
            </a:r>
            <a:endParaRPr lang="en-US" altLang="ko-KR" sz="2000" spc="-3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ko-KR" sz="2000" spc="-3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lt"/>
              </a:rPr>
              <a:t>크고 깊어진 </a:t>
            </a:r>
            <a:r>
              <a:rPr lang="en-US" altLang="ko-KR" sz="2000" dirty="0">
                <a:latin typeface="+mj-lt"/>
              </a:rPr>
              <a:t>16 or 19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lt"/>
              </a:rPr>
              <a:t>3x3 </a:t>
            </a:r>
            <a:r>
              <a:rPr lang="ko-KR" altLang="en-US" sz="2000" dirty="0">
                <a:latin typeface="+mj-lt"/>
              </a:rPr>
              <a:t>필터를 규칙적으로 적용</a:t>
            </a:r>
            <a:endParaRPr lang="en-US" altLang="ko-KR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240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7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53F670A-0B42-4585-9D1F-F347DC6FC2C8}"/>
              </a:ext>
            </a:extLst>
          </p:cNvPr>
          <p:cNvCxnSpPr>
            <a:cxnSpLocks/>
          </p:cNvCxnSpPr>
          <p:nvPr/>
        </p:nvCxnSpPr>
        <p:spPr>
          <a:xfrm>
            <a:off x="682248" y="265638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678A32-B648-48D8-919D-A9DC091EE244}"/>
              </a:ext>
            </a:extLst>
          </p:cNvPr>
          <p:cNvSpPr txBox="1"/>
          <p:nvPr/>
        </p:nvSpPr>
        <p:spPr>
          <a:xfrm>
            <a:off x="720000" y="151646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018C28-7BA6-4556-8DC0-C4952D2CD095}"/>
              </a:ext>
            </a:extLst>
          </p:cNvPr>
          <p:cNvSpPr txBox="1"/>
          <p:nvPr/>
        </p:nvSpPr>
        <p:spPr>
          <a:xfrm>
            <a:off x="1570605" y="15164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16DBD6-8DBE-4081-A5C4-FDC4C48CDC12}"/>
              </a:ext>
            </a:extLst>
          </p:cNvPr>
          <p:cNvSpPr txBox="1"/>
          <p:nvPr/>
        </p:nvSpPr>
        <p:spPr>
          <a:xfrm>
            <a:off x="2259306" y="1470298"/>
            <a:ext cx="4719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What is FCN?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BA7C88-F82E-4EB0-A377-5ACD72F52CB6}"/>
              </a:ext>
            </a:extLst>
          </p:cNvPr>
          <p:cNvSpPr txBox="1"/>
          <p:nvPr/>
        </p:nvSpPr>
        <p:spPr>
          <a:xfrm>
            <a:off x="2411706" y="4805861"/>
            <a:ext cx="8993726" cy="124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커널의 크기</a:t>
            </a:r>
            <a:r>
              <a:rPr lang="en-US" altLang="ko-KR" sz="1600" spc="-150" dirty="0"/>
              <a:t>,  </a:t>
            </a:r>
            <a:r>
              <a:rPr lang="ko-KR" altLang="en-US" sz="1600" spc="-150" dirty="0" err="1"/>
              <a:t>스트라이드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패딩으로 밀집층과 같은 역할의 </a:t>
            </a:r>
            <a:r>
              <a:rPr lang="en-US" altLang="ko-KR" sz="1600" spc="-150" dirty="0"/>
              <a:t>CNN </a:t>
            </a:r>
            <a:r>
              <a:rPr lang="ko-KR" altLang="en-US" sz="1600" spc="-150" dirty="0"/>
              <a:t>층</a:t>
            </a:r>
            <a:r>
              <a:rPr lang="en-US" altLang="ko-KR" sz="1600" spc="-150" dirty="0"/>
              <a:t> </a:t>
            </a:r>
            <a:r>
              <a:rPr lang="ko-KR" altLang="en-US" sz="1600" spc="-150" dirty="0"/>
              <a:t>생성 가능</a:t>
            </a:r>
            <a:endParaRPr lang="en-US" altLang="ko-KR" sz="1600" spc="-150" dirty="0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/>
              <a:t>Padding: Same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/>
              <a:t>Kernel Size = Fully Connected Input Size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 err="1"/>
              <a:t>Filter_Size</a:t>
            </a:r>
            <a:r>
              <a:rPr lang="en-US" altLang="ko-KR" sz="1600" spc="-150" dirty="0"/>
              <a:t> = </a:t>
            </a:r>
            <a:r>
              <a:rPr lang="en-US" altLang="ko-KR" sz="1600" spc="-150" dirty="0" err="1"/>
              <a:t>Neuron_Size</a:t>
            </a:r>
            <a:endParaRPr lang="ko-KR" altLang="en-US" sz="1600" spc="-1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3C780D-32E5-4AD6-BD49-DFB483B7EAD8}"/>
              </a:ext>
            </a:extLst>
          </p:cNvPr>
          <p:cNvSpPr txBox="1"/>
          <p:nvPr/>
        </p:nvSpPr>
        <p:spPr>
          <a:xfrm>
            <a:off x="720000" y="275697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974565-D263-43B5-956B-8DD2A004600A}"/>
              </a:ext>
            </a:extLst>
          </p:cNvPr>
          <p:cNvSpPr txBox="1"/>
          <p:nvPr/>
        </p:nvSpPr>
        <p:spPr>
          <a:xfrm>
            <a:off x="1570605" y="27569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F6ECA3-6634-495F-8204-63E90F97D2DF}"/>
              </a:ext>
            </a:extLst>
          </p:cNvPr>
          <p:cNvSpPr txBox="1"/>
          <p:nvPr/>
        </p:nvSpPr>
        <p:spPr>
          <a:xfrm>
            <a:off x="2259306" y="2710811"/>
            <a:ext cx="4935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용도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95AC1B-868F-4DB5-A121-74AF45C9D849}"/>
              </a:ext>
            </a:extLst>
          </p:cNvPr>
          <p:cNvSpPr txBox="1"/>
          <p:nvPr/>
        </p:nvSpPr>
        <p:spPr>
          <a:xfrm>
            <a:off x="2259306" y="2019922"/>
            <a:ext cx="8993726" cy="35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기존 </a:t>
            </a:r>
            <a:r>
              <a:rPr lang="en-US" altLang="ko-KR" sz="1600" spc="-150" dirty="0"/>
              <a:t>CNN </a:t>
            </a:r>
            <a:r>
              <a:rPr lang="ko-KR" altLang="en-US" sz="1600" spc="-150" dirty="0"/>
              <a:t>층에 있는 밀집 층을 </a:t>
            </a:r>
            <a:r>
              <a:rPr lang="ko-KR" altLang="en-US" sz="1600" spc="-150" dirty="0" err="1"/>
              <a:t>합성곱</a:t>
            </a:r>
            <a:r>
              <a:rPr lang="ko-KR" altLang="en-US" sz="1600" spc="-150" dirty="0"/>
              <a:t> 및 </a:t>
            </a:r>
            <a:r>
              <a:rPr lang="ko-KR" altLang="en-US" sz="1600" spc="-150" dirty="0" err="1"/>
              <a:t>풀링</a:t>
            </a:r>
            <a:r>
              <a:rPr lang="ko-KR" altLang="en-US" sz="1600" spc="-150" dirty="0"/>
              <a:t> 층으로 대체해 </a:t>
            </a:r>
            <a:r>
              <a:rPr lang="ko-KR" altLang="en-US" sz="1600" spc="-150" dirty="0" err="1"/>
              <a:t>합성곱과</a:t>
            </a:r>
            <a:r>
              <a:rPr lang="ko-KR" altLang="en-US" sz="1600" spc="-150" dirty="0"/>
              <a:t>  </a:t>
            </a:r>
            <a:r>
              <a:rPr lang="ko-KR" altLang="en-US" sz="1600" spc="-150" dirty="0" err="1"/>
              <a:t>풀링층만으로</a:t>
            </a:r>
            <a:r>
              <a:rPr lang="ko-KR" altLang="en-US" sz="1600" spc="-150" dirty="0"/>
              <a:t> 구성된 신경망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B508616-257A-4C0E-A5B7-8548477ECC50}"/>
              </a:ext>
            </a:extLst>
          </p:cNvPr>
          <p:cNvCxnSpPr>
            <a:cxnSpLocks/>
          </p:cNvCxnSpPr>
          <p:nvPr/>
        </p:nvCxnSpPr>
        <p:spPr>
          <a:xfrm>
            <a:off x="644496" y="3949906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29388F-A6E1-4A4B-9482-588DC087C8AB}"/>
              </a:ext>
            </a:extLst>
          </p:cNvPr>
          <p:cNvSpPr txBox="1"/>
          <p:nvPr/>
        </p:nvSpPr>
        <p:spPr>
          <a:xfrm>
            <a:off x="682248" y="425867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326EA-C56E-4A39-A28D-888AB100FED3}"/>
              </a:ext>
            </a:extLst>
          </p:cNvPr>
          <p:cNvSpPr txBox="1"/>
          <p:nvPr/>
        </p:nvSpPr>
        <p:spPr>
          <a:xfrm>
            <a:off x="1532853" y="42586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AB7695-2497-452B-9003-5245C9F6C01E}"/>
              </a:ext>
            </a:extLst>
          </p:cNvPr>
          <p:cNvSpPr txBox="1"/>
          <p:nvPr/>
        </p:nvSpPr>
        <p:spPr>
          <a:xfrm>
            <a:off x="2221554" y="4212508"/>
            <a:ext cx="4561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err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합성곱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층으로 바꿀 수 있는 이유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1CDFFE-EA06-4A68-891D-3BA2603B4EAD}"/>
              </a:ext>
            </a:extLst>
          </p:cNvPr>
          <p:cNvSpPr txBox="1"/>
          <p:nvPr/>
        </p:nvSpPr>
        <p:spPr>
          <a:xfrm>
            <a:off x="720000" y="41536"/>
            <a:ext cx="6869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완전 </a:t>
            </a:r>
            <a:r>
              <a:rPr lang="ko-KR" altLang="en-US" sz="3200" spc="-300" dirty="0" err="1">
                <a:solidFill>
                  <a:schemeClr val="accent4">
                    <a:lumMod val="50000"/>
                  </a:schemeClr>
                </a:solidFill>
              </a:rPr>
              <a:t>합성곱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 신경망은 무엇이고 밀집층을 어떻게 </a:t>
            </a:r>
            <a:r>
              <a:rPr lang="ko-KR" altLang="en-US" sz="3200" spc="-300" dirty="0" err="1">
                <a:solidFill>
                  <a:schemeClr val="accent4">
                    <a:lumMod val="50000"/>
                  </a:schemeClr>
                </a:solidFill>
              </a:rPr>
              <a:t>합성곱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 층으로 바꿀 수 있는가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61CF04-7B8F-4265-8349-8F201C1AA50E}"/>
              </a:ext>
            </a:extLst>
          </p:cNvPr>
          <p:cNvSpPr txBox="1"/>
          <p:nvPr/>
        </p:nvSpPr>
        <p:spPr>
          <a:xfrm>
            <a:off x="2411706" y="3317782"/>
            <a:ext cx="8993726" cy="35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주로 객체 탐지와 </a:t>
            </a:r>
            <a:r>
              <a:rPr lang="ko-KR" altLang="en-US" sz="1600" spc="-150" dirty="0" err="1"/>
              <a:t>시멘틱</a:t>
            </a:r>
            <a:r>
              <a:rPr lang="ko-KR" altLang="en-US" sz="1600" spc="-150" dirty="0"/>
              <a:t> 분할을 위해 사용된다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29931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41536"/>
            <a:ext cx="6869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 err="1">
                <a:solidFill>
                  <a:schemeClr val="accent4">
                    <a:lumMod val="50000"/>
                  </a:schemeClr>
                </a:solidFill>
              </a:rPr>
              <a:t>시맨틱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 분할에서 주요한 </a:t>
            </a:r>
            <a:endParaRPr lang="en-US" altLang="ko-KR" sz="3200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기술적 어려움은 무엇인가요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8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3074" name="Picture 2" descr="시맨틱 분할 : 가장 강력한 컴퓨터 비전 작업">
            <a:extLst>
              <a:ext uri="{FF2B5EF4-FFF2-40B4-BE49-F238E27FC236}">
                <a16:creationId xmlns:a16="http://schemas.microsoft.com/office/drawing/2014/main" id="{1C19CDB5-D626-4291-9280-A29F65FE3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11" y="1663313"/>
            <a:ext cx="573405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29B06DC-1169-40AE-9D4F-E25D04B59E8B}"/>
              </a:ext>
            </a:extLst>
          </p:cNvPr>
          <p:cNvCxnSpPr>
            <a:cxnSpLocks/>
          </p:cNvCxnSpPr>
          <p:nvPr/>
        </p:nvCxnSpPr>
        <p:spPr>
          <a:xfrm flipV="1">
            <a:off x="4671297" y="2126227"/>
            <a:ext cx="2211824" cy="24262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D669AE-1014-4756-8458-12E6859D2821}"/>
              </a:ext>
            </a:extLst>
          </p:cNvPr>
          <p:cNvSpPr txBox="1"/>
          <p:nvPr/>
        </p:nvSpPr>
        <p:spPr>
          <a:xfrm>
            <a:off x="6480000" y="1564752"/>
            <a:ext cx="563831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accent4">
                    <a:lumMod val="50000"/>
                  </a:schemeClr>
                </a:solidFill>
              </a:rPr>
              <a:t>각 물체를 하나의 큰 픽셀 덩어리로 구분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9516C-2467-4692-9447-9B02FC08D4C3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9299156" y="2087972"/>
            <a:ext cx="0" cy="115044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206F79-CEBA-4723-B4A2-58B6A4DDACE4}"/>
              </a:ext>
            </a:extLst>
          </p:cNvPr>
          <p:cNvSpPr txBox="1"/>
          <p:nvPr/>
        </p:nvSpPr>
        <p:spPr>
          <a:xfrm>
            <a:off x="6806571" y="3238420"/>
            <a:ext cx="498516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accent4">
                    <a:lumMod val="50000"/>
                  </a:schemeClr>
                </a:solidFill>
              </a:rPr>
              <a:t>그에 따라 이미지의 위치 정보 소실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BC12F6-D1E2-41A1-AE36-84EC80539E57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flipH="1">
            <a:off x="9299155" y="3761640"/>
            <a:ext cx="1" cy="80975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156F50-702F-4D72-A2DD-FED622BD95DB}"/>
              </a:ext>
            </a:extLst>
          </p:cNvPr>
          <p:cNvSpPr txBox="1"/>
          <p:nvPr/>
        </p:nvSpPr>
        <p:spPr>
          <a:xfrm>
            <a:off x="7086006" y="4571398"/>
            <a:ext cx="44262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spc="-300">
                <a:solidFill>
                  <a:schemeClr val="accent4">
                    <a:lumMod val="50000"/>
                  </a:schemeClr>
                </a:solidFill>
              </a:rPr>
              <a:t>FCN </a:t>
            </a:r>
            <a:r>
              <a:rPr lang="ko-KR" altLang="en-US" sz="2800" spc="-300" dirty="0">
                <a:solidFill>
                  <a:schemeClr val="accent4">
                    <a:lumMod val="50000"/>
                  </a:schemeClr>
                </a:solidFill>
              </a:rPr>
              <a:t>및</a:t>
            </a:r>
            <a:r>
              <a:rPr lang="en-US" altLang="ko-KR" sz="2800" spc="-300" dirty="0" err="1">
                <a:solidFill>
                  <a:schemeClr val="accent4">
                    <a:lumMod val="50000"/>
                  </a:schemeClr>
                </a:solidFill>
              </a:rPr>
              <a:t>Upsampling</a:t>
            </a:r>
            <a:r>
              <a:rPr lang="ko-KR" altLang="en-US" sz="2800" spc="-300" dirty="0">
                <a:solidFill>
                  <a:schemeClr val="accent4">
                    <a:lumMod val="50000"/>
                  </a:schemeClr>
                </a:solidFill>
              </a:rPr>
              <a:t>을 통한 복구</a:t>
            </a:r>
          </a:p>
        </p:txBody>
      </p:sp>
    </p:spTree>
    <p:extLst>
      <p:ext uri="{BB962C8B-B14F-4D97-AF65-F5344CB8AC3E}">
        <p14:creationId xmlns:p14="http://schemas.microsoft.com/office/powerpoint/2010/main" val="331517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41536"/>
            <a:ext cx="7468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자신만의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CNN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을 만들고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MNIST 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데이터셋에서 가능한 최대 정확도를 달성해보세요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9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F8B02E-AEDB-45EF-BC25-A86F6148C3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7388" y="1289911"/>
            <a:ext cx="2083726" cy="53607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3F22FA-A868-4168-956C-1122106BBE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6320" y="1328166"/>
            <a:ext cx="2906042" cy="4529895"/>
          </a:xfrm>
          <a:prstGeom prst="rect">
            <a:avLst/>
          </a:prstGeom>
        </p:spPr>
      </p:pic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90E3B686-E025-4ECB-AEDA-936A9A27B15B}"/>
              </a:ext>
            </a:extLst>
          </p:cNvPr>
          <p:cNvSpPr/>
          <p:nvPr/>
        </p:nvSpPr>
        <p:spPr>
          <a:xfrm>
            <a:off x="2712720" y="1778000"/>
            <a:ext cx="374668" cy="45923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D31F6-2402-47AC-91BF-5EFF8328B109}"/>
              </a:ext>
            </a:extLst>
          </p:cNvPr>
          <p:cNvSpPr txBox="1"/>
          <p:nvPr/>
        </p:nvSpPr>
        <p:spPr>
          <a:xfrm>
            <a:off x="1031161" y="3093129"/>
            <a:ext cx="1966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CNN</a:t>
            </a:r>
          </a:p>
          <a:p>
            <a:r>
              <a:rPr lang="en-US" altLang="ko-KR" dirty="0" err="1"/>
              <a:t>Kernel_size</a:t>
            </a:r>
            <a:r>
              <a:rPr lang="en-US" altLang="ko-KR" dirty="0"/>
              <a:t> = 3, padding = same</a:t>
            </a:r>
          </a:p>
          <a:p>
            <a:endParaRPr lang="en-US" altLang="ko-KR" dirty="0"/>
          </a:p>
          <a:p>
            <a:r>
              <a:rPr lang="en-US" altLang="ko-KR" dirty="0"/>
              <a:t>MAX_POOLING</a:t>
            </a:r>
          </a:p>
          <a:p>
            <a:r>
              <a:rPr lang="en-US" altLang="ko-KR" dirty="0" err="1"/>
              <a:t>Pool_size</a:t>
            </a:r>
            <a:r>
              <a:rPr lang="en-US" altLang="ko-KR" dirty="0"/>
              <a:t> =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62CFD9-C159-4179-859D-5FA626106D8B}"/>
              </a:ext>
            </a:extLst>
          </p:cNvPr>
          <p:cNvSpPr txBox="1"/>
          <p:nvPr/>
        </p:nvSpPr>
        <p:spPr>
          <a:xfrm>
            <a:off x="5647382" y="3223950"/>
            <a:ext cx="2260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DENSE</a:t>
            </a:r>
          </a:p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relu</a:t>
            </a:r>
            <a:r>
              <a:rPr lang="en-US" altLang="ko-KR" dirty="0"/>
              <a:t> activation = 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1E1B5489-F884-4472-9BE4-9C664F408580}"/>
              </a:ext>
            </a:extLst>
          </p:cNvPr>
          <p:cNvSpPr/>
          <p:nvPr/>
        </p:nvSpPr>
        <p:spPr>
          <a:xfrm>
            <a:off x="7721600" y="1856169"/>
            <a:ext cx="374668" cy="37501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C6C88-FB91-449E-A237-5261895B1624}"/>
              </a:ext>
            </a:extLst>
          </p:cNvPr>
          <p:cNvSpPr txBox="1"/>
          <p:nvPr/>
        </p:nvSpPr>
        <p:spPr>
          <a:xfrm>
            <a:off x="7386320" y="598668"/>
            <a:ext cx="3660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4"/>
              </a:rPr>
              <a:t>https://colab.research.google.com/drive/1X6almWHyiiaRia8fthLU61U06ZC0NV96?usp=sharing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4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931016" y="25791"/>
            <a:ext cx="7468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전이 학습을 사용해 대규모 이미지 분류를 </a:t>
            </a:r>
            <a:endParaRPr lang="en-US" altLang="ko-KR" sz="3200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수행하세요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47441" y="121902"/>
            <a:ext cx="883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10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C6C88-FB91-449E-A237-5261895B1624}"/>
              </a:ext>
            </a:extLst>
          </p:cNvPr>
          <p:cNvSpPr txBox="1"/>
          <p:nvPr/>
        </p:nvSpPr>
        <p:spPr>
          <a:xfrm>
            <a:off x="1642133" y="3690570"/>
            <a:ext cx="81031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2"/>
              </a:rPr>
              <a:t>https://colab.research.google.com/drive/1f3CWVqLjpXQ-TgdLyRQQFKgPlUfMi3hU?usp=sharing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5F68B1-7A43-48A8-A44B-EC7B4A95FF3D}"/>
              </a:ext>
            </a:extLst>
          </p:cNvPr>
          <p:cNvSpPr txBox="1"/>
          <p:nvPr/>
        </p:nvSpPr>
        <p:spPr>
          <a:xfrm>
            <a:off x="1642133" y="1863186"/>
            <a:ext cx="77040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Uc_merced</a:t>
            </a:r>
            <a:r>
              <a:rPr lang="en-US" altLang="ko-KR" sz="2800" dirty="0"/>
              <a:t> Dataset: </a:t>
            </a:r>
            <a:r>
              <a:rPr lang="en-US" altLang="ko-KR" sz="2800" dirty="0">
                <a:hlinkClick r:id="rId3"/>
              </a:rPr>
              <a:t>https://www.tensorflow.org/datasets/catalog/uc_merced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401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830532" y="21545"/>
            <a:ext cx="7468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 err="1">
                <a:solidFill>
                  <a:schemeClr val="accent4">
                    <a:lumMod val="50000"/>
                  </a:schemeClr>
                </a:solidFill>
              </a:rPr>
              <a:t>텐서플로의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 스타일 전이 튜토리얼을 </a:t>
            </a:r>
            <a:endParaRPr lang="en-US" altLang="ko-KR" sz="3200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살펴보세요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95411" y="129774"/>
            <a:ext cx="883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C6C88-FB91-449E-A237-5261895B1624}"/>
              </a:ext>
            </a:extLst>
          </p:cNvPr>
          <p:cNvSpPr txBox="1"/>
          <p:nvPr/>
        </p:nvSpPr>
        <p:spPr>
          <a:xfrm>
            <a:off x="2089650" y="2951946"/>
            <a:ext cx="80126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2"/>
              </a:rPr>
              <a:t>https://colab.research.google.com/drive/158I1o9H98GhRL0s4dJPF2JrOQ8jW2WLY?usp=sharing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436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5D5DC9-555A-4D27-B46B-A7B5130616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A58CC64-F82F-4BAD-B88F-7FA3B9F704B6}"/>
              </a:ext>
            </a:extLst>
          </p:cNvPr>
          <p:cNvSpPr/>
          <p:nvPr/>
        </p:nvSpPr>
        <p:spPr>
          <a:xfrm>
            <a:off x="1473200" y="2616200"/>
            <a:ext cx="9245600" cy="162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A8B5E-0E4B-4C92-92D4-BC4A5B2FCED4}"/>
              </a:ext>
            </a:extLst>
          </p:cNvPr>
          <p:cNvSpPr txBox="1"/>
          <p:nvPr/>
        </p:nvSpPr>
        <p:spPr>
          <a:xfrm>
            <a:off x="4464789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accent2"/>
                </a:solidFill>
              </a:rPr>
              <a:t>질문 타임</a:t>
            </a:r>
          </a:p>
        </p:txBody>
      </p:sp>
    </p:spTree>
    <p:extLst>
      <p:ext uri="{BB962C8B-B14F-4D97-AF65-F5344CB8AC3E}">
        <p14:creationId xmlns:p14="http://schemas.microsoft.com/office/powerpoint/2010/main" val="38982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29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accent4">
                    <a:lumMod val="50000"/>
                  </a:schemeClr>
                </a:solidFill>
              </a:rPr>
              <a:t>14</a:t>
            </a:r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장 연습 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41536"/>
            <a:ext cx="6640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이미지 분류에서 완전 연결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DNN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보다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CNN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이 나은 점은 무엇인가요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8" name="그림 7" descr="Mirror buildings">
            <a:extLst>
              <a:ext uri="{FF2B5EF4-FFF2-40B4-BE49-F238E27FC236}">
                <a16:creationId xmlns:a16="http://schemas.microsoft.com/office/drawing/2014/main" id="{01022287-362B-4571-9062-D003E14337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715630"/>
            <a:ext cx="6892276" cy="4593729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788146-ECC6-424E-A42B-4B7700BBEF5A}"/>
              </a:ext>
            </a:extLst>
          </p:cNvPr>
          <p:cNvGrpSpPr/>
          <p:nvPr/>
        </p:nvGrpSpPr>
        <p:grpSpPr>
          <a:xfrm>
            <a:off x="9509760" y="3100920"/>
            <a:ext cx="720000" cy="720000"/>
            <a:chOff x="8961120" y="2275840"/>
            <a:chExt cx="1371600" cy="127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51595AE-8DD0-435A-B2E3-36053EB9F89E}"/>
                </a:ext>
              </a:extLst>
            </p:cNvPr>
            <p:cNvSpPr/>
            <p:nvPr/>
          </p:nvSpPr>
          <p:spPr>
            <a:xfrm>
              <a:off x="8961120" y="2275840"/>
              <a:ext cx="1371600" cy="127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D854C1-AE5A-4ED2-B0B2-E5B757F61DE3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9646920" y="2275840"/>
              <a:ext cx="0" cy="127000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6CBA260-0FA9-4DBB-BA0C-01435A2390C4}"/>
              </a:ext>
            </a:extLst>
          </p:cNvPr>
          <p:cNvGrpSpPr/>
          <p:nvPr/>
        </p:nvGrpSpPr>
        <p:grpSpPr>
          <a:xfrm>
            <a:off x="9509760" y="4490720"/>
            <a:ext cx="720000" cy="720000"/>
            <a:chOff x="8961120" y="4388414"/>
            <a:chExt cx="1371600" cy="1270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A72A3A-545D-4F5A-97A7-39AB7E8A1741}"/>
                </a:ext>
              </a:extLst>
            </p:cNvPr>
            <p:cNvSpPr/>
            <p:nvPr/>
          </p:nvSpPr>
          <p:spPr>
            <a:xfrm>
              <a:off x="8961120" y="4388414"/>
              <a:ext cx="1371600" cy="127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DB4669F-D2DD-4E70-B022-7DF561F8A0A7}"/>
                </a:ext>
              </a:extLst>
            </p:cNvPr>
            <p:cNvCxnSpPr>
              <a:cxnSpLocks/>
              <a:stCxn id="11" idx="3"/>
              <a:endCxn id="11" idx="1"/>
            </p:cNvCxnSpPr>
            <p:nvPr/>
          </p:nvCxnSpPr>
          <p:spPr>
            <a:xfrm flipH="1">
              <a:off x="8961120" y="5023414"/>
              <a:ext cx="1371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193688-9C9F-4F13-BBFB-157B2801342E}"/>
              </a:ext>
            </a:extLst>
          </p:cNvPr>
          <p:cNvSpPr/>
          <p:nvPr/>
        </p:nvSpPr>
        <p:spPr>
          <a:xfrm>
            <a:off x="3820160" y="2123842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D75643-FFE8-46A8-9D7A-8844472E0761}"/>
              </a:ext>
            </a:extLst>
          </p:cNvPr>
          <p:cNvSpPr/>
          <p:nvPr/>
        </p:nvSpPr>
        <p:spPr>
          <a:xfrm>
            <a:off x="2661920" y="1788562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5AA53-5CA4-4BE5-9366-2EF438DB4906}"/>
              </a:ext>
            </a:extLst>
          </p:cNvPr>
          <p:cNvSpPr txBox="1"/>
          <p:nvPr/>
        </p:nvSpPr>
        <p:spPr>
          <a:xfrm>
            <a:off x="4166138" y="211451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72A523-79B8-4F66-97AA-B2C49C7AF3C0}"/>
              </a:ext>
            </a:extLst>
          </p:cNvPr>
          <p:cNvSpPr txBox="1"/>
          <p:nvPr/>
        </p:nvSpPr>
        <p:spPr>
          <a:xfrm>
            <a:off x="3018058" y="210435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BE2410-572B-4A63-891A-0EFDFDA2B7FB}"/>
              </a:ext>
            </a:extLst>
          </p:cNvPr>
          <p:cNvSpPr/>
          <p:nvPr/>
        </p:nvSpPr>
        <p:spPr>
          <a:xfrm>
            <a:off x="9164320" y="2590800"/>
            <a:ext cx="1361440" cy="3169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C7514C-02B1-45C7-9074-7F210E4EC1AD}"/>
              </a:ext>
            </a:extLst>
          </p:cNvPr>
          <p:cNvSpPr txBox="1"/>
          <p:nvPr/>
        </p:nvSpPr>
        <p:spPr>
          <a:xfrm>
            <a:off x="9483076" y="2181588"/>
            <a:ext cx="8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Filters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2B335BC-51CB-4425-8049-008557BFF3BB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540160" y="2523722"/>
            <a:ext cx="4624160" cy="1652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775F46-DF0F-44D8-9B19-41034C76A3D0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282218" y="2590800"/>
            <a:ext cx="5882102" cy="158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9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41536"/>
            <a:ext cx="6640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이미지 분류에서 완전 연결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DNN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보다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CNN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이 나은 점은 무엇인가요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6977D2B-5341-4F5C-95D1-2E0283281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436534"/>
              </p:ext>
            </p:extLst>
          </p:nvPr>
        </p:nvGraphicFramePr>
        <p:xfrm>
          <a:off x="2032000" y="1561846"/>
          <a:ext cx="8127999" cy="4176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3415501133"/>
                    </a:ext>
                  </a:extLst>
                </a:gridCol>
                <a:gridCol w="3041226">
                  <a:extLst>
                    <a:ext uri="{9D8B030D-6E8A-4147-A177-3AD203B41FA5}">
                      <a16:colId xmlns:a16="http://schemas.microsoft.com/office/drawing/2014/main" val="28792722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42534974"/>
                    </a:ext>
                  </a:extLst>
                </a:gridCol>
              </a:tblGrid>
              <a:tr h="58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CNN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69442"/>
                  </a:ext>
                </a:extLst>
              </a:tr>
              <a:tr h="5880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파라미터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많음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적음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496550"/>
                  </a:ext>
                </a:extLst>
              </a:tr>
              <a:tr h="5880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장점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간단한 구조와</a:t>
                      </a:r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다른 </a:t>
                      </a:r>
                      <a:endParaRPr lang="en-US" altLang="ko-K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모델과의 조합을 통한 </a:t>
                      </a:r>
                      <a:endParaRPr lang="en-US" altLang="ko-K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다양한 분야의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빠른 학습 속도와 </a:t>
                      </a:r>
                      <a:endParaRPr lang="en-US" altLang="ko-K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데이터 분할 분석을 통한 과대적합 가능성 감소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226205"/>
                  </a:ext>
                </a:extLst>
              </a:tr>
              <a:tr h="4314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단점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모델의 복잡도 증가에 따라</a:t>
                      </a:r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과대적합 가능성 급증</a:t>
                      </a:r>
                      <a:endParaRPr lang="en-US" altLang="ko-K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하이퍼파라미터 설정에 따른 과도한 데이터 손실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512999"/>
                  </a:ext>
                </a:extLst>
              </a:tr>
              <a:tr h="4314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적용 분야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범주형 데이터 </a:t>
                      </a:r>
                      <a:endParaRPr lang="en-US" altLang="ko-K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분류</a:t>
                      </a:r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및</a:t>
                      </a:r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예측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정보 추출</a:t>
                      </a:r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문장 분류</a:t>
                      </a:r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이미지 및 비디오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74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3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41536"/>
            <a:ext cx="6640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이미지 분류에서 완전 연결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DNN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보다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CNN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이 나은 점은 무엇인가요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D89AFC-0D1B-4828-A193-2A2853D49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44358" y="1632981"/>
            <a:ext cx="4224844" cy="20271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43427A9-D5DA-4148-9FA2-1464E5BB1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44358" y="4136084"/>
            <a:ext cx="4224844" cy="1882271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D7529F-9F9F-4EAD-B8BA-6E5E54E000C3}"/>
              </a:ext>
            </a:extLst>
          </p:cNvPr>
          <p:cNvSpPr txBox="1"/>
          <p:nvPr/>
        </p:nvSpPr>
        <p:spPr>
          <a:xfrm>
            <a:off x="100483" y="3574411"/>
            <a:ext cx="1808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INPUT_SHAPE  = (28, 28, 3)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01413-5EDD-4C16-A207-AAD9B31639C4}"/>
              </a:ext>
            </a:extLst>
          </p:cNvPr>
          <p:cNvSpPr txBox="1"/>
          <p:nvPr/>
        </p:nvSpPr>
        <p:spPr>
          <a:xfrm>
            <a:off x="3117678" y="1564582"/>
            <a:ext cx="572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300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2D2D0-67FF-424D-B3AE-B674D10D0C7F}"/>
              </a:ext>
            </a:extLst>
          </p:cNvPr>
          <p:cNvSpPr txBox="1"/>
          <p:nvPr/>
        </p:nvSpPr>
        <p:spPr>
          <a:xfrm>
            <a:off x="6611816" y="2372573"/>
            <a:ext cx="516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28 * 28 * 3(INPUT) * 300 + 300(Bias) = 705,900 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80403A-AED8-4C8F-B140-EF005CDA481C}"/>
              </a:ext>
            </a:extLst>
          </p:cNvPr>
          <p:cNvSpPr txBox="1"/>
          <p:nvPr/>
        </p:nvSpPr>
        <p:spPr>
          <a:xfrm>
            <a:off x="6219315" y="4879697"/>
            <a:ext cx="594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3(height) * 3(width) * 3(RGB) * 100(depth) + 100 = 2800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0818D8-9CDC-41EF-8E3C-10240AC8F465}"/>
              </a:ext>
            </a:extLst>
          </p:cNvPr>
          <p:cNvSpPr txBox="1"/>
          <p:nvPr/>
        </p:nvSpPr>
        <p:spPr>
          <a:xfrm>
            <a:off x="5530397" y="4864677"/>
            <a:ext cx="572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= 3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069164-BFFB-4EBA-A658-B61E2551476F}"/>
              </a:ext>
            </a:extLst>
          </p:cNvPr>
          <p:cNvSpPr txBox="1"/>
          <p:nvPr/>
        </p:nvSpPr>
        <p:spPr>
          <a:xfrm>
            <a:off x="5319710" y="5441516"/>
            <a:ext cx="572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= 3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412037-3F40-460F-9D9A-C9A49CAAD480}"/>
              </a:ext>
            </a:extLst>
          </p:cNvPr>
          <p:cNvSpPr txBox="1"/>
          <p:nvPr/>
        </p:nvSpPr>
        <p:spPr>
          <a:xfrm>
            <a:off x="4746953" y="4618087"/>
            <a:ext cx="572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= 100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9294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41536"/>
            <a:ext cx="664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모델의 파라미터 개수는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268D7-83E8-4EED-818F-FD42CB324191}"/>
              </a:ext>
            </a:extLst>
          </p:cNvPr>
          <p:cNvSpPr txBox="1"/>
          <p:nvPr/>
        </p:nvSpPr>
        <p:spPr>
          <a:xfrm>
            <a:off x="319808" y="2115639"/>
            <a:ext cx="1768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INPUT_SHAPE  </a:t>
            </a:r>
          </a:p>
          <a:p>
            <a:r>
              <a:rPr lang="en-US" altLang="ko-KR" dirty="0"/>
              <a:t>= (200, 300, 3)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403FE-7EA9-4466-80C1-DC519C1F7367}"/>
              </a:ext>
            </a:extLst>
          </p:cNvPr>
          <p:cNvSpPr/>
          <p:nvPr/>
        </p:nvSpPr>
        <p:spPr>
          <a:xfrm>
            <a:off x="2409272" y="1742935"/>
            <a:ext cx="2100105" cy="1271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11610-6F61-4227-8F52-7140752AF1CE}"/>
              </a:ext>
            </a:extLst>
          </p:cNvPr>
          <p:cNvSpPr txBox="1"/>
          <p:nvPr/>
        </p:nvSpPr>
        <p:spPr>
          <a:xfrm>
            <a:off x="2505450" y="1785645"/>
            <a:ext cx="1947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 = 3*3</a:t>
            </a:r>
          </a:p>
          <a:p>
            <a:r>
              <a:rPr lang="en-US" altLang="ko-KR" dirty="0"/>
              <a:t>Strides = 2</a:t>
            </a:r>
          </a:p>
          <a:p>
            <a:r>
              <a:rPr lang="en-US" altLang="ko-KR" dirty="0"/>
              <a:t>Padding = ‘same’</a:t>
            </a:r>
          </a:p>
          <a:p>
            <a:r>
              <a:rPr lang="en-US" altLang="ko-KR" dirty="0"/>
              <a:t>Filters = 100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4F1EDC-1D54-4694-B639-AE9F2BFEF188}"/>
              </a:ext>
            </a:extLst>
          </p:cNvPr>
          <p:cNvSpPr txBox="1"/>
          <p:nvPr/>
        </p:nvSpPr>
        <p:spPr>
          <a:xfrm>
            <a:off x="2969466" y="1322651"/>
            <a:ext cx="97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Conv1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9204D4-C9AC-4069-AC3F-3DF8DB1D5C96}"/>
              </a:ext>
            </a:extLst>
          </p:cNvPr>
          <p:cNvCxnSpPr>
            <a:cxnSpLocks/>
          </p:cNvCxnSpPr>
          <p:nvPr/>
        </p:nvCxnSpPr>
        <p:spPr>
          <a:xfrm>
            <a:off x="1977788" y="2431707"/>
            <a:ext cx="3238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16D1651-6892-4337-8211-A6AF498DFDA8}"/>
              </a:ext>
            </a:extLst>
          </p:cNvPr>
          <p:cNvCxnSpPr>
            <a:cxnSpLocks/>
          </p:cNvCxnSpPr>
          <p:nvPr/>
        </p:nvCxnSpPr>
        <p:spPr>
          <a:xfrm>
            <a:off x="4602087" y="2431707"/>
            <a:ext cx="3238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0BEDFF-9D8E-47DA-9F7A-0AE466A064DE}"/>
              </a:ext>
            </a:extLst>
          </p:cNvPr>
          <p:cNvSpPr/>
          <p:nvPr/>
        </p:nvSpPr>
        <p:spPr>
          <a:xfrm>
            <a:off x="5009776" y="1742935"/>
            <a:ext cx="2100105" cy="1271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B8DAC-52A9-48AF-BE68-88FD932BC7A9}"/>
              </a:ext>
            </a:extLst>
          </p:cNvPr>
          <p:cNvSpPr txBox="1"/>
          <p:nvPr/>
        </p:nvSpPr>
        <p:spPr>
          <a:xfrm>
            <a:off x="5085975" y="1787671"/>
            <a:ext cx="1947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 = 3*3</a:t>
            </a:r>
          </a:p>
          <a:p>
            <a:r>
              <a:rPr lang="en-US" altLang="ko-KR" dirty="0"/>
              <a:t>Strides = 2</a:t>
            </a:r>
          </a:p>
          <a:p>
            <a:r>
              <a:rPr lang="en-US" altLang="ko-KR" dirty="0"/>
              <a:t>Padding = ‘same’</a:t>
            </a:r>
          </a:p>
          <a:p>
            <a:r>
              <a:rPr lang="en-US" altLang="ko-KR" dirty="0"/>
              <a:t>Filters = 200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6CA9F-D842-4C61-8CEF-96565BC3E1DC}"/>
              </a:ext>
            </a:extLst>
          </p:cNvPr>
          <p:cNvSpPr txBox="1"/>
          <p:nvPr/>
        </p:nvSpPr>
        <p:spPr>
          <a:xfrm>
            <a:off x="5569970" y="1322651"/>
            <a:ext cx="97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Conv2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5DAB57-A8AC-4F39-A1A6-6AB8DA16C91F}"/>
              </a:ext>
            </a:extLst>
          </p:cNvPr>
          <p:cNvCxnSpPr>
            <a:cxnSpLocks/>
          </p:cNvCxnSpPr>
          <p:nvPr/>
        </p:nvCxnSpPr>
        <p:spPr>
          <a:xfrm>
            <a:off x="7212641" y="2431707"/>
            <a:ext cx="3238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3633C4-43FE-40B4-AE44-59FE6F9D729E}"/>
              </a:ext>
            </a:extLst>
          </p:cNvPr>
          <p:cNvSpPr/>
          <p:nvPr/>
        </p:nvSpPr>
        <p:spPr>
          <a:xfrm>
            <a:off x="7670570" y="1742935"/>
            <a:ext cx="2100105" cy="1271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5FED5D-CB5C-474F-9E1E-E19D738D86F6}"/>
              </a:ext>
            </a:extLst>
          </p:cNvPr>
          <p:cNvSpPr txBox="1"/>
          <p:nvPr/>
        </p:nvSpPr>
        <p:spPr>
          <a:xfrm>
            <a:off x="7746769" y="1794085"/>
            <a:ext cx="1947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 = 3*3</a:t>
            </a:r>
          </a:p>
          <a:p>
            <a:r>
              <a:rPr lang="en-US" altLang="ko-KR" dirty="0"/>
              <a:t>Strides = 2</a:t>
            </a:r>
          </a:p>
          <a:p>
            <a:r>
              <a:rPr lang="en-US" altLang="ko-KR" dirty="0"/>
              <a:t>Padding = ‘same’</a:t>
            </a:r>
          </a:p>
          <a:p>
            <a:r>
              <a:rPr lang="en-US" altLang="ko-KR" dirty="0"/>
              <a:t>Filters = 400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217243-6392-4EC0-A6E7-0AFF9603A0D7}"/>
              </a:ext>
            </a:extLst>
          </p:cNvPr>
          <p:cNvSpPr txBox="1"/>
          <p:nvPr/>
        </p:nvSpPr>
        <p:spPr>
          <a:xfrm>
            <a:off x="8230764" y="1322651"/>
            <a:ext cx="97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Conv3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4ED154-7C30-4EAE-A470-E970F8FA1F32}"/>
              </a:ext>
            </a:extLst>
          </p:cNvPr>
          <p:cNvSpPr/>
          <p:nvPr/>
        </p:nvSpPr>
        <p:spPr>
          <a:xfrm>
            <a:off x="2409272" y="3657598"/>
            <a:ext cx="2100105" cy="2201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* 3 * 3 * 100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+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(Bias) 1 * 100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= 2,800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E0C925-4F26-4796-9D72-5DCAEF06B098}"/>
              </a:ext>
            </a:extLst>
          </p:cNvPr>
          <p:cNvSpPr/>
          <p:nvPr/>
        </p:nvSpPr>
        <p:spPr>
          <a:xfrm>
            <a:off x="5085975" y="3657598"/>
            <a:ext cx="2100105" cy="2201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* 3 * 100 * 200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(Bias) 1 * 200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= 180,200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E8FD0BC-8EF3-4272-80CA-33B7DA9C6243}"/>
              </a:ext>
            </a:extLst>
          </p:cNvPr>
          <p:cNvSpPr/>
          <p:nvPr/>
        </p:nvSpPr>
        <p:spPr>
          <a:xfrm>
            <a:off x="7730795" y="3657598"/>
            <a:ext cx="2100105" cy="2201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* 3 * 200 * 400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(Bias)1 * 400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= 720,400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843006-DE6C-4958-AA73-075A16363296}"/>
              </a:ext>
            </a:extLst>
          </p:cNvPr>
          <p:cNvSpPr txBox="1"/>
          <p:nvPr/>
        </p:nvSpPr>
        <p:spPr>
          <a:xfrm>
            <a:off x="4655357" y="4985211"/>
            <a:ext cx="316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19C49A-79DE-434A-9C2E-9645AFE8821B}"/>
              </a:ext>
            </a:extLst>
          </p:cNvPr>
          <p:cNvSpPr txBox="1"/>
          <p:nvPr/>
        </p:nvSpPr>
        <p:spPr>
          <a:xfrm>
            <a:off x="7354048" y="4985211"/>
            <a:ext cx="316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1A52B5-7B08-4E38-A332-79758B3E646F}"/>
              </a:ext>
            </a:extLst>
          </p:cNvPr>
          <p:cNvSpPr txBox="1"/>
          <p:nvPr/>
        </p:nvSpPr>
        <p:spPr>
          <a:xfrm>
            <a:off x="9906870" y="4985211"/>
            <a:ext cx="316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847BB7-3132-4839-B884-7E8B67113F21}"/>
              </a:ext>
            </a:extLst>
          </p:cNvPr>
          <p:cNvSpPr txBox="1"/>
          <p:nvPr/>
        </p:nvSpPr>
        <p:spPr>
          <a:xfrm>
            <a:off x="10291587" y="4985211"/>
            <a:ext cx="1294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903,400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58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268D7-83E8-4EED-818F-FD42CB324191}"/>
              </a:ext>
            </a:extLst>
          </p:cNvPr>
          <p:cNvSpPr txBox="1"/>
          <p:nvPr/>
        </p:nvSpPr>
        <p:spPr>
          <a:xfrm>
            <a:off x="218597" y="1969272"/>
            <a:ext cx="1768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INPUT_SHAPE  </a:t>
            </a:r>
          </a:p>
          <a:p>
            <a:r>
              <a:rPr lang="en-US" altLang="ko-KR" dirty="0"/>
              <a:t>= (200, 300, 3)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403FE-7EA9-4466-80C1-DC519C1F7367}"/>
              </a:ext>
            </a:extLst>
          </p:cNvPr>
          <p:cNvSpPr/>
          <p:nvPr/>
        </p:nvSpPr>
        <p:spPr>
          <a:xfrm>
            <a:off x="2409272" y="1742936"/>
            <a:ext cx="2100105" cy="9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11610-6F61-4227-8F52-7140752AF1CE}"/>
              </a:ext>
            </a:extLst>
          </p:cNvPr>
          <p:cNvSpPr txBox="1"/>
          <p:nvPr/>
        </p:nvSpPr>
        <p:spPr>
          <a:xfrm>
            <a:off x="2505450" y="1785645"/>
            <a:ext cx="1947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Strides = 2</a:t>
            </a:r>
          </a:p>
          <a:p>
            <a:r>
              <a:rPr lang="en-US" altLang="ko-KR" dirty="0"/>
              <a:t>Padding = ‘same’</a:t>
            </a:r>
          </a:p>
          <a:p>
            <a:r>
              <a:rPr lang="en-US" altLang="ko-KR" dirty="0"/>
              <a:t>Filters = 100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4F1EDC-1D54-4694-B639-AE9F2BFEF188}"/>
              </a:ext>
            </a:extLst>
          </p:cNvPr>
          <p:cNvSpPr txBox="1"/>
          <p:nvPr/>
        </p:nvSpPr>
        <p:spPr>
          <a:xfrm>
            <a:off x="2969466" y="1322651"/>
            <a:ext cx="97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Conv1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9204D4-C9AC-4069-AC3F-3DF8DB1D5C96}"/>
              </a:ext>
            </a:extLst>
          </p:cNvPr>
          <p:cNvCxnSpPr>
            <a:cxnSpLocks/>
          </p:cNvCxnSpPr>
          <p:nvPr/>
        </p:nvCxnSpPr>
        <p:spPr>
          <a:xfrm>
            <a:off x="1977788" y="2280983"/>
            <a:ext cx="3238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16D1651-6892-4337-8211-A6AF498DFDA8}"/>
              </a:ext>
            </a:extLst>
          </p:cNvPr>
          <p:cNvCxnSpPr>
            <a:cxnSpLocks/>
          </p:cNvCxnSpPr>
          <p:nvPr/>
        </p:nvCxnSpPr>
        <p:spPr>
          <a:xfrm>
            <a:off x="4647999" y="2255750"/>
            <a:ext cx="3238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0BEDFF-9D8E-47DA-9F7A-0AE466A064DE}"/>
              </a:ext>
            </a:extLst>
          </p:cNvPr>
          <p:cNvSpPr/>
          <p:nvPr/>
        </p:nvSpPr>
        <p:spPr>
          <a:xfrm>
            <a:off x="5009776" y="1742936"/>
            <a:ext cx="2100105" cy="9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B8DAC-52A9-48AF-BE68-88FD932BC7A9}"/>
              </a:ext>
            </a:extLst>
          </p:cNvPr>
          <p:cNvSpPr txBox="1"/>
          <p:nvPr/>
        </p:nvSpPr>
        <p:spPr>
          <a:xfrm>
            <a:off x="5085975" y="1787671"/>
            <a:ext cx="1947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Strides = 2</a:t>
            </a:r>
          </a:p>
          <a:p>
            <a:r>
              <a:rPr lang="en-US" altLang="ko-KR" dirty="0"/>
              <a:t>Padding = ‘same’</a:t>
            </a:r>
          </a:p>
          <a:p>
            <a:r>
              <a:rPr lang="en-US" altLang="ko-KR" dirty="0"/>
              <a:t>Filters = 200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6CA9F-D842-4C61-8CEF-96565BC3E1DC}"/>
              </a:ext>
            </a:extLst>
          </p:cNvPr>
          <p:cNvSpPr txBox="1"/>
          <p:nvPr/>
        </p:nvSpPr>
        <p:spPr>
          <a:xfrm>
            <a:off x="5569970" y="1322651"/>
            <a:ext cx="97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Conv2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5DAB57-A8AC-4F39-A1A6-6AB8DA16C91F}"/>
              </a:ext>
            </a:extLst>
          </p:cNvPr>
          <p:cNvCxnSpPr>
            <a:cxnSpLocks/>
          </p:cNvCxnSpPr>
          <p:nvPr/>
        </p:nvCxnSpPr>
        <p:spPr>
          <a:xfrm>
            <a:off x="7198071" y="2292443"/>
            <a:ext cx="3238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3633C4-43FE-40B4-AE44-59FE6F9D729E}"/>
              </a:ext>
            </a:extLst>
          </p:cNvPr>
          <p:cNvSpPr/>
          <p:nvPr/>
        </p:nvSpPr>
        <p:spPr>
          <a:xfrm>
            <a:off x="7670570" y="1742936"/>
            <a:ext cx="2100105" cy="9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5FED5D-CB5C-474F-9E1E-E19D738D86F6}"/>
              </a:ext>
            </a:extLst>
          </p:cNvPr>
          <p:cNvSpPr txBox="1"/>
          <p:nvPr/>
        </p:nvSpPr>
        <p:spPr>
          <a:xfrm>
            <a:off x="7746769" y="1794085"/>
            <a:ext cx="1947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Strides = 2</a:t>
            </a:r>
          </a:p>
          <a:p>
            <a:r>
              <a:rPr lang="en-US" altLang="ko-KR" dirty="0"/>
              <a:t>Padding = ‘same’</a:t>
            </a:r>
          </a:p>
          <a:p>
            <a:r>
              <a:rPr lang="en-US" altLang="ko-KR" dirty="0"/>
              <a:t>Filters = 400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217243-6392-4EC0-A6E7-0AFF9603A0D7}"/>
              </a:ext>
            </a:extLst>
          </p:cNvPr>
          <p:cNvSpPr txBox="1"/>
          <p:nvPr/>
        </p:nvSpPr>
        <p:spPr>
          <a:xfrm>
            <a:off x="8230764" y="1322651"/>
            <a:ext cx="97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Conv3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4ED154-7C30-4EAE-A470-E970F8FA1F32}"/>
              </a:ext>
            </a:extLst>
          </p:cNvPr>
          <p:cNvSpPr/>
          <p:nvPr/>
        </p:nvSpPr>
        <p:spPr>
          <a:xfrm>
            <a:off x="2409272" y="3185330"/>
            <a:ext cx="2192815" cy="87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Size=100 * 150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Filters = 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E0C925-4F26-4796-9D72-5DCAEF06B098}"/>
              </a:ext>
            </a:extLst>
          </p:cNvPr>
          <p:cNvSpPr/>
          <p:nvPr/>
        </p:nvSpPr>
        <p:spPr>
          <a:xfrm>
            <a:off x="5085975" y="3185330"/>
            <a:ext cx="2100105" cy="87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Size = 50 * 75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Filters = 200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E8FD0BC-8EF3-4272-80CA-33B7DA9C6243}"/>
              </a:ext>
            </a:extLst>
          </p:cNvPr>
          <p:cNvSpPr/>
          <p:nvPr/>
        </p:nvSpPr>
        <p:spPr>
          <a:xfrm>
            <a:off x="7730795" y="3185330"/>
            <a:ext cx="2176880" cy="87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Size = 25 * 38(37.5)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Filters = 400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554490-7003-4963-A998-D0B749364C97}"/>
              </a:ext>
            </a:extLst>
          </p:cNvPr>
          <p:cNvSpPr txBox="1"/>
          <p:nvPr/>
        </p:nvSpPr>
        <p:spPr>
          <a:xfrm>
            <a:off x="720000" y="21440"/>
            <a:ext cx="6640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하나의 샘플 예측을 위해 </a:t>
            </a:r>
            <a:endParaRPr lang="en-US" altLang="ko-KR" sz="3200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필요한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RAM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의 크기는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4D470D-5E5D-4355-B337-BDF35BE154BF}"/>
              </a:ext>
            </a:extLst>
          </p:cNvPr>
          <p:cNvSpPr txBox="1"/>
          <p:nvPr/>
        </p:nvSpPr>
        <p:spPr>
          <a:xfrm>
            <a:off x="2969466" y="2752746"/>
            <a:ext cx="109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특성 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DF2B8B-ED34-4FBC-8E25-71EB5C55B449}"/>
              </a:ext>
            </a:extLst>
          </p:cNvPr>
          <p:cNvSpPr txBox="1"/>
          <p:nvPr/>
        </p:nvSpPr>
        <p:spPr>
          <a:xfrm>
            <a:off x="422201" y="4512913"/>
            <a:ext cx="176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32Bit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4Byte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26A008-0CFF-4FAA-BD5F-569F3683DAF9}"/>
              </a:ext>
            </a:extLst>
          </p:cNvPr>
          <p:cNvSpPr txBox="1"/>
          <p:nvPr/>
        </p:nvSpPr>
        <p:spPr>
          <a:xfrm>
            <a:off x="5606142" y="2772065"/>
            <a:ext cx="109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특성 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1DA9D8-B013-4295-8D76-69127563D5A0}"/>
              </a:ext>
            </a:extLst>
          </p:cNvPr>
          <p:cNvSpPr txBox="1"/>
          <p:nvPr/>
        </p:nvSpPr>
        <p:spPr>
          <a:xfrm>
            <a:off x="8242818" y="2752746"/>
            <a:ext cx="109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특성 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0162FD-1E08-48BD-86FA-9ABD9BB91A02}"/>
              </a:ext>
            </a:extLst>
          </p:cNvPr>
          <p:cNvSpPr/>
          <p:nvPr/>
        </p:nvSpPr>
        <p:spPr>
          <a:xfrm>
            <a:off x="2409271" y="4293513"/>
            <a:ext cx="2192816" cy="87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* 100 * 150 * 100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= 6,000,000 Byte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= 6 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15322D-2640-4CF3-88BE-CFBFD065D0E0}"/>
              </a:ext>
            </a:extLst>
          </p:cNvPr>
          <p:cNvSpPr/>
          <p:nvPr/>
        </p:nvSpPr>
        <p:spPr>
          <a:xfrm>
            <a:off x="5039205" y="4259600"/>
            <a:ext cx="2192816" cy="87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* 50 * 75 * 200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= 3,000,000 Byte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= 3 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28CEA0-39C3-4E97-B9CD-1A548EC50808}"/>
              </a:ext>
            </a:extLst>
          </p:cNvPr>
          <p:cNvSpPr/>
          <p:nvPr/>
        </p:nvSpPr>
        <p:spPr>
          <a:xfrm>
            <a:off x="7722827" y="4259600"/>
            <a:ext cx="2192816" cy="87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* 25 * 38 * 400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= 1,500,000 Byte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= 1.5 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63620E-8942-4FD4-8ABD-8A48366CC64D}"/>
              </a:ext>
            </a:extLst>
          </p:cNvPr>
          <p:cNvSpPr txBox="1"/>
          <p:nvPr/>
        </p:nvSpPr>
        <p:spPr>
          <a:xfrm>
            <a:off x="4655357" y="4653618"/>
            <a:ext cx="316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42BAC-A04E-47EB-9B5E-266F3C2FA4D1}"/>
              </a:ext>
            </a:extLst>
          </p:cNvPr>
          <p:cNvSpPr txBox="1"/>
          <p:nvPr/>
        </p:nvSpPr>
        <p:spPr>
          <a:xfrm>
            <a:off x="7334908" y="4653618"/>
            <a:ext cx="316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8211AC-CEF0-4B7B-A471-473ADB05A838}"/>
              </a:ext>
            </a:extLst>
          </p:cNvPr>
          <p:cNvSpPr txBox="1"/>
          <p:nvPr/>
        </p:nvSpPr>
        <p:spPr>
          <a:xfrm>
            <a:off x="9999363" y="4653618"/>
            <a:ext cx="316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3EE130-BA35-4326-AF31-DE094B4CEB80}"/>
              </a:ext>
            </a:extLst>
          </p:cNvPr>
          <p:cNvSpPr txBox="1"/>
          <p:nvPr/>
        </p:nvSpPr>
        <p:spPr>
          <a:xfrm>
            <a:off x="10248187" y="4653618"/>
            <a:ext cx="1086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10.5 MB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9F0F1F-A97F-43C4-89ED-09E6AE76EDE3}"/>
              </a:ext>
            </a:extLst>
          </p:cNvPr>
          <p:cNvSpPr/>
          <p:nvPr/>
        </p:nvSpPr>
        <p:spPr>
          <a:xfrm>
            <a:off x="6093950" y="5407062"/>
            <a:ext cx="2192816" cy="87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Parameter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903,400 * 4 Byte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= 3.6 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525A552-7CDA-40DF-9949-F35B0144B59B}"/>
              </a:ext>
            </a:extLst>
          </p:cNvPr>
          <p:cNvSpPr/>
          <p:nvPr/>
        </p:nvSpPr>
        <p:spPr>
          <a:xfrm>
            <a:off x="3268407" y="5420470"/>
            <a:ext cx="2192816" cy="87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특성 맵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10.5 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1D6EAD-230E-4BC8-9F29-22519DEE2DBF}"/>
              </a:ext>
            </a:extLst>
          </p:cNvPr>
          <p:cNvSpPr txBox="1"/>
          <p:nvPr/>
        </p:nvSpPr>
        <p:spPr>
          <a:xfrm>
            <a:off x="5619325" y="5660375"/>
            <a:ext cx="316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310149-2751-4522-9621-A337B7E5B481}"/>
              </a:ext>
            </a:extLst>
          </p:cNvPr>
          <p:cNvSpPr txBox="1"/>
          <p:nvPr/>
        </p:nvSpPr>
        <p:spPr>
          <a:xfrm>
            <a:off x="8405353" y="5673783"/>
            <a:ext cx="316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D44517-25A6-4769-9A18-2079B244C362}"/>
              </a:ext>
            </a:extLst>
          </p:cNvPr>
          <p:cNvSpPr txBox="1"/>
          <p:nvPr/>
        </p:nvSpPr>
        <p:spPr>
          <a:xfrm>
            <a:off x="8739678" y="5660375"/>
            <a:ext cx="1086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14.1 MB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24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41536"/>
            <a:ext cx="6640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50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개의 이미지를 미니 배치로 훈련할 때 </a:t>
            </a:r>
            <a:endParaRPr lang="en-US" altLang="ko-KR" sz="3200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필요한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RAM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의 크기는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BFF70B-3BE0-4B16-94A8-501B4077B8FA}"/>
              </a:ext>
            </a:extLst>
          </p:cNvPr>
          <p:cNvSpPr/>
          <p:nvPr/>
        </p:nvSpPr>
        <p:spPr>
          <a:xfrm>
            <a:off x="4197881" y="1688248"/>
            <a:ext cx="2192815" cy="87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Sample : 10.5MB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F4F8DBD-221D-4E7C-ACDA-6FF46F1546CF}"/>
              </a:ext>
            </a:extLst>
          </p:cNvPr>
          <p:cNvCxnSpPr>
            <a:cxnSpLocks/>
          </p:cNvCxnSpPr>
          <p:nvPr/>
        </p:nvCxnSpPr>
        <p:spPr>
          <a:xfrm>
            <a:off x="6501224" y="2120209"/>
            <a:ext cx="3238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7898D7-F294-48FF-AA7E-57044D38E37A}"/>
              </a:ext>
            </a:extLst>
          </p:cNvPr>
          <p:cNvSpPr/>
          <p:nvPr/>
        </p:nvSpPr>
        <p:spPr>
          <a:xfrm>
            <a:off x="6932707" y="1682230"/>
            <a:ext cx="2192815" cy="87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50 Sample : 525MB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28832-0569-4779-86AD-55235B6B74F8}"/>
              </a:ext>
            </a:extLst>
          </p:cNvPr>
          <p:cNvSpPr txBox="1"/>
          <p:nvPr/>
        </p:nvSpPr>
        <p:spPr>
          <a:xfrm>
            <a:off x="1463055" y="1935543"/>
            <a:ext cx="219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층에서 필요한 </a:t>
            </a:r>
            <a:r>
              <a:rPr lang="en-US" altLang="ko-KR" dirty="0"/>
              <a:t>RAM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D9092-32C0-40E7-8069-0CA38E4D6921}"/>
              </a:ext>
            </a:extLst>
          </p:cNvPr>
          <p:cNvSpPr txBox="1"/>
          <p:nvPr/>
        </p:nvSpPr>
        <p:spPr>
          <a:xfrm>
            <a:off x="720000" y="3338567"/>
            <a:ext cx="273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이미지를 위한 </a:t>
            </a:r>
            <a:r>
              <a:rPr lang="en-US" altLang="ko-KR" dirty="0"/>
              <a:t>RAM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4FEDDC-50EE-410D-ABA4-8D5DBFC13C92}"/>
              </a:ext>
            </a:extLst>
          </p:cNvPr>
          <p:cNvSpPr/>
          <p:nvPr/>
        </p:nvSpPr>
        <p:spPr>
          <a:xfrm>
            <a:off x="3682668" y="3031231"/>
            <a:ext cx="2380438" cy="87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=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(200, 300, 3)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F37A85D-D327-4131-A7F1-23804D18E173}"/>
              </a:ext>
            </a:extLst>
          </p:cNvPr>
          <p:cNvCxnSpPr>
            <a:cxnSpLocks/>
          </p:cNvCxnSpPr>
          <p:nvPr/>
        </p:nvCxnSpPr>
        <p:spPr>
          <a:xfrm>
            <a:off x="6119388" y="3469210"/>
            <a:ext cx="3238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305C33-C4E2-4B50-B449-C155CFE5DF83}"/>
              </a:ext>
            </a:extLst>
          </p:cNvPr>
          <p:cNvSpPr/>
          <p:nvPr/>
        </p:nvSpPr>
        <p:spPr>
          <a:xfrm>
            <a:off x="6550871" y="3031231"/>
            <a:ext cx="3447239" cy="87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50 * 4(Byte) * 200 * 300 * 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= 36MB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4CF981-3FCB-4094-A1D6-D4F4E9E211CC}"/>
              </a:ext>
            </a:extLst>
          </p:cNvPr>
          <p:cNvSpPr/>
          <p:nvPr/>
        </p:nvSpPr>
        <p:spPr>
          <a:xfrm>
            <a:off x="5346860" y="4331891"/>
            <a:ext cx="2192816" cy="87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903,400 * 4 Byte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= 3.6 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D3D552-382F-466C-A002-2A0CB0FFBC4A}"/>
              </a:ext>
            </a:extLst>
          </p:cNvPr>
          <p:cNvSpPr txBox="1"/>
          <p:nvPr/>
        </p:nvSpPr>
        <p:spPr>
          <a:xfrm>
            <a:off x="1192048" y="4585204"/>
            <a:ext cx="300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파라미터를 위한 </a:t>
            </a:r>
            <a:r>
              <a:rPr lang="en-US" altLang="ko-KR" dirty="0"/>
              <a:t>RAM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8040D7-715E-49ED-80A1-FF7F51B13295}"/>
              </a:ext>
            </a:extLst>
          </p:cNvPr>
          <p:cNvSpPr txBox="1"/>
          <p:nvPr/>
        </p:nvSpPr>
        <p:spPr>
          <a:xfrm>
            <a:off x="4532318" y="5701197"/>
            <a:ext cx="2906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525 + 36 + 3.6 = 564.6MB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4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41536"/>
            <a:ext cx="6869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CNN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에서 훈련시킬 때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GPU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에서 메모리 </a:t>
            </a:r>
            <a:endParaRPr lang="en-US" altLang="ko-KR" sz="3200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부족이 발생했다면 시도해볼 수 있는 것은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F7349E7-E7C9-4405-986A-32B44969E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71089"/>
              </p:ext>
            </p:extLst>
          </p:nvPr>
        </p:nvGraphicFramePr>
        <p:xfrm>
          <a:off x="1640113" y="1784791"/>
          <a:ext cx="8128000" cy="4517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2516">
                  <a:extLst>
                    <a:ext uri="{9D8B030D-6E8A-4147-A177-3AD203B41FA5}">
                      <a16:colId xmlns:a16="http://schemas.microsoft.com/office/drawing/2014/main" val="1363441721"/>
                    </a:ext>
                  </a:extLst>
                </a:gridCol>
                <a:gridCol w="5065484">
                  <a:extLst>
                    <a:ext uri="{9D8B030D-6E8A-4147-A177-3AD203B41FA5}">
                      <a16:colId xmlns:a16="http://schemas.microsoft.com/office/drawing/2014/main" val="1019937571"/>
                    </a:ext>
                  </a:extLst>
                </a:gridCol>
              </a:tblGrid>
              <a:tr h="64540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917537"/>
                  </a:ext>
                </a:extLst>
              </a:tr>
              <a:tr h="645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미니 배치 감소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8p: </a:t>
                      </a:r>
                      <a:r>
                        <a:rPr lang="ko-KR" altLang="en-US" dirty="0"/>
                        <a:t>미니배치 </a:t>
                      </a:r>
                      <a:r>
                        <a:rPr lang="en-US" altLang="ko-KR" dirty="0"/>
                        <a:t>50 -&gt; 25 </a:t>
                      </a:r>
                      <a:r>
                        <a:rPr lang="ko-KR" altLang="en-US" dirty="0"/>
                        <a:t>감소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073016"/>
                  </a:ext>
                </a:extLst>
              </a:tr>
              <a:tr h="645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스트라이드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스트라이드</a:t>
                      </a:r>
                      <a:r>
                        <a:rPr lang="ko-KR" altLang="en-US" dirty="0"/>
                        <a:t> 증가로 인한 출력 사이즈 감소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119636"/>
                  </a:ext>
                </a:extLst>
              </a:tr>
              <a:tr h="645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층 제거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 감소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380112"/>
                  </a:ext>
                </a:extLst>
              </a:tr>
              <a:tr h="645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32Bit</a:t>
                      </a:r>
                      <a:r>
                        <a:rPr lang="ko-KR" altLang="en-US" dirty="0"/>
                        <a:t>에서 </a:t>
                      </a:r>
                      <a:r>
                        <a:rPr lang="en-US" altLang="ko-KR" dirty="0"/>
                        <a:t>16Bit</a:t>
                      </a:r>
                      <a:r>
                        <a:rPr lang="ko-KR" altLang="en-US" dirty="0"/>
                        <a:t>로 변환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표현 가능한 비트 수 감소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082473"/>
                  </a:ext>
                </a:extLst>
              </a:tr>
              <a:tr h="645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분산 </a:t>
                      </a:r>
                      <a:r>
                        <a:rPr lang="en-US" altLang="ko-KR" dirty="0"/>
                        <a:t>CNN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188219"/>
                  </a:ext>
                </a:extLst>
              </a:tr>
              <a:tr h="645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RAM </a:t>
                      </a:r>
                      <a:r>
                        <a:rPr lang="ko-KR" altLang="en-US" dirty="0"/>
                        <a:t>확장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79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4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10496</TotalTime>
  <Words>968</Words>
  <Application>Microsoft Office PowerPoint</Application>
  <PresentationFormat>와이드스크린</PresentationFormat>
  <Paragraphs>234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나눔스퀘어 Bold</vt:lpstr>
      <vt:lpstr>맑은 고딕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권기호</cp:lastModifiedBy>
  <cp:revision>49</cp:revision>
  <dcterms:created xsi:type="dcterms:W3CDTF">2020-12-13T00:02:47Z</dcterms:created>
  <dcterms:modified xsi:type="dcterms:W3CDTF">2021-11-05T07:41:12Z</dcterms:modified>
</cp:coreProperties>
</file>