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erriweather Light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pen Sans SemiBold"/>
      <p:regular r:id="rId21"/>
      <p:bold r:id="rId22"/>
      <p:italic r:id="rId23"/>
      <p:boldItalic r:id="rId24"/>
    </p:embeddedFont>
    <p:embeddedFont>
      <p:font typeface="Vidaloka"/>
      <p:regular r:id="rId25"/>
    </p:embeddedFont>
    <p:embeddedFont>
      <p:font typeface="Russo One"/>
      <p:regular r:id="rId26"/>
    </p:embeddedFont>
    <p:embeddedFont>
      <p:font typeface="Crimson Tex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OpenSansSemiBold-bold.fntdata"/><Relationship Id="rId21" Type="http://schemas.openxmlformats.org/officeDocument/2006/relationships/font" Target="fonts/OpenSansSemiBold-regular.fntdata"/><Relationship Id="rId24" Type="http://schemas.openxmlformats.org/officeDocument/2006/relationships/font" Target="fonts/OpenSansSemiBold-boldItalic.fntdata"/><Relationship Id="rId23" Type="http://schemas.openxmlformats.org/officeDocument/2006/relationships/font" Target="fonts/OpenSans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ussoOne-regular.fntdata"/><Relationship Id="rId25" Type="http://schemas.openxmlformats.org/officeDocument/2006/relationships/font" Target="fonts/Vidaloka-regular.fntdata"/><Relationship Id="rId28" Type="http://schemas.openxmlformats.org/officeDocument/2006/relationships/font" Target="fonts/CrimsonText-bold.fntdata"/><Relationship Id="rId27" Type="http://schemas.openxmlformats.org/officeDocument/2006/relationships/font" Target="fonts/CrimsonTex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rimsonTex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CrimsonText-boldItalic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font" Target="fonts/MerriweatherLight-regular.fntdata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font" Target="fonts/MerriweatherLight-italic.fntdata"/><Relationship Id="rId14" Type="http://schemas.openxmlformats.org/officeDocument/2006/relationships/font" Target="fonts/MerriweatherLight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erriweatherLight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d8a80d6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d8a80d6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034b4a01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034b4a01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0034b4a0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0034b4a0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036ecfb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036ecfb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04f4ac9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04f4ac9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04f4ac9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004f4ac9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cc7554a04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cc7554a04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497763"/>
            <a:ext cx="7717500" cy="16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27878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410500" y="2932775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2" name="Google Shape;92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1994850" y="169748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1" name="Google Shape;10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17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8" name="Google Shape;10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043725" y="1185550"/>
            <a:ext cx="3123000" cy="20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14" name="Google Shape;114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3509000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2" type="subTitle"/>
          </p:nvPr>
        </p:nvSpPr>
        <p:spPr>
          <a:xfrm>
            <a:off x="35090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3" type="subTitle"/>
          </p:nvPr>
        </p:nvSpPr>
        <p:spPr>
          <a:xfrm>
            <a:off x="95302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4" type="subTitle"/>
          </p:nvPr>
        </p:nvSpPr>
        <p:spPr>
          <a:xfrm>
            <a:off x="95312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5" type="subTitle"/>
          </p:nvPr>
        </p:nvSpPr>
        <p:spPr>
          <a:xfrm>
            <a:off x="6064875" y="2636125"/>
            <a:ext cx="212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6" type="subTitle"/>
          </p:nvPr>
        </p:nvSpPr>
        <p:spPr>
          <a:xfrm>
            <a:off x="6064875" y="2976125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25" name="Google Shape;125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4_2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subTitle"/>
          </p:nvPr>
        </p:nvSpPr>
        <p:spPr>
          <a:xfrm>
            <a:off x="37183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2" type="subTitle"/>
          </p:nvPr>
        </p:nvSpPr>
        <p:spPr>
          <a:xfrm>
            <a:off x="3617675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3" type="subTitle"/>
          </p:nvPr>
        </p:nvSpPr>
        <p:spPr>
          <a:xfrm>
            <a:off x="1328025" y="3391775"/>
            <a:ext cx="1642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4" type="subTitle"/>
          </p:nvPr>
        </p:nvSpPr>
        <p:spPr>
          <a:xfrm>
            <a:off x="1227426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5" type="subTitle"/>
          </p:nvPr>
        </p:nvSpPr>
        <p:spPr>
          <a:xfrm>
            <a:off x="6108550" y="3391775"/>
            <a:ext cx="1643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6" type="subTitle"/>
          </p:nvPr>
        </p:nvSpPr>
        <p:spPr>
          <a:xfrm>
            <a:off x="6008050" y="3731775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rgbClr val="02020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35" name="Google Shape;135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543963"/>
            <a:ext cx="37149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3414050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subTitle"/>
          </p:nvPr>
        </p:nvSpPr>
        <p:spPr>
          <a:xfrm>
            <a:off x="3564200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3" type="subTitle"/>
          </p:nvPr>
        </p:nvSpPr>
        <p:spPr>
          <a:xfrm>
            <a:off x="7057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4" type="subTitle"/>
          </p:nvPr>
        </p:nvSpPr>
        <p:spPr>
          <a:xfrm>
            <a:off x="8558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5" type="subTitle"/>
          </p:nvPr>
        </p:nvSpPr>
        <p:spPr>
          <a:xfrm>
            <a:off x="6122325" y="181198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6" type="subTitle"/>
          </p:nvPr>
        </p:nvSpPr>
        <p:spPr>
          <a:xfrm>
            <a:off x="6272475" y="2152000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7" type="subTitle"/>
          </p:nvPr>
        </p:nvSpPr>
        <p:spPr>
          <a:xfrm>
            <a:off x="3414050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8" type="subTitle"/>
          </p:nvPr>
        </p:nvSpPr>
        <p:spPr>
          <a:xfrm>
            <a:off x="3564200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9" type="subTitle"/>
          </p:nvPr>
        </p:nvSpPr>
        <p:spPr>
          <a:xfrm>
            <a:off x="7057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3" type="subTitle"/>
          </p:nvPr>
        </p:nvSpPr>
        <p:spPr>
          <a:xfrm>
            <a:off x="8558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4" type="subTitle"/>
          </p:nvPr>
        </p:nvSpPr>
        <p:spPr>
          <a:xfrm>
            <a:off x="6122325" y="3543463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49" name="Google Shape;149;p21"/>
          <p:cNvSpPr txBox="1"/>
          <p:nvPr>
            <p:ph idx="15" type="subTitle"/>
          </p:nvPr>
        </p:nvSpPr>
        <p:spPr>
          <a:xfrm>
            <a:off x="6272475" y="3883475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51" name="Google Shape;151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subTitle"/>
          </p:nvPr>
        </p:nvSpPr>
        <p:spPr>
          <a:xfrm>
            <a:off x="49168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2" type="subTitle"/>
          </p:nvPr>
        </p:nvSpPr>
        <p:spPr>
          <a:xfrm>
            <a:off x="50589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3" type="subTitle"/>
          </p:nvPr>
        </p:nvSpPr>
        <p:spPr>
          <a:xfrm>
            <a:off x="1911150" y="1970400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4" type="subTitle"/>
          </p:nvPr>
        </p:nvSpPr>
        <p:spPr>
          <a:xfrm>
            <a:off x="2053300" y="231041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5" type="subTitle"/>
          </p:nvPr>
        </p:nvSpPr>
        <p:spPr>
          <a:xfrm>
            <a:off x="49168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6" type="subTitle"/>
          </p:nvPr>
        </p:nvSpPr>
        <p:spPr>
          <a:xfrm>
            <a:off x="50589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7" type="subTitle"/>
          </p:nvPr>
        </p:nvSpPr>
        <p:spPr>
          <a:xfrm>
            <a:off x="1911150" y="3625538"/>
            <a:ext cx="2316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1" name="Google Shape;161;p22"/>
          <p:cNvSpPr txBox="1"/>
          <p:nvPr>
            <p:ph idx="8" type="subTitle"/>
          </p:nvPr>
        </p:nvSpPr>
        <p:spPr>
          <a:xfrm>
            <a:off x="2053200" y="3965550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63" name="Google Shape;163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2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idx="1" type="subTitle"/>
          </p:nvPr>
        </p:nvSpPr>
        <p:spPr>
          <a:xfrm>
            <a:off x="3568125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2" type="subTitle"/>
          </p:nvPr>
        </p:nvSpPr>
        <p:spPr>
          <a:xfrm>
            <a:off x="3568125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3" type="subTitle"/>
          </p:nvPr>
        </p:nvSpPr>
        <p:spPr>
          <a:xfrm>
            <a:off x="10883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69" name="Google Shape;169;p23"/>
          <p:cNvSpPr txBox="1"/>
          <p:nvPr>
            <p:ph idx="4" type="subTitle"/>
          </p:nvPr>
        </p:nvSpPr>
        <p:spPr>
          <a:xfrm>
            <a:off x="1088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3"/>
          <p:cNvSpPr txBox="1"/>
          <p:nvPr>
            <p:ph idx="5" type="subTitle"/>
          </p:nvPr>
        </p:nvSpPr>
        <p:spPr>
          <a:xfrm>
            <a:off x="6055450" y="2994600"/>
            <a:ext cx="20154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6" type="subTitle"/>
          </p:nvPr>
        </p:nvSpPr>
        <p:spPr>
          <a:xfrm>
            <a:off x="6055450" y="3334600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476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73" name="Google Shape;173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4750187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2" type="subTitle"/>
          </p:nvPr>
        </p:nvSpPr>
        <p:spPr>
          <a:xfrm>
            <a:off x="4750184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3" type="subTitle"/>
          </p:nvPr>
        </p:nvSpPr>
        <p:spPr>
          <a:xfrm>
            <a:off x="2306462" y="1722900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4" type="subTitle"/>
          </p:nvPr>
        </p:nvSpPr>
        <p:spPr>
          <a:xfrm>
            <a:off x="2306462" y="206290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5" type="subTitle"/>
          </p:nvPr>
        </p:nvSpPr>
        <p:spPr>
          <a:xfrm>
            <a:off x="4750187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2" name="Google Shape;182;p24"/>
          <p:cNvSpPr txBox="1"/>
          <p:nvPr>
            <p:ph idx="6" type="subTitle"/>
          </p:nvPr>
        </p:nvSpPr>
        <p:spPr>
          <a:xfrm>
            <a:off x="4750184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4"/>
          <p:cNvSpPr txBox="1"/>
          <p:nvPr>
            <p:ph idx="7" type="subTitle"/>
          </p:nvPr>
        </p:nvSpPr>
        <p:spPr>
          <a:xfrm>
            <a:off x="2306462" y="3158925"/>
            <a:ext cx="201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184" name="Google Shape;184;p24"/>
          <p:cNvSpPr txBox="1"/>
          <p:nvPr>
            <p:ph idx="8" type="subTitle"/>
          </p:nvPr>
        </p:nvSpPr>
        <p:spPr>
          <a:xfrm>
            <a:off x="2306462" y="3498925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4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186" name="Google Shape;186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5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5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5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5" name="Google Shape;195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7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03750" y="2025800"/>
            <a:ext cx="4087500" cy="6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0" name="Google Shape;20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7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205" name="Google Shape;205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CUSTOM_8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0" name="Google Shape;210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9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19" name="Google Shape;219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,and infographics &amp; images by </a:t>
            </a:r>
            <a:r>
              <a:rPr b="1" lang="en" sz="10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0" name="Google Shape;230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3" name="Google Shape;233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8" name="Google Shape;238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6490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360375" y="1433050"/>
            <a:ext cx="172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4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225400"/>
            <a:ext cx="6899100" cy="269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539500"/>
            <a:ext cx="3557100" cy="97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 txBox="1"/>
          <p:nvPr>
            <p:ph type="ctrTitle"/>
          </p:nvPr>
        </p:nvSpPr>
        <p:spPr>
          <a:xfrm>
            <a:off x="1039950" y="1836900"/>
            <a:ext cx="7064100" cy="114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14.1 시각피질구조</a:t>
            </a:r>
            <a:endParaRPr sz="5600"/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발표</a:t>
            </a:r>
            <a:r>
              <a:rPr lang="en"/>
              <a:t>자 : 8기 고성호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77600" y="326600"/>
            <a:ext cx="37914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시각 피</a:t>
            </a:r>
            <a:r>
              <a:rPr lang="en"/>
              <a:t>질 연구</a:t>
            </a:r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0" y="1265088"/>
            <a:ext cx="4306226" cy="2995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 txBox="1"/>
          <p:nvPr>
            <p:ph idx="4294967295" type="subTitle"/>
          </p:nvPr>
        </p:nvSpPr>
        <p:spPr>
          <a:xfrm>
            <a:off x="5155100" y="1574550"/>
            <a:ext cx="3538500" cy="19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David H. Hubel &amp; Torsten Wiesel 고양이 연구를 통해 시각피질에 대해 연구하였음.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고양이의 한 쪽 시야에만 자극을 주었더니 전체 뉴런이 아닌 특정 뉴런만 활성화되는 것을 확인하였음.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시각 피질의 위치는 왼쪽 사진 참고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>
            <p:ph type="title"/>
          </p:nvPr>
        </p:nvSpPr>
        <p:spPr>
          <a:xfrm>
            <a:off x="77600" y="326600"/>
            <a:ext cx="37914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Receptive Field</a:t>
            </a:r>
            <a:endParaRPr/>
          </a:p>
        </p:txBody>
      </p:sp>
      <p:sp>
        <p:nvSpPr>
          <p:cNvPr id="259" name="Google Shape;259;p36"/>
          <p:cNvSpPr txBox="1"/>
          <p:nvPr>
            <p:ph idx="4294967295" type="subTitle"/>
          </p:nvPr>
        </p:nvSpPr>
        <p:spPr>
          <a:xfrm>
            <a:off x="4935850" y="1174100"/>
            <a:ext cx="3791400" cy="31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300"/>
              <a:t>각각의 뉴런은 시야에 보이는 것들을 전체로 인식하지 않는다.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하나의 뉴런은 시야의 특정 범위에만 반응하게 된다.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혹은 수평선의 이미지, 수직선의 이미지에만 반응하거나 특정 각도의 선분에 반응하기도 함.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어떤 뉴런은 저수준의 패턴이 조합된 더 복잡한 패턴에 반응한다는 것을 알아냈다.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저수준의 패턴을 조합한 결과를 다른 뉴런이 고수준의 패턴 인식에 사용하는 과정은 CNN의 기본 아이디어가 되었다.</a:t>
            </a:r>
            <a:endParaRPr sz="1300"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75" y="1654775"/>
            <a:ext cx="4825775" cy="16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type="title"/>
          </p:nvPr>
        </p:nvSpPr>
        <p:spPr>
          <a:xfrm>
            <a:off x="77600" y="326600"/>
            <a:ext cx="5695200" cy="4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신인식</a:t>
            </a:r>
            <a:r>
              <a:rPr lang="en"/>
              <a:t>기, CNN, LeNet-5</a:t>
            </a:r>
            <a:endParaRPr/>
          </a:p>
        </p:txBody>
      </p:sp>
      <p:sp>
        <p:nvSpPr>
          <p:cNvPr id="266" name="Google Shape;266;p37"/>
          <p:cNvSpPr txBox="1"/>
          <p:nvPr>
            <p:ph idx="4294967295" type="subTitle"/>
          </p:nvPr>
        </p:nvSpPr>
        <p:spPr>
          <a:xfrm>
            <a:off x="5177850" y="1929200"/>
            <a:ext cx="3780000" cy="15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이러한 시각 피질의 연구에서 영감을 받아 1980년에 신인식기(neocognitron)가 발명되었음. 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Yann LeCun이 CNN을 만들고 이를 기반으로 LeNet-5가 출현하였음.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275" y="1036475"/>
            <a:ext cx="4351176" cy="190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00" y="3029000"/>
            <a:ext cx="5043100" cy="14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type="title"/>
          </p:nvPr>
        </p:nvSpPr>
        <p:spPr>
          <a:xfrm>
            <a:off x="77600" y="326600"/>
            <a:ext cx="64818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이미</a:t>
            </a:r>
            <a:r>
              <a:rPr lang="en"/>
              <a:t>지 인식에는 왜 </a:t>
            </a:r>
            <a:r>
              <a:rPr lang="en"/>
              <a:t>DNN</a:t>
            </a:r>
            <a:r>
              <a:rPr lang="en"/>
              <a:t>이 아닌 CNN?</a:t>
            </a:r>
            <a:endParaRPr/>
          </a:p>
        </p:txBody>
      </p:sp>
      <p:sp>
        <p:nvSpPr>
          <p:cNvPr id="274" name="Google Shape;274;p38"/>
          <p:cNvSpPr txBox="1"/>
          <p:nvPr>
            <p:ph idx="4294967295" type="subTitle"/>
          </p:nvPr>
        </p:nvSpPr>
        <p:spPr>
          <a:xfrm>
            <a:off x="5270775" y="2115300"/>
            <a:ext cx="3791400" cy="13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DNN은 flatten한 이미지를 입력으로 받기 때문에 위치에 따른 특성을 추출하는 것이 어려워짐. 반면 CNN은 공간 정보가 훼손되지 않은 원본 정보를 input으로 사용하기 때문에 특성을 추출하는 것이 용이함.</a:t>
            </a:r>
            <a:endParaRPr sz="1300"/>
          </a:p>
        </p:txBody>
      </p:sp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25" y="1571850"/>
            <a:ext cx="4856750" cy="9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88" y="2814100"/>
            <a:ext cx="4779176" cy="1236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77600" y="326600"/>
            <a:ext cx="64818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이미지 인식에는 왜 DNN이 아닌 CNN?</a:t>
            </a:r>
            <a:endParaRPr/>
          </a:p>
        </p:txBody>
      </p:sp>
      <p:sp>
        <p:nvSpPr>
          <p:cNvPr id="282" name="Google Shape;282;p39"/>
          <p:cNvSpPr txBox="1"/>
          <p:nvPr>
            <p:ph idx="4294967295" type="subTitle"/>
          </p:nvPr>
        </p:nvSpPr>
        <p:spPr>
          <a:xfrm>
            <a:off x="5270775" y="1830600"/>
            <a:ext cx="3789600" cy="21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28x28의 데이터를 사용한다고 했을 때 DNN을 사용하게 된다면 Fully-connected layer에서는 엄청나게 많은 가중치가 발생하고 이를 모두 학습시커야 되기 때문에 많은 시간이 걸리게 된다.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같은 28x28 데이터를 학습시킨다고 할 때 CNN은convolution layer에서  kernel size 만큼의 가중치만 학습시키면 되기 때문에 훨씬 효율적이다.</a:t>
            </a:r>
            <a:endParaRPr sz="1300"/>
          </a:p>
        </p:txBody>
      </p:sp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00" y="1062063"/>
            <a:ext cx="5040976" cy="3320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77600" y="326600"/>
            <a:ext cx="64818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이미지 인식에는 왜 DNN이 아닌 CNN?</a:t>
            </a:r>
            <a:endParaRPr/>
          </a:p>
        </p:txBody>
      </p:sp>
      <p:sp>
        <p:nvSpPr>
          <p:cNvPr id="289" name="Google Shape;289;p40"/>
          <p:cNvSpPr txBox="1"/>
          <p:nvPr>
            <p:ph idx="4294967295" type="subTitle"/>
          </p:nvPr>
        </p:nvSpPr>
        <p:spPr>
          <a:xfrm>
            <a:off x="5270775" y="2115300"/>
            <a:ext cx="3791400" cy="13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DNN은 flatten한 이미지를 입력으로 받기 때문에 위치에 따른 특성을 추출하는 것이 어려워짐. 반면 CNN은 공간 정보가 훼손되지 않은 원본 정보를 이용하기 때문에 특성을 추출하는 것이 용이함.</a:t>
            </a:r>
            <a:endParaRPr sz="1300"/>
          </a:p>
        </p:txBody>
      </p:sp>
      <p:pic>
        <p:nvPicPr>
          <p:cNvPr id="290" name="Google Shape;2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25" y="1571850"/>
            <a:ext cx="4856750" cy="97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588" y="2814100"/>
            <a:ext cx="4779176" cy="1236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1994850" y="2009238"/>
            <a:ext cx="5154300" cy="11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