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0" r:id="rId3"/>
    <p:sldId id="316" r:id="rId4"/>
    <p:sldId id="317" r:id="rId5"/>
    <p:sldId id="318" r:id="rId6"/>
    <p:sldId id="321" r:id="rId7"/>
    <p:sldId id="322" r:id="rId8"/>
    <p:sldId id="319" r:id="rId9"/>
    <p:sldId id="320" r:id="rId10"/>
    <p:sldId id="323" r:id="rId11"/>
    <p:sldId id="32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성호" initials="고성" lastIdx="1" clrIdx="0">
    <p:extLst>
      <p:ext uri="{19B8F6BF-5375-455C-9EA6-DF929625EA0E}">
        <p15:presenceInfo xmlns:p15="http://schemas.microsoft.com/office/powerpoint/2012/main" userId="d4f6254a476216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0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041051" y="2505670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Hands On Machine Learning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770164" y="3917911"/>
            <a:ext cx="26516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16.1 </a:t>
            </a:r>
            <a:r>
              <a:rPr lang="ko-KR" altLang="en-US" dirty="0">
                <a:solidFill>
                  <a:schemeClr val="bg1"/>
                </a:solidFill>
              </a:rPr>
              <a:t>순환 뉴런과 순환 층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8</a:t>
            </a:r>
            <a:r>
              <a:rPr lang="ko-KR" altLang="en-US" dirty="0">
                <a:solidFill>
                  <a:schemeClr val="bg1"/>
                </a:solidFill>
              </a:rPr>
              <a:t>기 고성호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807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레버문법을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따르는지 아닌지 구분하는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RNN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훈련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5555181" y="1057994"/>
            <a:ext cx="5904315" cy="559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Reber</a:t>
            </a:r>
            <a:r>
              <a:rPr lang="en-US" altLang="ko-KR" sz="1600" dirty="0"/>
              <a:t> Grammar</a:t>
            </a:r>
            <a:r>
              <a:rPr lang="ko-KR" altLang="en-US" sz="1600" dirty="0"/>
              <a:t>는 왼쪽 상단의 그림의 규칙을 따르는 문법을 뜻한다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B</a:t>
            </a:r>
            <a:r>
              <a:rPr lang="ko-KR" altLang="en-US" sz="1600" dirty="0"/>
              <a:t>에서 출발해서 </a:t>
            </a:r>
            <a:r>
              <a:rPr lang="en-US" altLang="ko-KR" sz="1600" dirty="0"/>
              <a:t>E</a:t>
            </a:r>
            <a:r>
              <a:rPr lang="ko-KR" altLang="en-US" sz="1600" dirty="0"/>
              <a:t>까지 도달하며</a:t>
            </a:r>
            <a:r>
              <a:rPr lang="en-US" altLang="ko-KR" sz="1600" dirty="0"/>
              <a:t>,</a:t>
            </a:r>
            <a:r>
              <a:rPr lang="ko-KR" altLang="en-US" sz="1600" dirty="0"/>
              <a:t> 다시 뒤돌아가는 경로도 있고 자기 자신에서 출발해서 </a:t>
            </a:r>
            <a:r>
              <a:rPr lang="en-US" altLang="ko-KR" sz="1600" dirty="0"/>
              <a:t>1</a:t>
            </a:r>
            <a:r>
              <a:rPr lang="ko-KR" altLang="en-US" sz="1600" dirty="0"/>
              <a:t>번의 </a:t>
            </a:r>
            <a:r>
              <a:rPr lang="en-US" altLang="ko-KR" sz="1600" dirty="0"/>
              <a:t>step</a:t>
            </a:r>
            <a:r>
              <a:rPr lang="ko-KR" altLang="en-US" sz="1600" dirty="0"/>
              <a:t>만으로 자기 자신으로 되돌아오는 경로도 있으므로 무한한 경우의 단어가 만들어진다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주어진 단어가 </a:t>
            </a:r>
            <a:r>
              <a:rPr lang="en-US" altLang="ko-KR" sz="1600" dirty="0" err="1"/>
              <a:t>Reber</a:t>
            </a:r>
            <a:r>
              <a:rPr lang="en-US" altLang="ko-KR" sz="1600" dirty="0"/>
              <a:t> grammar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따르는지 확인하기 위해서는 어떤 경로를 </a:t>
            </a:r>
            <a:r>
              <a:rPr lang="ko-KR" altLang="en-US" sz="1600" dirty="0" err="1"/>
              <a:t>거쳐왔는지를</a:t>
            </a:r>
            <a:r>
              <a:rPr lang="ko-KR" altLang="en-US" sz="1600" dirty="0"/>
              <a:t> 확인해야 한다</a:t>
            </a:r>
            <a:r>
              <a:rPr lang="en-US" altLang="ko-KR" sz="1600" dirty="0"/>
              <a:t>.</a:t>
            </a:r>
            <a:r>
              <a:rPr lang="ko-KR" altLang="en-US" sz="1600" dirty="0"/>
              <a:t> 표의 </a:t>
            </a:r>
            <a:r>
              <a:rPr lang="en-US" altLang="ko-KR" sz="1600" dirty="0"/>
              <a:t>Non-</a:t>
            </a:r>
            <a:r>
              <a:rPr lang="en-US" altLang="ko-KR" sz="1600" dirty="0" err="1"/>
              <a:t>Reber</a:t>
            </a:r>
            <a:r>
              <a:rPr lang="en-US" altLang="ko-KR" sz="1600" dirty="0"/>
              <a:t> </a:t>
            </a:r>
            <a:r>
              <a:rPr lang="ko-KR" altLang="en-US" sz="1600" dirty="0"/>
              <a:t>중 </a:t>
            </a:r>
            <a:r>
              <a:rPr lang="en-US" altLang="ko-KR" sz="1600" dirty="0"/>
              <a:t>BTSSPXSE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보자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P</a:t>
            </a:r>
            <a:r>
              <a:rPr lang="ko-KR" altLang="en-US" sz="1600" dirty="0"/>
              <a:t>가 주어졌을 때 모델은 거쳐온 경로가 어떻게 되는지를 파악해야 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P</a:t>
            </a:r>
            <a:r>
              <a:rPr lang="ko-KR" altLang="en-US" sz="1600" dirty="0"/>
              <a:t>는 </a:t>
            </a:r>
            <a:r>
              <a:rPr lang="en-US" altLang="ko-KR" sz="1600" dirty="0"/>
              <a:t>V(T</a:t>
            </a:r>
            <a:r>
              <a:rPr lang="ko-KR" altLang="en-US" sz="1600" dirty="0"/>
              <a:t>나 </a:t>
            </a:r>
            <a:r>
              <a:rPr lang="en-US" altLang="ko-KR" sz="1600" dirty="0"/>
              <a:t>X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거쳐온</a:t>
            </a:r>
            <a:r>
              <a:rPr lang="en-US" altLang="ko-KR" sz="1600" dirty="0"/>
              <a:t>)</a:t>
            </a:r>
            <a:r>
              <a:rPr lang="ko-KR" altLang="en-US" sz="1600" dirty="0"/>
              <a:t>나</a:t>
            </a:r>
            <a:r>
              <a:rPr lang="en-US" altLang="ko-KR" sz="1600" dirty="0"/>
              <a:t> T(P, X, 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거쳐온</a:t>
            </a:r>
            <a:r>
              <a:rPr lang="en-US" altLang="ko-KR" sz="1600" dirty="0"/>
              <a:t>)</a:t>
            </a:r>
            <a:r>
              <a:rPr lang="ko-KR" altLang="en-US" sz="1600" dirty="0"/>
              <a:t> 뒤에 와야만 한다</a:t>
            </a:r>
            <a:r>
              <a:rPr lang="en-US" altLang="ko-KR" sz="1600" dirty="0"/>
              <a:t>.</a:t>
            </a:r>
            <a:r>
              <a:rPr lang="ko-KR" altLang="en-US" sz="1600" dirty="0"/>
              <a:t> 하지만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BTSSPXSE</a:t>
            </a:r>
            <a:r>
              <a:rPr lang="ko-KR" altLang="en-US" sz="1600" dirty="0"/>
              <a:t>에서 </a:t>
            </a:r>
            <a:r>
              <a:rPr lang="en-US" altLang="ko-KR" sz="1600" dirty="0"/>
              <a:t>P</a:t>
            </a:r>
            <a:r>
              <a:rPr lang="ko-KR" altLang="en-US" sz="1600" dirty="0"/>
              <a:t>는 </a:t>
            </a:r>
            <a:r>
              <a:rPr lang="en-US" altLang="ko-KR" sz="1600" dirty="0"/>
              <a:t>S</a:t>
            </a:r>
            <a:r>
              <a:rPr lang="ko-KR" altLang="en-US" sz="1600" dirty="0"/>
              <a:t>뒤에 왔다</a:t>
            </a:r>
            <a:r>
              <a:rPr lang="en-US" altLang="ko-KR" sz="1600" dirty="0"/>
              <a:t>.</a:t>
            </a:r>
            <a:r>
              <a:rPr lang="ko-KR" altLang="en-US" sz="1600" dirty="0"/>
              <a:t> 때문에 이 단어는 </a:t>
            </a:r>
            <a:r>
              <a:rPr lang="en-US" altLang="ko-KR" sz="1600" dirty="0" err="1"/>
              <a:t>Reber</a:t>
            </a:r>
            <a:r>
              <a:rPr lang="en-US" altLang="ko-KR" sz="1600" dirty="0"/>
              <a:t> grammar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따르고 있지 않다고 판단할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이 예에서 중요한 점은 모델이 이전 경로에 대한 정보를 계속 기억하고 있어야 한다는 점이다</a:t>
            </a:r>
            <a:r>
              <a:rPr lang="en-US" altLang="ko-KR" sz="1600" dirty="0"/>
              <a:t>.</a:t>
            </a:r>
            <a:r>
              <a:rPr lang="ko-KR" altLang="en-US" sz="1600" dirty="0"/>
              <a:t> 우리가 배운 </a:t>
            </a:r>
            <a:r>
              <a:rPr lang="en-US" altLang="ko-KR" sz="1600" dirty="0"/>
              <a:t>RNN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이러한 모델을 구성할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2050" name="Picture 2" descr="Reber grammar">
            <a:extLst>
              <a:ext uri="{FF2B5EF4-FFF2-40B4-BE49-F238E27FC236}">
                <a16:creationId xmlns:a16="http://schemas.microsoft.com/office/drawing/2014/main" id="{AEAB818C-ADFD-2D4B-A5D8-105172BC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1" y="887326"/>
            <a:ext cx="4942853" cy="31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41C2DC9-FF56-3B4E-B734-0FF9108B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36" y="4041048"/>
            <a:ext cx="2754821" cy="25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807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레버문법을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따르는지 아닌지 구분하는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RNN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훈련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6598508" y="1620850"/>
            <a:ext cx="4860988" cy="41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하지만</a:t>
            </a:r>
            <a:r>
              <a:rPr lang="en-US" altLang="ko-KR" sz="1600" dirty="0"/>
              <a:t>,</a:t>
            </a:r>
            <a:r>
              <a:rPr lang="ko-KR" altLang="en-US" sz="1600" dirty="0"/>
              <a:t> 책의 연습문제에서는 보다 어려운 </a:t>
            </a:r>
            <a:r>
              <a:rPr lang="ko-KR" altLang="en-US" sz="1600" dirty="0" err="1"/>
              <a:t>임베딩된</a:t>
            </a:r>
            <a:r>
              <a:rPr lang="ko-KR" altLang="en-US" sz="1600" dirty="0"/>
              <a:t> 레버 문법인지 구분하는 </a:t>
            </a:r>
            <a:r>
              <a:rPr lang="en-US" altLang="ko-KR" sz="1600" dirty="0"/>
              <a:t>RNN</a:t>
            </a:r>
            <a:r>
              <a:rPr lang="ko-KR" altLang="en-US" sz="1600" dirty="0"/>
              <a:t>모델을 요구하고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바로 전에 살펴본 문법보다 더 어려운데</a:t>
            </a:r>
            <a:r>
              <a:rPr lang="en-US" altLang="ko-KR" sz="1600" dirty="0"/>
              <a:t>,</a:t>
            </a:r>
            <a:r>
              <a:rPr lang="ko-KR" altLang="en-US" sz="1600" dirty="0"/>
              <a:t> 이유는 다음과 같다</a:t>
            </a:r>
            <a:r>
              <a:rPr lang="en-US" altLang="ko-KR" sz="1600" dirty="0"/>
              <a:t>.</a:t>
            </a:r>
            <a:r>
              <a:rPr lang="ko-KR" altLang="en-US" sz="1600" dirty="0"/>
              <a:t> 모델은 단어를 검증할 때 위에 있는 그래프를 따랐는지 밑에 있는 그래프를 </a:t>
            </a:r>
            <a:r>
              <a:rPr lang="ko-KR" altLang="en-US" sz="1600" dirty="0" err="1"/>
              <a:t>따랐는지까지</a:t>
            </a:r>
            <a:r>
              <a:rPr lang="ko-KR" altLang="en-US" sz="1600" dirty="0"/>
              <a:t> 확인해야 한다</a:t>
            </a:r>
            <a:r>
              <a:rPr lang="en-US" altLang="ko-KR" sz="1600" dirty="0"/>
              <a:t>.</a:t>
            </a:r>
            <a:r>
              <a:rPr lang="ko-KR" altLang="en-US" sz="1600" dirty="0"/>
              <a:t> 이를 위해서는 </a:t>
            </a:r>
            <a:r>
              <a:rPr lang="en-US" altLang="ko-KR" sz="1600" dirty="0"/>
              <a:t>BT, </a:t>
            </a:r>
            <a:r>
              <a:rPr lang="ko-KR" altLang="en-US" sz="1600" dirty="0"/>
              <a:t>단어</a:t>
            </a:r>
            <a:r>
              <a:rPr lang="en-US" altLang="ko-KR" sz="1600" dirty="0"/>
              <a:t> ,TE</a:t>
            </a:r>
            <a:r>
              <a:rPr lang="ko-KR" altLang="en-US" sz="1600" dirty="0"/>
              <a:t> 경로를 따랐는지 </a:t>
            </a:r>
            <a:r>
              <a:rPr lang="en-US" altLang="ko-KR" sz="1600" dirty="0"/>
              <a:t>BP,</a:t>
            </a:r>
            <a:r>
              <a:rPr lang="ko-KR" altLang="en-US" sz="1600" dirty="0"/>
              <a:t> 단어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PE</a:t>
            </a:r>
            <a:r>
              <a:rPr lang="ko-KR" altLang="en-US" sz="1600" dirty="0"/>
              <a:t> 경로를 </a:t>
            </a:r>
            <a:r>
              <a:rPr lang="ko-KR" altLang="en-US" sz="1600" dirty="0" err="1"/>
              <a:t>따랐는지를</a:t>
            </a:r>
            <a:r>
              <a:rPr lang="ko-KR" altLang="en-US" sz="1600" dirty="0"/>
              <a:t> 확인해야 하는데 단어의 맨 앞 경로와 맨 뒤의 경로에 대해 확인하는 작업이 추가되므로 더 기억력이 좋은 모델을 요구한다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3074" name="Picture 2" descr="Embedded Reber Grammar">
            <a:extLst>
              <a:ext uri="{FF2B5EF4-FFF2-40B4-BE49-F238E27FC236}">
                <a16:creationId xmlns:a16="http://schemas.microsoft.com/office/drawing/2014/main" id="{3EF8D258-D65D-BF46-B154-DA0FDB15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4" y="1260398"/>
            <a:ext cx="5976100" cy="453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6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8512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상태가 없는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RNN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대비 상태가 있는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RNN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장단점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666295" y="1181787"/>
            <a:ext cx="1103721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모델이 장기간 패턴을 학습할 수 있음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데이터셋</a:t>
            </a:r>
            <a:r>
              <a:rPr lang="ko-KR" altLang="en-US" dirty="0"/>
              <a:t> 처리의 복잡성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순차적이고 겹치지 않는 시퀀스를 만들어야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8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1179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자동 번역에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seq2seq RNN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대신 인코더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디코더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RNN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사용하는 이유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960677" y="1899686"/>
            <a:ext cx="10270646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문장을 번역할 때 단어를 하나씩 읽고 번역하는 것은 잘못된 번역의 위험이 있음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‘Je </a:t>
            </a:r>
            <a:r>
              <a:rPr lang="en-US" altLang="ko-KR" dirty="0" err="1"/>
              <a:t>vous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</a:t>
            </a:r>
            <a:r>
              <a:rPr lang="en-US" altLang="ko-KR" dirty="0" err="1"/>
              <a:t>prie</a:t>
            </a:r>
            <a:r>
              <a:rPr lang="en-US" altLang="ko-KR" dirty="0"/>
              <a:t>’ = ‘You are welcome’</a:t>
            </a:r>
            <a:r>
              <a:rPr lang="ko-KR" altLang="en-US" dirty="0"/>
              <a:t>을 번역할 경우를 가정</a:t>
            </a:r>
            <a:r>
              <a:rPr lang="en-US" altLang="ko-KR" dirty="0"/>
              <a:t>.</a:t>
            </a:r>
            <a:r>
              <a:rPr lang="ko-KR" altLang="en-US" dirty="0"/>
              <a:t> 한 단어씩 따로 번역해보면 </a:t>
            </a:r>
            <a:r>
              <a:rPr lang="en-US" altLang="ko-KR" dirty="0"/>
              <a:t>‘I you in pray’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sequence to sequence</a:t>
            </a:r>
            <a:r>
              <a:rPr lang="ko-KR" altLang="en-US" dirty="0"/>
              <a:t>의 경우 전체 문장에 대한 이해 없이 첫 단어를 보고 바로 번역을 시작하기 때문에 잘못된 번역으로 이어질 가능성이 큼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 err="1"/>
              <a:t>디코더의</a:t>
            </a:r>
            <a:r>
              <a:rPr lang="ko-KR" altLang="en-US" dirty="0"/>
              <a:t> 경우 인코더를 통해 문장에 쓰이는 단어를 모두 입력 받고 이에 대한 정보를 </a:t>
            </a:r>
            <a:r>
              <a:rPr lang="ko-KR" altLang="en-US" dirty="0" err="1"/>
              <a:t>디코더에</a:t>
            </a:r>
            <a:r>
              <a:rPr lang="ko-KR" altLang="en-US" dirty="0"/>
              <a:t> 넘겨주기 때문에 번역에 있어서 훨씬 유리함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3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995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가변 길이 입력 시퀀스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가변 길이 출력 시퀀스를 다루는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DEE8D-EB9A-F542-BDDF-E03B07244A09}"/>
              </a:ext>
            </a:extLst>
          </p:cNvPr>
          <p:cNvSpPr txBox="1"/>
          <p:nvPr/>
        </p:nvSpPr>
        <p:spPr>
          <a:xfrm>
            <a:off x="960677" y="1899686"/>
            <a:ext cx="10270646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가변길이</a:t>
            </a:r>
            <a:r>
              <a:rPr lang="ko-KR" altLang="en-US" dirty="0"/>
              <a:t> 입력 시퀀스는 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33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0764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빔 검색이 무엇인지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왜 사용해야 되는지 이유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구현하기 위한 도구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BD285-2908-1649-936F-61E12A155891}"/>
              </a:ext>
            </a:extLst>
          </p:cNvPr>
          <p:cNvSpPr txBox="1"/>
          <p:nvPr/>
        </p:nvSpPr>
        <p:spPr>
          <a:xfrm>
            <a:off x="960677" y="1899686"/>
            <a:ext cx="10270646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빔 검색이란</a:t>
            </a:r>
            <a:r>
              <a:rPr lang="en-US" altLang="ko-KR" dirty="0"/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빔 검색은 훈련된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모델의 성능을 향상하기 위한 방법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기존의 인코더</a:t>
            </a:r>
            <a:r>
              <a:rPr lang="en-US" altLang="ko-KR" dirty="0"/>
              <a:t>-</a:t>
            </a:r>
            <a:r>
              <a:rPr lang="ko-KR" altLang="en-US" dirty="0" err="1"/>
              <a:t>디코더가</a:t>
            </a:r>
            <a:r>
              <a:rPr lang="ko-KR" altLang="en-US" dirty="0"/>
              <a:t> 가장 확률이 높은 단어 </a:t>
            </a:r>
            <a:r>
              <a:rPr lang="en-US" altLang="ko-KR" dirty="0"/>
              <a:t>1</a:t>
            </a:r>
            <a:r>
              <a:rPr lang="ko-KR" altLang="en-US" dirty="0"/>
              <a:t>개만을 고려해 출력하였다면</a:t>
            </a:r>
            <a:r>
              <a:rPr lang="en-US" altLang="ko-KR" dirty="0"/>
              <a:t>,</a:t>
            </a:r>
            <a:r>
              <a:rPr lang="ko-KR" altLang="en-US" dirty="0"/>
              <a:t> 빔 검색을 사용할 땐 </a:t>
            </a:r>
            <a:r>
              <a:rPr lang="en-US" altLang="ko-KR" dirty="0"/>
              <a:t>beam width</a:t>
            </a:r>
            <a:r>
              <a:rPr lang="ko-KR" altLang="en-US" dirty="0"/>
              <a:t> 만큼의 단어의 출력 시퀀스를 만들어가는 방법을 사용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왜 사용해야 될까</a:t>
            </a:r>
            <a:r>
              <a:rPr lang="en-US" altLang="ko-KR" dirty="0"/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더 많은 경우를 고려하기 때문에 더 정확한 번역이 가능함</a:t>
            </a:r>
            <a:r>
              <a:rPr lang="en-US" altLang="ko-KR" dirty="0"/>
              <a:t>.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구현하기 위한 도구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구현은 </a:t>
            </a:r>
            <a:r>
              <a:rPr lang="en-US" altLang="ko-KR" dirty="0" err="1"/>
              <a:t>tensorflow</a:t>
            </a:r>
            <a:r>
              <a:rPr lang="en-US" altLang="ko-KR" dirty="0"/>
              <a:t> addons</a:t>
            </a:r>
            <a:r>
              <a:rPr lang="ko-KR" altLang="en-US" dirty="0" err="1"/>
              <a:t>를</a:t>
            </a:r>
            <a:r>
              <a:rPr lang="ko-KR" altLang="en-US" dirty="0"/>
              <a:t> 활용하여 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12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6521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어텐션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메커니즘이 무엇인가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장점은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A6612-6E9C-1149-9384-FFB86CE111A8}"/>
              </a:ext>
            </a:extLst>
          </p:cNvPr>
          <p:cNvSpPr txBox="1"/>
          <p:nvPr/>
        </p:nvSpPr>
        <p:spPr>
          <a:xfrm rot="10800000" flipV="1">
            <a:off x="7943762" y="919354"/>
            <a:ext cx="3872753" cy="5448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어텐션</a:t>
            </a:r>
            <a:r>
              <a:rPr lang="ko-KR" altLang="en-US" dirty="0"/>
              <a:t> 메커니즘은 </a:t>
            </a:r>
            <a:r>
              <a:rPr lang="ko-KR" altLang="en-US" dirty="0" err="1"/>
              <a:t>디코더가</a:t>
            </a:r>
            <a:r>
              <a:rPr lang="ko-KR" altLang="en-US" dirty="0"/>
              <a:t> 입력 시퀀스에 직접 접근하기 위해 개발된 메커니즘이다</a:t>
            </a:r>
            <a:r>
              <a:rPr lang="en-US" altLang="ko-KR" dirty="0"/>
              <a:t>.</a:t>
            </a:r>
            <a:r>
              <a:rPr lang="ko-KR" altLang="en-US" dirty="0"/>
              <a:t> 순서를 간략하게 살펴보자면 아래와 같다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정렬 모델은 현재 </a:t>
            </a:r>
            <a:r>
              <a:rPr lang="ko-KR" altLang="en-US" dirty="0" err="1"/>
              <a:t>디코더의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와 인코더의 </a:t>
            </a:r>
            <a:r>
              <a:rPr lang="en-US" altLang="ko-KR" dirty="0"/>
              <a:t>output</a:t>
            </a:r>
            <a:r>
              <a:rPr lang="ko-KR" altLang="en-US" dirty="0"/>
              <a:t>들을 통해 정렬 점수를 출력한다</a:t>
            </a:r>
            <a:r>
              <a:rPr lang="en-US" altLang="ko-KR" dirty="0"/>
              <a:t>.</a:t>
            </a:r>
            <a:r>
              <a:rPr lang="ko-KR" altLang="en-US" dirty="0"/>
              <a:t> 이를 </a:t>
            </a:r>
            <a:r>
              <a:rPr lang="en-US" altLang="ko-KR" dirty="0" err="1"/>
              <a:t>softmax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0~1</a:t>
            </a:r>
            <a:r>
              <a:rPr lang="ko-KR" altLang="en-US" dirty="0"/>
              <a:t> 사이의 </a:t>
            </a:r>
            <a:r>
              <a:rPr lang="ko-KR" altLang="en-US" dirty="0" err="1"/>
              <a:t>확률값으로</a:t>
            </a:r>
            <a:r>
              <a:rPr lang="ko-KR" altLang="en-US" dirty="0"/>
              <a:t> 변환한 뒤 가중치를 </a:t>
            </a:r>
            <a:r>
              <a:rPr lang="ko-KR" altLang="en-US" dirty="0" err="1"/>
              <a:t>도출해냄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가중치와 인코더의 </a:t>
            </a:r>
            <a:r>
              <a:rPr lang="en-US" altLang="ko-KR" dirty="0"/>
              <a:t>output</a:t>
            </a:r>
            <a:r>
              <a:rPr lang="ko-KR" altLang="en-US" dirty="0"/>
              <a:t>을 곱해서 </a:t>
            </a:r>
            <a:r>
              <a:rPr lang="ko-KR" altLang="en-US" dirty="0" err="1"/>
              <a:t>디코더에</a:t>
            </a:r>
            <a:r>
              <a:rPr lang="ko-KR" altLang="en-US" dirty="0"/>
              <a:t> 주입함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디코더는</a:t>
            </a:r>
            <a:r>
              <a:rPr lang="ko-KR" altLang="en-US" dirty="0"/>
              <a:t> 다음 </a:t>
            </a:r>
            <a:r>
              <a:rPr lang="ko-KR" altLang="en-US" dirty="0" err="1"/>
              <a:t>디코더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ko-KR" altLang="en-US" dirty="0" err="1"/>
              <a:t>만들어냄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C07D4D-F9EA-0442-A336-66DF5BCE7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3" y="1265024"/>
            <a:ext cx="7491588" cy="47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6521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어텐션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메커니즘이 무엇인가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장점은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A6612-6E9C-1149-9384-FFB86CE111A8}"/>
              </a:ext>
            </a:extLst>
          </p:cNvPr>
          <p:cNvSpPr txBox="1"/>
          <p:nvPr/>
        </p:nvSpPr>
        <p:spPr>
          <a:xfrm rot="10800000" flipV="1">
            <a:off x="7845531" y="1409620"/>
            <a:ext cx="3872753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긴 입력 시퀀스를 처리하기 용이하다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정렬 점수가 인코더의 </a:t>
            </a:r>
            <a:r>
              <a:rPr lang="en-US" altLang="ko-KR" dirty="0"/>
              <a:t>output</a:t>
            </a:r>
            <a:r>
              <a:rPr lang="ko-KR" altLang="en-US" dirty="0"/>
              <a:t>의 어느 부분에 집중하고 있는지를 나타내기 때문에 모델의 오류 발생시 디버깅이 용이하다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C07D4D-F9EA-0442-A336-66DF5BCE7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3" y="1265024"/>
            <a:ext cx="7491588" cy="47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9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7441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트랜스포머 구조에서 가장 중요한 층과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7251247" y="1186912"/>
            <a:ext cx="4847826" cy="522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/>
              <a:t>3)    Vector to Sequence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</a:t>
            </a:r>
            <a:r>
              <a:rPr lang="en-US" altLang="ko-KR" sz="1600" dirty="0"/>
              <a:t>time step</a:t>
            </a:r>
            <a:r>
              <a:rPr lang="ko-KR" altLang="en-US" sz="1600" dirty="0"/>
              <a:t>에서 하나의 입력 벡터를 반복해서 주입하고 하나의 </a:t>
            </a:r>
            <a:r>
              <a:rPr lang="en-US" altLang="ko-KR" sz="1600" dirty="0"/>
              <a:t>sequence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출력할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이미지를 입력하여 이미지 캡션을 출력하는 경우 사용할 수 있다</a:t>
            </a:r>
            <a:r>
              <a:rPr lang="en-US" altLang="ko-KR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4)</a:t>
            </a:r>
            <a:r>
              <a:rPr lang="ko-KR" altLang="en-US" sz="1600" dirty="0"/>
              <a:t>    </a:t>
            </a:r>
            <a:r>
              <a:rPr lang="en-US" altLang="ko-KR" sz="1600" dirty="0"/>
              <a:t>Encoder-Decoder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Sequence to Vector</a:t>
            </a:r>
            <a:r>
              <a:rPr lang="ko-KR" altLang="en-US" sz="1600" dirty="0"/>
              <a:t> 뒤에 </a:t>
            </a:r>
            <a:r>
              <a:rPr lang="en-US" altLang="ko-KR" sz="1600" dirty="0"/>
              <a:t>Vector to Sequence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연결한 </a:t>
            </a:r>
            <a:r>
              <a:rPr lang="en-US" altLang="ko-KR" sz="1600" dirty="0"/>
              <a:t>Network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한 언어의 문장을 네트워크에 주입하면 이를 하나의 </a:t>
            </a:r>
            <a:r>
              <a:rPr lang="en-US" altLang="ko-KR" sz="1600" dirty="0"/>
              <a:t>Vector</a:t>
            </a:r>
            <a:r>
              <a:rPr lang="ko-KR" altLang="en-US" sz="1600" dirty="0"/>
              <a:t>로 변환하고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Decoder</a:t>
            </a:r>
            <a:r>
              <a:rPr lang="ko-KR" altLang="en-US" sz="1600" dirty="0"/>
              <a:t>가 이 </a:t>
            </a:r>
            <a:r>
              <a:rPr lang="en-US" altLang="ko-KR" sz="1600" dirty="0"/>
              <a:t>Vector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다른 언어의 문장으로 </a:t>
            </a:r>
            <a:r>
              <a:rPr lang="en-US" altLang="ko-KR" sz="1600" dirty="0"/>
              <a:t>Decoding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Sequence to Sequence </a:t>
            </a:r>
            <a:r>
              <a:rPr lang="ko-KR" altLang="en-US" sz="1600" dirty="0"/>
              <a:t>보다 번역에 있어서 성능이 더 좋은데</a:t>
            </a:r>
            <a:r>
              <a:rPr lang="en-US" altLang="ko-KR" sz="1600" dirty="0"/>
              <a:t>,</a:t>
            </a:r>
            <a:r>
              <a:rPr lang="ko-KR" altLang="en-US" sz="1600" dirty="0"/>
              <a:t> 마지막 단어가 번역의 첫 번째 단어에 영향을 줄 수 있기 때문이다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8643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샘플링 소프트맥스를 사용해야 할 경우는 언제인가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6897285" y="1676449"/>
            <a:ext cx="4847826" cy="37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16.3</a:t>
            </a:r>
            <a:r>
              <a:rPr lang="ko-KR" altLang="en-US" sz="1600" dirty="0"/>
              <a:t> 참고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인코더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네트워크에서 배웠듯이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층의 출력은 </a:t>
            </a:r>
            <a:r>
              <a:rPr lang="en-US" altLang="ko-KR" sz="1600" dirty="0" err="1"/>
              <a:t>softmax</a:t>
            </a:r>
            <a:r>
              <a:rPr lang="ko-KR" altLang="en-US" sz="1600" dirty="0"/>
              <a:t>층을 통과해 확률 값으로 바뀌게 됨</a:t>
            </a:r>
            <a:r>
              <a:rPr lang="en-US" altLang="ko-KR" sz="1600" dirty="0"/>
              <a:t>.</a:t>
            </a:r>
            <a:r>
              <a:rPr lang="ko-KR" altLang="en-US" sz="1600" dirty="0"/>
              <a:t> 확률 값 중 가장 큰 값을 </a:t>
            </a:r>
            <a:r>
              <a:rPr lang="en-US" altLang="ko-KR" sz="1600" dirty="0"/>
              <a:t>prediction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선택하게 되는데</a:t>
            </a:r>
            <a:r>
              <a:rPr lang="en-US" altLang="ko-KR" sz="1600" dirty="0"/>
              <a:t>,</a:t>
            </a:r>
            <a:r>
              <a:rPr lang="ko-KR" altLang="en-US" sz="1600" dirty="0"/>
              <a:t> 만약 어휘 사전이 </a:t>
            </a:r>
            <a:r>
              <a:rPr lang="en-US" altLang="ko-KR" sz="1600" dirty="0"/>
              <a:t>50,000</a:t>
            </a:r>
            <a:r>
              <a:rPr lang="ko-KR" altLang="en-US" sz="1600" dirty="0"/>
              <a:t>개와 같이 </a:t>
            </a:r>
            <a:r>
              <a:rPr lang="ko-KR" altLang="en-US" sz="1600" dirty="0" err="1"/>
              <a:t>방대하다면</a:t>
            </a:r>
            <a:r>
              <a:rPr lang="ko-KR" altLang="en-US" sz="1600" dirty="0"/>
              <a:t> </a:t>
            </a:r>
            <a:r>
              <a:rPr lang="en-US" altLang="ko-KR" sz="1600" dirty="0"/>
              <a:t>50,000</a:t>
            </a:r>
            <a:r>
              <a:rPr lang="ko-KR" altLang="en-US" sz="1600" dirty="0"/>
              <a:t>차원의 벡터를 </a:t>
            </a:r>
            <a:r>
              <a:rPr lang="ko-KR" altLang="en-US" sz="1600" dirty="0" err="1"/>
              <a:t>출력해야됨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이렇게 방대한 양의 연산을 수행하는 대신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target</a:t>
            </a:r>
            <a:r>
              <a:rPr lang="ko-KR" altLang="en-US" sz="1600" dirty="0"/>
              <a:t>이 되는 단어</a:t>
            </a:r>
            <a:r>
              <a:rPr lang="en-US" altLang="ko-KR" sz="1600" dirty="0"/>
              <a:t>(</a:t>
            </a:r>
            <a:r>
              <a:rPr lang="ko-KR" altLang="en-US" sz="1600" dirty="0"/>
              <a:t>왼쪽의 예 에서는 </a:t>
            </a:r>
            <a:r>
              <a:rPr lang="en-US" altLang="ko-KR" sz="1600" dirty="0"/>
              <a:t>Je, </a:t>
            </a:r>
            <a:r>
              <a:rPr lang="en-US" altLang="ko-KR" sz="1600" dirty="0" err="1"/>
              <a:t>bois</a:t>
            </a:r>
            <a:r>
              <a:rPr lang="en-US" altLang="ko-KR" sz="1600" dirty="0"/>
              <a:t>, du, lait)</a:t>
            </a:r>
            <a:r>
              <a:rPr lang="ko-KR" altLang="en-US" sz="1600" dirty="0"/>
              <a:t>와 </a:t>
            </a:r>
            <a:r>
              <a:rPr lang="en-US" altLang="ko-KR" sz="1600" dirty="0"/>
              <a:t>target </a:t>
            </a:r>
            <a:r>
              <a:rPr lang="ko-KR" altLang="en-US" sz="1600" dirty="0"/>
              <a:t>외의 단어 중 </a:t>
            </a:r>
            <a:r>
              <a:rPr lang="en-US" altLang="ko-KR" sz="1600" dirty="0"/>
              <a:t>random</a:t>
            </a:r>
            <a:r>
              <a:rPr lang="ko-KR" altLang="en-US" sz="1600" dirty="0"/>
              <a:t>하게 </a:t>
            </a:r>
            <a:r>
              <a:rPr lang="en-US" altLang="ko-KR" sz="1600" dirty="0"/>
              <a:t>sample</a:t>
            </a:r>
            <a:r>
              <a:rPr lang="ko-KR" altLang="en-US" sz="1600" dirty="0"/>
              <a:t>된 단어들만 고려함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53CBFE-9977-0C48-8A36-D77EF838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0" y="1620850"/>
            <a:ext cx="5623386" cy="38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1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787</Words>
  <Application>Microsoft Macintosh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고성호</cp:lastModifiedBy>
  <cp:revision>28</cp:revision>
  <dcterms:created xsi:type="dcterms:W3CDTF">2020-11-18T01:48:02Z</dcterms:created>
  <dcterms:modified xsi:type="dcterms:W3CDTF">2021-11-25T14:19:15Z</dcterms:modified>
</cp:coreProperties>
</file>