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417" r:id="rId3"/>
    <p:sldId id="421" r:id="rId4"/>
    <p:sldId id="363" r:id="rId5"/>
    <p:sldId id="364" r:id="rId6"/>
    <p:sldId id="422" r:id="rId7"/>
    <p:sldId id="3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yoonPark" initials="J" lastIdx="1" clrIdx="0">
    <p:extLst>
      <p:ext uri="{19B8F6BF-5375-455C-9EA6-DF929625EA0E}">
        <p15:presenceInfo xmlns:p15="http://schemas.microsoft.com/office/powerpoint/2012/main" userId="Jeyoon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FC0E3"/>
    <a:srgbClr val="00B0F0"/>
    <a:srgbClr val="FF0000"/>
    <a:srgbClr val="FDEAD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2" autoAdjust="0"/>
    <p:restoredTop sz="86045" autoAdjust="0"/>
  </p:normalViewPr>
  <p:slideViewPr>
    <p:cSldViewPr>
      <p:cViewPr varScale="1">
        <p:scale>
          <a:sx n="119" d="100"/>
          <a:sy n="119" d="100"/>
        </p:scale>
        <p:origin x="1596" y="108"/>
      </p:cViewPr>
      <p:guideLst>
        <p:guide orient="horz" pos="21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266EFC9-8D11-1345-B7C2-DC4040C3E908}" type="datetime1">
              <a:rPr lang="en-US"/>
              <a:pPr lvl="0">
                <a:defRPr/>
              </a:pPr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AC656BF-1573-E54B-B086-58159CE5D9B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D6D56CC-7144-42DA-AE92-C8DA8EDA47A9}" type="datetime1">
              <a:rPr lang="en-US"/>
              <a:pPr lvl="0">
                <a:defRPr/>
              </a:pPr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59A65DB-9015-4E44-9002-D78A229A1BF8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DD4904AC-0CB9-BD42-8BED-706002907057}" type="slidenum">
              <a:rPr lang="en-US" sz="1200"/>
              <a:pPr lvl="0">
                <a:defRPr/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4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1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50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94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81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04D-6952-4541-8A80-1FDADA5224C5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969F-8975-4E45-82BE-B19A82D772A9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B9B-E5CB-4345-BAB1-E918E28470BA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47AF-05DD-4331-8554-E6B978D5E132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91AB-0DF8-49A0-9D53-CD344B051F16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2F0-336B-4360-950F-A6A867921FD1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0439-C783-4D09-9153-93BE671650E2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3C5C-3130-4088-ADF9-74EB42D03B7A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668-DA74-4AE0-BCAD-A07DC9C138CC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F29F-B17A-4694-A26E-018D0ACF942C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1C40-397F-4705-A1CD-FD23303B60C9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F977-A2A2-458C-801A-22894CB3B022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3CA0-32E3-4CDE-8D18-1C80C234AB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6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70.png"/><Relationship Id="rId7" Type="http://schemas.openxmlformats.org/officeDocument/2006/relationships/image" Target="../media/image700.png"/><Relationship Id="rId12" Type="http://schemas.openxmlformats.org/officeDocument/2006/relationships/image" Target="../media/image7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5.png"/><Relationship Id="rId10" Type="http://schemas.openxmlformats.org/officeDocument/2006/relationships/image" Target="../media/image730.png"/><Relationship Id="rId4" Type="http://schemas.openxmlformats.org/officeDocument/2006/relationships/image" Target="../media/image680.png"/><Relationship Id="rId9" Type="http://schemas.openxmlformats.org/officeDocument/2006/relationships/image" Target="../media/image7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70.PNG"/><Relationship Id="rId4" Type="http://schemas.openxmlformats.org/officeDocument/2006/relationships/image" Target="../media/image7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10400" cy="1752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b="1" dirty="0">
                <a:latin typeface="Arial"/>
                <a:cs typeface="Arial"/>
              </a:rPr>
              <a:t>강화 학습</a:t>
            </a:r>
            <a:endParaRPr lang="en-US" altLang="ko-KR" sz="3600" b="1" dirty="0">
              <a:latin typeface="Arial"/>
              <a:cs typeface="Arial"/>
            </a:endParaRPr>
          </a:p>
        </p:txBody>
      </p:sp>
      <p:sp>
        <p:nvSpPr>
          <p:cNvPr id="14339" name="Subtitle 2"/>
          <p:cNvSpPr txBox="1"/>
          <p:nvPr/>
        </p:nvSpPr>
        <p:spPr>
          <a:xfrm>
            <a:off x="457200" y="18288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200" dirty="0">
                <a:cs typeface="Arial"/>
              </a:rPr>
              <a:t>18-8: </a:t>
            </a:r>
            <a:r>
              <a:rPr lang="ko-KR" altLang="en-US" sz="3200" dirty="0">
                <a:cs typeface="Arial"/>
              </a:rPr>
              <a:t>시간차 학습 </a:t>
            </a:r>
            <a:endParaRPr lang="en-US" altLang="ko-KR" sz="3200" dirty="0">
              <a:cs typeface="Arial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4218315"/>
            <a:ext cx="9144000" cy="914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latin typeface="Arial"/>
                <a:cs typeface="Arial"/>
              </a:rPr>
              <a:t>Presentation: Jeiyoon Park</a:t>
            </a:r>
          </a:p>
        </p:txBody>
      </p:sp>
      <p:sp>
        <p:nvSpPr>
          <p:cNvPr id="9" name="Subtitle 2"/>
          <p:cNvSpPr txBox="1"/>
          <p:nvPr/>
        </p:nvSpPr>
        <p:spPr>
          <a:xfrm>
            <a:off x="0" y="5943600"/>
            <a:ext cx="9144000" cy="914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sz="2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2B562-32B0-4BE5-8489-52E5989E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608A210D-3139-4AC4-B082-EAA20859329B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904115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Arial"/>
                <a:cs typeface="Arial"/>
              </a:rPr>
              <a:t>6</a:t>
            </a:r>
            <a:r>
              <a:rPr lang="en-US" sz="2800" baseline="30000" dirty="0">
                <a:latin typeface="Arial"/>
                <a:cs typeface="Arial"/>
              </a:rPr>
              <a:t>th</a:t>
            </a:r>
            <a:r>
              <a:rPr lang="en-US" sz="2800" dirty="0">
                <a:latin typeface="Arial"/>
                <a:cs typeface="Arial"/>
              </a:rPr>
              <a:t> Generation, TAVE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B5FE25E-F16A-4708-A798-85B7BEA39B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21" y="5995978"/>
            <a:ext cx="1844279" cy="862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B1B6328-A548-482B-89D5-A2979AEA4645}"/>
              </a:ext>
            </a:extLst>
          </p:cNvPr>
          <p:cNvSpPr txBox="1"/>
          <p:nvPr/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18.8 </a:t>
            </a:r>
            <a:r>
              <a:rPr lang="ko-KR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시간차 학습</a:t>
            </a:r>
            <a:endParaRPr lang="en-US" altLang="ko-K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186C3-64D8-40B8-AB34-C842EE012DEF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684781-74C9-4E71-B335-A5C2C62D980E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969C76-FCD7-4D59-A7A7-101AC11FC4D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p:sp>
        <p:nvSpPr>
          <p:cNvPr id="66" name="TextBox 39">
            <a:extLst>
              <a:ext uri="{FF2B5EF4-FFF2-40B4-BE49-F238E27FC236}">
                <a16:creationId xmlns:a16="http://schemas.microsoft.com/office/drawing/2014/main" id="{DA614BBC-D191-4AD1-9B2D-3350C1210D5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1430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시간차 학습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(Temporal Difference Learning)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379A78BA-76E3-4C51-BF06-5F35D52F558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066798" y="1630678"/>
                <a:ext cx="7749542" cy="1862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(1)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가정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에이전트는 초기에 가능한 상태와 행동만 알고 다른건 모름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indent="-457200">
                  <a:spcAft>
                    <a:spcPts val="900"/>
                  </a:spcAft>
                  <a:buAutoNum type="arabicParenBoth"/>
                  <a:defRPr/>
                </a:pP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(2)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즉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초기의 에이전트는 전이 확률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과 보상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′)</m:t>
                    </m:r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에 대해 알지 못함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379A78BA-76E3-4C51-BF06-5F35D52F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1630678"/>
                <a:ext cx="7749542" cy="1862048"/>
              </a:xfrm>
              <a:prstGeom prst="rect">
                <a:avLst/>
              </a:prstGeom>
              <a:blipFill>
                <a:blip r:embed="rId3"/>
                <a:stretch>
                  <a:fillRect l="-787" t="-1634" b="-45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AF4CBAB-5B10-4D1F-AABB-881E2A89B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78530"/>
            <a:ext cx="5029200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1B1B6328-A548-482B-89D5-A2979AEA4645}"/>
              </a:ext>
            </a:extLst>
          </p:cNvPr>
          <p:cNvSpPr txBox="1"/>
          <p:nvPr/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186C3-64D8-40B8-AB34-C842EE012DEF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684781-74C9-4E71-B335-A5C2C62D980E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A969C76-FCD7-4D59-A7A7-101AC11FC4D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379A78BA-76E3-4C51-BF06-5F35D52F558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066798" y="1630678"/>
                <a:ext cx="7749542" cy="2708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(3)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시간차 학습이란 </a:t>
                </a:r>
                <a:r>
                  <a:rPr lang="ko-KR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매 타임스텝마다 가치함수를 업데이트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하는 방법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(4)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시간차 예측에서는 </a:t>
                </a:r>
                <a:r>
                  <a:rPr lang="ko-KR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다음 스텝의 보상과 가치함수를 샘플링 하여 현재 상태의 가치함수를 업데이트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한다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b="0" dirty="0">
                    <a:cs typeface="Arial" panose="020B0604020202020204" pitchFamily="34" charset="0"/>
                  </a:rPr>
                  <a:t>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Rectangle 20">
                <a:extLst>
                  <a:ext uri="{FF2B5EF4-FFF2-40B4-BE49-F238E27FC236}">
                    <a16:creationId xmlns:a16="http://schemas.microsoft.com/office/drawing/2014/main" id="{379A78BA-76E3-4C51-BF06-5F35D52F5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8" y="1630678"/>
                <a:ext cx="7749542" cy="2708434"/>
              </a:xfrm>
              <a:prstGeom prst="rect">
                <a:avLst/>
              </a:prstGeom>
              <a:blipFill>
                <a:blip r:embed="rId3"/>
                <a:stretch>
                  <a:fillRect l="-787" t="-1124" b="-1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39D66BE-B3EE-4A89-AD43-56C6E51FB457}"/>
              </a:ext>
            </a:extLst>
          </p:cNvPr>
          <p:cNvGrpSpPr/>
          <p:nvPr/>
        </p:nvGrpSpPr>
        <p:grpSpPr>
          <a:xfrm>
            <a:off x="5133975" y="3121674"/>
            <a:ext cx="3400425" cy="1217438"/>
            <a:chOff x="5133975" y="4685030"/>
            <a:chExt cx="3400425" cy="121743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20F810-254D-4FB3-AE00-C157688259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4200" y="4685030"/>
              <a:ext cx="0" cy="77755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FD1B7A-5B98-4147-9BF8-F8CD41412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33975" y="4685030"/>
              <a:ext cx="29718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FB0AF5-4931-4098-8D0F-E14DE9AEF5EC}"/>
                </a:ext>
              </a:extLst>
            </p:cNvPr>
            <p:cNvSpPr/>
            <p:nvPr/>
          </p:nvSpPr>
          <p:spPr>
            <a:xfrm>
              <a:off x="6019800" y="5462586"/>
              <a:ext cx="2514600" cy="43988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39">
            <a:extLst>
              <a:ext uri="{FF2B5EF4-FFF2-40B4-BE49-F238E27FC236}">
                <a16:creationId xmlns:a16="http://schemas.microsoft.com/office/drawing/2014/main" id="{19D8A87F-991E-419D-846A-87FF274ADDD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1430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시간차 학습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(Temporal Difference Learning)</a:t>
            </a:r>
          </a:p>
        </p:txBody>
      </p:sp>
    </p:spTree>
    <p:extLst>
      <p:ext uri="{BB962C8B-B14F-4D97-AF65-F5344CB8AC3E}">
        <p14:creationId xmlns:p14="http://schemas.microsoft.com/office/powerpoint/2010/main" val="7377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20">
                <a:extLst>
                  <a:ext uri="{FF2B5EF4-FFF2-40B4-BE49-F238E27FC236}">
                    <a16:creationId xmlns:a16="http://schemas.microsoft.com/office/drawing/2014/main" id="{B0FA6B1F-4F3C-45C2-8105-39F6242F20B4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91216" y="1843622"/>
                <a:ext cx="6962184" cy="555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Rectangle 20">
                <a:extLst>
                  <a:ext uri="{FF2B5EF4-FFF2-40B4-BE49-F238E27FC236}">
                    <a16:creationId xmlns:a16="http://schemas.microsoft.com/office/drawing/2014/main" id="{B0FA6B1F-4F3C-45C2-8105-39F6242F2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6" y="1843622"/>
                <a:ext cx="6962184" cy="555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0">
                <a:extLst>
                  <a:ext uri="{FF2B5EF4-FFF2-40B4-BE49-F238E27FC236}">
                    <a16:creationId xmlns:a16="http://schemas.microsoft.com/office/drawing/2014/main" id="{AE054FBE-DF02-43CD-90A4-FFA0DC7837C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04800" y="2885485"/>
                <a:ext cx="5959770" cy="1669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 …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altLang="ko-KR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>
                  <a:spcAft>
                    <a:spcPts val="900"/>
                  </a:spcAft>
                  <a:defRPr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 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ko-KR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0">
                <a:extLst>
                  <a:ext uri="{FF2B5EF4-FFF2-40B4-BE49-F238E27FC236}">
                    <a16:creationId xmlns:a16="http://schemas.microsoft.com/office/drawing/2014/main" id="{AE054FBE-DF02-43CD-90A4-FFA0DC783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85485"/>
                <a:ext cx="5959770" cy="1669688"/>
              </a:xfrm>
              <a:prstGeom prst="rect">
                <a:avLst/>
              </a:prstGeom>
              <a:blipFill>
                <a:blip r:embed="rId4"/>
                <a:stretch>
                  <a:fillRect b="-3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9FB77-80E8-4C59-A5E4-B5C7910DD2A1}"/>
              </a:ext>
            </a:extLst>
          </p:cNvPr>
          <p:cNvCxnSpPr>
            <a:cxnSpLocks/>
          </p:cNvCxnSpPr>
          <p:nvPr/>
        </p:nvCxnSpPr>
        <p:spPr>
          <a:xfrm>
            <a:off x="4580885" y="3945466"/>
            <a:ext cx="381000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4ED733-448C-4DF8-8265-FA82C24FF66C}"/>
              </a:ext>
            </a:extLst>
          </p:cNvPr>
          <p:cNvCxnSpPr>
            <a:cxnSpLocks/>
          </p:cNvCxnSpPr>
          <p:nvPr/>
        </p:nvCxnSpPr>
        <p:spPr>
          <a:xfrm flipH="1">
            <a:off x="4580885" y="4174795"/>
            <a:ext cx="367965" cy="2351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0">
            <a:extLst>
              <a:ext uri="{FF2B5EF4-FFF2-40B4-BE49-F238E27FC236}">
                <a16:creationId xmlns:a16="http://schemas.microsoft.com/office/drawing/2014/main" id="{6BD12946-025D-4F36-9392-97CC8F9490F3}"/>
              </a:ext>
            </a:extLst>
          </p:cNvPr>
          <p:cNvSpPr>
            <a:spLocks noChangeArrowheads="1"/>
          </p:cNvSpPr>
          <p:nvPr/>
        </p:nvSpPr>
        <p:spPr>
          <a:xfrm>
            <a:off x="4975370" y="3824968"/>
            <a:ext cx="377332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>
              <a:spcAft>
                <a:spcPts val="900"/>
              </a:spcAft>
              <a:defRPr/>
            </a:pPr>
            <a:r>
              <a:rPr lang="ko-KR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반환값이긴 하지만 사실 에이전트가 실제로 받은 보상이 아직은 아님</a:t>
            </a:r>
            <a:r>
              <a:rPr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따라서 가치함수 형태로 나타낼 수 있음</a:t>
            </a:r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688F75-7E8C-4CEE-84F1-3A7F95C99A2E}"/>
              </a:ext>
            </a:extLst>
          </p:cNvPr>
          <p:cNvSpPr/>
          <p:nvPr/>
        </p:nvSpPr>
        <p:spPr>
          <a:xfrm>
            <a:off x="381000" y="2849504"/>
            <a:ext cx="8367690" cy="193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B51AAD-A578-407B-9012-23EBF7248936}"/>
              </a:ext>
            </a:extLst>
          </p:cNvPr>
          <p:cNvCxnSpPr>
            <a:cxnSpLocks/>
          </p:cNvCxnSpPr>
          <p:nvPr/>
        </p:nvCxnSpPr>
        <p:spPr>
          <a:xfrm flipH="1">
            <a:off x="3505200" y="2344675"/>
            <a:ext cx="5080" cy="4025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13AAF-0C74-4D08-BD46-970962A10758}"/>
              </a:ext>
            </a:extLst>
          </p:cNvPr>
          <p:cNvCxnSpPr>
            <a:cxnSpLocks/>
          </p:cNvCxnSpPr>
          <p:nvPr/>
        </p:nvCxnSpPr>
        <p:spPr>
          <a:xfrm flipH="1">
            <a:off x="3500120" y="4821462"/>
            <a:ext cx="5080" cy="4025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0">
                <a:extLst>
                  <a:ext uri="{FF2B5EF4-FFF2-40B4-BE49-F238E27FC236}">
                    <a16:creationId xmlns:a16="http://schemas.microsoft.com/office/drawing/2014/main" id="{08D56341-0F62-4614-A64E-147866BF458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91216" y="5288602"/>
                <a:ext cx="6962184" cy="555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r>
                            <a:rPr lang="ko-KR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0">
                <a:extLst>
                  <a:ext uri="{FF2B5EF4-FFF2-40B4-BE49-F238E27FC236}">
                    <a16:creationId xmlns:a16="http://schemas.microsoft.com/office/drawing/2014/main" id="{08D56341-0F62-4614-A64E-147866BF4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6" y="5288602"/>
                <a:ext cx="6962184" cy="555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D9151AC0-853D-4CC2-AD44-88752CF37BDE}"/>
              </a:ext>
            </a:extLst>
          </p:cNvPr>
          <p:cNvSpPr txBox="1"/>
          <p:nvPr/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0738D-1BD8-4532-B2AD-2F2E504C4943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ADC24-ACAD-414E-A0D1-44B791222537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389A78-0A6F-4F52-B065-CB03357AC54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B5E34FB7-7C02-422B-BCEA-2FFAE4BBAF8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62641" y="5908359"/>
                <a:ext cx="774954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를 시간차 에러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(Temporal-difference error) </a:t>
                </a:r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라고 함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B5E34FB7-7C02-422B-BCEA-2FFAE4BBA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641" y="5908359"/>
                <a:ext cx="7749542" cy="707886"/>
              </a:xfrm>
              <a:prstGeom prst="rect">
                <a:avLst/>
              </a:prstGeom>
              <a:blipFill>
                <a:blip r:embed="rId6"/>
                <a:stretch>
                  <a:fillRect l="-865" t="-4310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39">
            <a:extLst>
              <a:ext uri="{FF2B5EF4-FFF2-40B4-BE49-F238E27FC236}">
                <a16:creationId xmlns:a16="http://schemas.microsoft.com/office/drawing/2014/main" id="{1AB4972B-7C15-49D1-B861-DC72E1AA4A5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1430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시간차 학습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(Temporal Difference Learning)</a:t>
            </a:r>
          </a:p>
        </p:txBody>
      </p:sp>
    </p:spTree>
    <p:extLst>
      <p:ext uri="{BB962C8B-B14F-4D97-AF65-F5344CB8AC3E}">
        <p14:creationId xmlns:p14="http://schemas.microsoft.com/office/powerpoint/2010/main" val="9076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0">
                <a:extLst>
                  <a:ext uri="{FF2B5EF4-FFF2-40B4-BE49-F238E27FC236}">
                    <a16:creationId xmlns:a16="http://schemas.microsoft.com/office/drawing/2014/main" id="{08D56341-0F62-4614-A64E-147866BF458C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191216" y="2909315"/>
                <a:ext cx="6962184" cy="5551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r>
                            <a:rPr lang="ko-KR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0">
                <a:extLst>
                  <a:ext uri="{FF2B5EF4-FFF2-40B4-BE49-F238E27FC236}">
                    <a16:creationId xmlns:a16="http://schemas.microsoft.com/office/drawing/2014/main" id="{08D56341-0F62-4614-A64E-147866BF4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6" y="2909315"/>
                <a:ext cx="6962184" cy="5551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0">
            <a:extLst>
              <a:ext uri="{FF2B5EF4-FFF2-40B4-BE49-F238E27FC236}">
                <a16:creationId xmlns:a16="http://schemas.microsoft.com/office/drawing/2014/main" id="{481FC6E9-3CC7-49C9-AEC8-FF776808613E}"/>
              </a:ext>
            </a:extLst>
          </p:cNvPr>
          <p:cNvSpPr>
            <a:spLocks noChangeArrowheads="1"/>
          </p:cNvSpPr>
          <p:nvPr/>
        </p:nvSpPr>
        <p:spPr>
          <a:xfrm>
            <a:off x="1066798" y="1630678"/>
            <a:ext cx="7749542" cy="1862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>
              <a:spcAft>
                <a:spcPts val="900"/>
              </a:spcAft>
              <a:buFont typeface="Arial"/>
              <a:buChar char="•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따라서 시간차 예측은 어떤 상태에서 행동을 하면 보상을 받고 다음 상태를 알게되고 다음 상태의 가치함수와 알게된 보상을 더해 그 값을 업데이트의 목표로 삼는다는 것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과정을 반복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900"/>
              </a:spcAft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900"/>
              </a:spcAft>
              <a:buFont typeface="Arial"/>
              <a:buChar char="•"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06198-997D-450D-94D8-6C897AA2B45B}"/>
              </a:ext>
            </a:extLst>
          </p:cNvPr>
          <p:cNvCxnSpPr>
            <a:cxnSpLocks/>
          </p:cNvCxnSpPr>
          <p:nvPr/>
        </p:nvCxnSpPr>
        <p:spPr>
          <a:xfrm>
            <a:off x="1524000" y="4986352"/>
            <a:ext cx="3886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FC6DD4-7103-423A-87A7-060629425B9D}"/>
              </a:ext>
            </a:extLst>
          </p:cNvPr>
          <p:cNvCxnSpPr>
            <a:cxnSpLocks/>
          </p:cNvCxnSpPr>
          <p:nvPr/>
        </p:nvCxnSpPr>
        <p:spPr>
          <a:xfrm>
            <a:off x="2133600" y="4847807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AB762716-3D3D-403D-8074-D138C6265BA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943099" y="5291152"/>
                <a:ext cx="38100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AB762716-3D3D-403D-8074-D138C6265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5291152"/>
                <a:ext cx="381002" cy="515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158495-9D67-4A54-AB3C-C755B1954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38" y="4135702"/>
            <a:ext cx="546324" cy="57661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1DCA4A-CC20-4142-88C6-FBE746980564}"/>
              </a:ext>
            </a:extLst>
          </p:cNvPr>
          <p:cNvCxnSpPr>
            <a:cxnSpLocks/>
          </p:cNvCxnSpPr>
          <p:nvPr/>
        </p:nvCxnSpPr>
        <p:spPr>
          <a:xfrm>
            <a:off x="4343400" y="4847807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BB8024E-4309-4994-9957-8E75F348EB6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943349" y="5291152"/>
                <a:ext cx="800101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BB8024E-4309-4994-9957-8E75F348E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49" y="5291152"/>
                <a:ext cx="800101" cy="515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D8C9F445-E42D-4B75-90D6-4F5970B84E9D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781422" y="5775399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0">
                <a:extLst>
                  <a:ext uri="{FF2B5EF4-FFF2-40B4-BE49-F238E27FC236}">
                    <a16:creationId xmlns:a16="http://schemas.microsoft.com/office/drawing/2014/main" id="{D8C9F445-E42D-4B75-90D6-4F5970B84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2" y="5775399"/>
                <a:ext cx="1162052" cy="515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0E705F-A470-4E14-84D0-A9065248E7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53" y="4149576"/>
            <a:ext cx="546324" cy="57661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8D39609-15B2-4671-9CAD-A5C19A84354F}"/>
              </a:ext>
            </a:extLst>
          </p:cNvPr>
          <p:cNvSpPr/>
          <p:nvPr/>
        </p:nvSpPr>
        <p:spPr>
          <a:xfrm>
            <a:off x="4495800" y="4382543"/>
            <a:ext cx="152392" cy="15239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2A40FD6-A230-4513-9E2D-C459B4252B6B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684294" y="6121840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Rectangle 20">
                <a:extLst>
                  <a:ext uri="{FF2B5EF4-FFF2-40B4-BE49-F238E27FC236}">
                    <a16:creationId xmlns:a16="http://schemas.microsoft.com/office/drawing/2014/main" id="{92A40FD6-A230-4513-9E2D-C459B4252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94" y="6121840"/>
                <a:ext cx="1162052" cy="515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74862A-C895-49A3-B8C0-FB34E96A28AA}"/>
              </a:ext>
            </a:extLst>
          </p:cNvPr>
          <p:cNvCxnSpPr>
            <a:cxnSpLocks/>
          </p:cNvCxnSpPr>
          <p:nvPr/>
        </p:nvCxnSpPr>
        <p:spPr>
          <a:xfrm>
            <a:off x="2590800" y="4472016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F5628444-BAD9-4217-B79C-7E4292BD1098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2571748" y="4005684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F5628444-BAD9-4217-B79C-7E4292BD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48" y="4005684"/>
                <a:ext cx="1162052" cy="5155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A4C85BEC-C86A-48CF-9C06-B62357737ACA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600200" y="3696628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A4C85BEC-C86A-48CF-9C06-B62357737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696628"/>
                <a:ext cx="1162052" cy="515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4851C24E-C7CC-445A-96BC-DB524B033393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722699" y="3705806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4851C24E-C7CC-445A-96BC-DB524B033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99" y="3705806"/>
                <a:ext cx="1162052" cy="5155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B7F0E5-ADDE-4C6B-B4A8-18AF00A80A93}"/>
              </a:ext>
            </a:extLst>
          </p:cNvPr>
          <p:cNvCxnSpPr>
            <a:cxnSpLocks/>
          </p:cNvCxnSpPr>
          <p:nvPr/>
        </p:nvCxnSpPr>
        <p:spPr>
          <a:xfrm flipH="1">
            <a:off x="2571748" y="6001817"/>
            <a:ext cx="1209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20">
                <a:extLst>
                  <a:ext uri="{FF2B5EF4-FFF2-40B4-BE49-F238E27FC236}">
                    <a16:creationId xmlns:a16="http://schemas.microsoft.com/office/drawing/2014/main" id="{51EA819D-08F7-4E09-A004-BCC0F5FE20F1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1552574" y="5744054"/>
                <a:ext cx="1162052" cy="51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9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Rectangle 20">
                <a:extLst>
                  <a:ext uri="{FF2B5EF4-FFF2-40B4-BE49-F238E27FC236}">
                    <a16:creationId xmlns:a16="http://schemas.microsoft.com/office/drawing/2014/main" id="{51EA819D-08F7-4E09-A004-BCC0F5FE2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74" y="5744054"/>
                <a:ext cx="1162052" cy="5155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9A4CB7A7-29FB-423A-977B-009FBEF06589}"/>
              </a:ext>
            </a:extLst>
          </p:cNvPr>
          <p:cNvSpPr/>
          <p:nvPr/>
        </p:nvSpPr>
        <p:spPr>
          <a:xfrm>
            <a:off x="1295400" y="3696628"/>
            <a:ext cx="4267200" cy="3061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9AEEEE0-A0EF-4754-BAD2-1B4B04EC76C2}"/>
              </a:ext>
            </a:extLst>
          </p:cNvPr>
          <p:cNvSpPr txBox="1"/>
          <p:nvPr/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57FF88-F2E0-447C-8E58-4D3D6BEEC0EF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E57DA1-B8C5-49D6-98B9-ADB5EDF09CE7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273431-ABE1-43B0-8A76-68297AD7E62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p:sp>
        <p:nvSpPr>
          <p:cNvPr id="33" name="TextBox 39">
            <a:extLst>
              <a:ext uri="{FF2B5EF4-FFF2-40B4-BE49-F238E27FC236}">
                <a16:creationId xmlns:a16="http://schemas.microsoft.com/office/drawing/2014/main" id="{DDD155B8-B9D3-4F8C-B0EE-7663F5ADD67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1430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시간차 학습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(Temporal Difference Learning)</a:t>
            </a:r>
          </a:p>
        </p:txBody>
      </p:sp>
    </p:spTree>
    <p:extLst>
      <p:ext uri="{BB962C8B-B14F-4D97-AF65-F5344CB8AC3E}">
        <p14:creationId xmlns:p14="http://schemas.microsoft.com/office/powerpoint/2010/main" val="23589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9151AC0-853D-4CC2-AD44-88752CF37BDE}"/>
              </a:ext>
            </a:extLst>
          </p:cNvPr>
          <p:cNvSpPr txBox="1"/>
          <p:nvPr/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3000" b="1" dirty="0">
                <a:latin typeface="Arial" panose="020B0604020202020204" pitchFamily="34" charset="0"/>
                <a:cs typeface="Arial" panose="020B0604020202020204" pitchFamily="34" charset="0"/>
              </a:rPr>
              <a:t>Q-Learning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0738D-1BD8-4532-B2AD-2F2E504C4943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D6ADC24-ACAD-414E-A0D1-44B791222537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389A78-0A6F-4F52-B065-CB03357AC54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p:sp>
        <p:nvSpPr>
          <p:cNvPr id="19" name="TextBox 39">
            <a:extLst>
              <a:ext uri="{FF2B5EF4-FFF2-40B4-BE49-F238E27FC236}">
                <a16:creationId xmlns:a16="http://schemas.microsoft.com/office/drawing/2014/main" id="{5E7B1BB1-4F04-451D-8DFE-8BCDEEE219C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143000"/>
            <a:ext cx="815340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시간차 학습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(Temporal Difference Learning)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30B2EF-979E-45E2-A133-0C13D6B7583F}"/>
              </a:ext>
            </a:extLst>
          </p:cNvPr>
          <p:cNvSpPr>
            <a:spLocks noChangeArrowheads="1"/>
          </p:cNvSpPr>
          <p:nvPr/>
        </p:nvSpPr>
        <p:spPr>
          <a:xfrm>
            <a:off x="1066798" y="1630678"/>
            <a:ext cx="7749542" cy="2169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>
              <a:spcAft>
                <a:spcPts val="900"/>
              </a:spcAft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시간차 은 매 타임스텝마다 현재 상태에서 하나의 행동을 하고 환경으로 부터 보상을 받고 다음 상태를 알게 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900"/>
              </a:spcAft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Aft>
                <a:spcPts val="900"/>
              </a:spcAft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(6)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다음 상태의 예측값을 통해 현재의 가치함수를 업데이트 하는 방식을 강화학습에서는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부트스트랩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(Bootstrap)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이라고 함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목표가 정확하지 않은 상태에서 현재의 가치함수를 업데이트 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28FFC4-89F9-418A-BE6A-98D418C58E1F}"/>
              </a:ext>
            </a:extLst>
          </p:cNvPr>
          <p:cNvGrpSpPr/>
          <p:nvPr/>
        </p:nvGrpSpPr>
        <p:grpSpPr>
          <a:xfrm>
            <a:off x="1569720" y="5055870"/>
            <a:ext cx="4171950" cy="1295400"/>
            <a:chOff x="533400" y="2209799"/>
            <a:chExt cx="4171950" cy="1295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4E183F-AA3E-4182-BFB0-363CD4F1B5D5}"/>
                    </a:ext>
                  </a:extLst>
                </p:cNvPr>
                <p:cNvSpPr/>
                <p:nvPr/>
              </p:nvSpPr>
              <p:spPr>
                <a:xfrm>
                  <a:off x="2286000" y="2971800"/>
                  <a:ext cx="666750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𝑡</m:t>
                            </m:r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23" name=""/>
                <p:cNvSpPr txBox="1"/>
                <p:nvPr/>
              </p:nvSpPr>
              <p:spPr>
                <a:xfrm>
                  <a:off x="2286000" y="2971800"/>
                  <a:ext cx="666750" cy="4762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47F881-57D8-4E3E-903E-C6190D40C4D4}"/>
                </a:ext>
              </a:extLst>
            </p:cNvPr>
            <p:cNvCxnSpPr/>
            <p:nvPr/>
          </p:nvCxnSpPr>
          <p:spPr>
            <a:xfrm>
              <a:off x="1009649" y="2457450"/>
              <a:ext cx="1177705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112C09-B1AA-47F6-8A8A-C849A5687BF0}"/>
                </a:ext>
              </a:extLst>
            </p:cNvPr>
            <p:cNvCxnSpPr/>
            <p:nvPr/>
          </p:nvCxnSpPr>
          <p:spPr>
            <a:xfrm>
              <a:off x="3122410" y="2457450"/>
              <a:ext cx="1344140" cy="0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D335503-35D1-469F-927C-B71BF4CCA0BC}"/>
                    </a:ext>
                  </a:extLst>
                </p:cNvPr>
                <p:cNvSpPr/>
                <p:nvPr/>
              </p:nvSpPr>
              <p:spPr>
                <a:xfrm>
                  <a:off x="533400" y="2209800"/>
                  <a:ext cx="466725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19" name=""/>
                <p:cNvSpPr txBox="1"/>
                <p:nvPr/>
              </p:nvSpPr>
              <p:spPr>
                <a:xfrm>
                  <a:off x="533400" y="2209800"/>
                  <a:ext cx="466725" cy="4762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9FAC589-F0A7-4499-B62A-F44150FED3A8}"/>
                    </a:ext>
                  </a:extLst>
                </p:cNvPr>
                <p:cNvSpPr/>
                <p:nvPr/>
              </p:nvSpPr>
              <p:spPr>
                <a:xfrm>
                  <a:off x="2305050" y="2209800"/>
                  <a:ext cx="647700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𝑡</m:t>
                            </m:r>
                            <m:r>
                              <a:rPr sz="2000" i="0">
                                <a:latin typeface="Cambria Math"/>
                                <a:sym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20" name=""/>
                <p:cNvSpPr txBox="1"/>
                <p:nvPr/>
              </p:nvSpPr>
              <p:spPr>
                <a:xfrm>
                  <a:off x="2305050" y="2209800"/>
                  <a:ext cx="647700" cy="4762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F032398-DC49-491A-A0E8-06C13026BD9B}"/>
                    </a:ext>
                  </a:extLst>
                </p:cNvPr>
                <p:cNvSpPr/>
                <p:nvPr/>
              </p:nvSpPr>
              <p:spPr>
                <a:xfrm>
                  <a:off x="1238250" y="2514600"/>
                  <a:ext cx="1076325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Cambria Math"/>
                          </a:rPr>
                          <m:t>V</m:t>
                        </m:r>
                        <m:r>
                          <a:rPr lang="en-US" sz="2000">
                            <a:latin typeface="Cambria Math"/>
                            <a:sym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ar-AE" sz="2000" i="0">
                            <a:latin typeface="Cambria Math"/>
                            <a:sym typeface="Cambria Math"/>
                          </a:rPr>
                          <m:t>)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F032398-DC49-491A-A0E8-06C13026B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0" y="2514600"/>
                  <a:ext cx="1076325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5EE5A9A-B873-4518-A720-B4AA3D4A744B}"/>
                    </a:ext>
                  </a:extLst>
                </p:cNvPr>
                <p:cNvSpPr/>
                <p:nvPr/>
              </p:nvSpPr>
              <p:spPr>
                <a:xfrm>
                  <a:off x="3267075" y="2514600"/>
                  <a:ext cx="1438275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Cambria Math"/>
                          </a:rPr>
                          <m:t>V</m:t>
                        </m:r>
                        <m:r>
                          <a:rPr lang="en-US" sz="2000">
                            <a:latin typeface="Cambria Math"/>
                            <a:sym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𝑡</m:t>
                            </m:r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+</m:t>
                            </m:r>
                            <m:r>
                              <a:rPr lang="ar-AE" sz="2000" i="0">
                                <a:latin typeface="Cambria Math"/>
                                <a:sym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ar-AE" sz="2000">
                            <a:latin typeface="Cambria Math"/>
                            <a:sym typeface="Cambria Math"/>
                          </a:rPr>
                          <m:t>)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5EE5A9A-B873-4518-A720-B4AA3D4A7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075" y="2514600"/>
                  <a:ext cx="1438275" cy="4762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52E60E-3B40-49B5-B329-FAD46DF54322}"/>
                </a:ext>
              </a:extLst>
            </p:cNvPr>
            <p:cNvCxnSpPr/>
            <p:nvPr/>
          </p:nvCxnSpPr>
          <p:spPr>
            <a:xfrm rot="16200000" flipH="1">
              <a:off x="3636160" y="3107540"/>
              <a:ext cx="233379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38873B-6F74-44A9-96D2-5D25F92CDCC2}"/>
                </a:ext>
              </a:extLst>
            </p:cNvPr>
            <p:cNvCxnSpPr/>
            <p:nvPr/>
          </p:nvCxnSpPr>
          <p:spPr>
            <a:xfrm>
              <a:off x="2956061" y="3224229"/>
              <a:ext cx="796789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779E2A-2389-4774-B78A-83A6DA280568}"/>
                </a:ext>
              </a:extLst>
            </p:cNvPr>
            <p:cNvCxnSpPr/>
            <p:nvPr/>
          </p:nvCxnSpPr>
          <p:spPr>
            <a:xfrm>
              <a:off x="1619250" y="3224229"/>
              <a:ext cx="686758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F77574A-8D6B-4F52-A96B-4D52FC9F6107}"/>
                </a:ext>
              </a:extLst>
            </p:cNvPr>
            <p:cNvCxnSpPr/>
            <p:nvPr/>
          </p:nvCxnSpPr>
          <p:spPr>
            <a:xfrm rot="16200000">
              <a:off x="1466850" y="3067050"/>
              <a:ext cx="304800" cy="0"/>
            </a:xfrm>
            <a:prstGeom prst="straightConnector1">
              <a:avLst/>
            </a:prstGeom>
            <a:ln w="25400"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0B1BFE-340F-4312-B6A3-4A6BFC70D74D}"/>
                </a:ext>
              </a:extLst>
            </p:cNvPr>
            <p:cNvSpPr/>
            <p:nvPr/>
          </p:nvSpPr>
          <p:spPr>
            <a:xfrm>
              <a:off x="533400" y="2209799"/>
              <a:ext cx="4114800" cy="1295400"/>
            </a:xfrm>
            <a:prstGeom prst="rect">
              <a:avLst/>
            </a:prstGeom>
            <a:noFill/>
            <a:ln>
              <a:solidFill>
                <a:srgbClr val="FF84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77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lvl="0">
              <a:defRPr/>
            </a:pPr>
            <a:fld id="{5A6B35C1-8469-5644-B7F9-F97925674543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lvl="0">
                <a:defRPr/>
              </a:pPr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5A3E91-1D9D-41ED-8833-CB38D0A2F693}"/>
              </a:ext>
            </a:extLst>
          </p:cNvPr>
          <p:cNvGrpSpPr/>
          <p:nvPr/>
        </p:nvGrpSpPr>
        <p:grpSpPr>
          <a:xfrm flipV="1">
            <a:off x="2497607" y="873959"/>
            <a:ext cx="4115448" cy="45719"/>
            <a:chOff x="1049579" y="1315293"/>
            <a:chExt cx="1524240" cy="1005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4A1DBB-AB73-4327-ABB5-BAF9653DD1A7}"/>
                </a:ext>
              </a:extLst>
            </p:cNvPr>
            <p:cNvSpPr/>
            <p:nvPr/>
          </p:nvSpPr>
          <p:spPr bwMode="auto">
            <a:xfrm>
              <a:off x="1049579" y="1315293"/>
              <a:ext cx="762120" cy="99169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74437A37-1F05-477E-86B0-F08F1E36093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11699" y="1315293"/>
              <a:ext cx="762120" cy="10058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1004888" indent="-28575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554163" indent="-2286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2101850" indent="-228600" latinLnBrk="1">
                <a:lnSpc>
                  <a:spcPct val="110000"/>
                </a:lnSpc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651125" indent="-228600" latinLnBrk="1">
                <a:lnSpc>
                  <a:spcPct val="110000"/>
                </a:lnSpc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31083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35655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40227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4479925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</a:pPr>
              <a:endParaRPr lang="ko-KR" altLang="en-US" sz="1200">
                <a:solidFill>
                  <a:srgbClr val="000000"/>
                </a:solidFill>
                <a:ea typeface="바탕" panose="02030600000101010101" pitchFamily="18" charset="-127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00284830-B272-4136-8FDA-2178D13BBCA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9075" y="293688"/>
            <a:ext cx="8667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76238" indent="-376238" defTabSz="-451993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004888" indent="-285750" defTabSz="-4519930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defTabSz="-451993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defTabSz="-451993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defTabSz="-451993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20000"/>
              </a:spcBef>
              <a:buClrTx/>
              <a:buNone/>
              <a:defRPr/>
            </a:pPr>
            <a:r>
              <a:rPr lang="en-US" altLang="ko-KR" sz="3000" b="1" dirty="0">
                <a:solidFill>
                  <a:srgbClr val="000000"/>
                </a:solidFill>
                <a:latin typeface="맑은 고딕" panose="020B0503020000020004" pitchFamily="50" charset="-127"/>
                <a:sym typeface="Wingdings" panose="05000000000000000000" pitchFamily="2" charset="2"/>
              </a:rPr>
              <a:t> Thank you</a:t>
            </a:r>
            <a:endParaRPr lang="ko-KR" altLang="en-US" sz="3000" b="1" dirty="0">
              <a:solidFill>
                <a:srgbClr val="000000"/>
              </a:solidFill>
              <a:latin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C669657-2357-4160-A383-F842C30756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28023" y="3048000"/>
            <a:ext cx="5849854" cy="89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5613" indent="-455613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016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541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0185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51125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1083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655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0227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79925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1" latinLnBrk="0">
              <a:lnSpc>
                <a:spcPct val="100000"/>
              </a:lnSpc>
              <a:buNone/>
            </a:pPr>
            <a:r>
              <a:rPr lang="en-US" sz="3800" dirty="0">
                <a:hlinkClick r:id="" action="ppaction://noaction"/>
              </a:rPr>
              <a:t>https://jeiyoon.github.io/</a:t>
            </a:r>
            <a:endParaRPr lang="en-US" altLang="ko-KR" sz="3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7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362</Words>
  <Application>Microsoft Office PowerPoint</Application>
  <PresentationFormat>On-screen Show 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Cambria Math</vt:lpstr>
      <vt:lpstr>Office Theme</vt:lpstr>
      <vt:lpstr>강화 학습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Carnegie Mellon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Cosegmentation via Submodular Optimization on Anisotropic Diffusion</dc:title>
  <dc:creator>Gunhee Kim</dc:creator>
  <cp:lastModifiedBy>Park Jeiyoon</cp:lastModifiedBy>
  <cp:revision>4120</cp:revision>
  <cp:lastPrinted>2019-10-26T04:08:30Z</cp:lastPrinted>
  <dcterms:created xsi:type="dcterms:W3CDTF">2012-06-19T02:25:39Z</dcterms:created>
  <dcterms:modified xsi:type="dcterms:W3CDTF">2022-01-09T12:06:00Z</dcterms:modified>
  <cp:version>1000.0000.01</cp:version>
</cp:coreProperties>
</file>