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embeddedFontLst>
    <p:embeddedFont>
      <p:font typeface="나눔바른고딕" panose="020B0603020101020101" pitchFamily="50" charset="-127"/>
      <p:regular r:id="rId8"/>
      <p:bold r:id="rId9"/>
    </p:embeddedFont>
    <p:embeddedFont>
      <p:font typeface="맑은 고딕" panose="020B0503020000020004" pitchFamily="50" charset="-127"/>
      <p:regular r:id="rId10"/>
      <p:bold r:id="rId11"/>
    </p:embeddedFont>
    <p:embeddedFont>
      <p:font typeface="엘리스 디지털배움체" panose="020B0600000101010101" pitchFamily="50" charset="-127"/>
      <p:regular r:id="rId12"/>
      <p:bold r:id="rId13"/>
    </p:embeddedFont>
    <p:embeddedFont>
      <p:font typeface="타이포_씨고딕 170" panose="02020503020101020101" pitchFamily="18" charset="-127"/>
      <p:regular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5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B0099-5F4D-41B2-BECE-F130DAEAD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3A3550-F642-47BA-8442-168BDE7CF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61EA4-64A7-4ACD-AF4F-49719494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D95A-4633-41D0-9849-798E3CE3CFD9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45629-673B-42AD-900D-89598151B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1C57D8-4E8E-4390-868D-0A1A76EEC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82BA-2AFE-49BF-B81F-9141245AB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2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B7323-09F8-49F6-8351-92135905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500E42-BDD2-4FC7-9656-2CD3F8427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2EE34A-0AAD-46CD-90CF-1B80D90D4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D95A-4633-41D0-9849-798E3CE3CFD9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40D9F-E5A5-4AE3-890E-BE05DFD5F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40FC23-B6B9-433D-B77F-2A95714C2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82BA-2AFE-49BF-B81F-9141245AB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93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43C929-23DE-4116-8B2C-8EA9E3D05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EF9C84-4A64-454E-ABD7-E50ECF121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33C1B6-04F2-43B6-8435-CD4D6BEBF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D95A-4633-41D0-9849-798E3CE3CFD9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C494D2-EC5D-4438-9C00-B48A828D9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27DB80-6C91-4D18-B5A3-3EF50F83A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82BA-2AFE-49BF-B81F-9141245AB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03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94F17-3D75-41A1-95AF-F410F71D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0040F7-E72D-4764-837F-4CE4AD133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C5689-9E46-4325-A328-5966A5F7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D95A-4633-41D0-9849-798E3CE3CFD9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0715BC-D748-47D8-9433-3C0104A1A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7FCA7F-6B81-4502-9192-D1C47D0C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82BA-2AFE-49BF-B81F-9141245AB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72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F06BC-1C1C-43D9-B987-26A6ED6F8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D9AEA2-D419-4BC4-8BF6-BBDB9BDA3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9683E3-B7E5-4320-A55B-63EA8C67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D95A-4633-41D0-9849-798E3CE3CFD9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77BB67-A22F-4C59-B4BD-CBA5F4C1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0382A-63FE-4DA5-AE55-F2EC11A25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82BA-2AFE-49BF-B81F-9141245AB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44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AF979-30D2-4BDF-A4EF-1E9E4DD7E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12E767-58DF-46B1-A4DB-41344F14B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8055EA-8444-4788-90D9-4D8A7F578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C7637F-92C5-45B5-82DA-BD55D475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D95A-4633-41D0-9849-798E3CE3CFD9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A6D931-BF9A-400F-9C77-8E376800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05A309-B632-4FF4-A170-62D2F39F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82BA-2AFE-49BF-B81F-9141245AB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68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55851-F7AA-4AAB-B9E9-562D28F1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0F5D9B-CBF6-4CE5-B823-BD917D91C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143F76-EB43-4E74-9FA8-3CCE121C7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19F8D9-DE13-4BA9-BBEF-0B09418E6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917821-26E7-467E-B2F8-364D6AC32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9BDE12-6F3A-4131-9D43-56516E83A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D95A-4633-41D0-9849-798E3CE3CFD9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12F11D-B3EA-4F04-A9BB-EEBE8FE1A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F5DBF5-F9CA-49D0-B972-6F30B955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82BA-2AFE-49BF-B81F-9141245AB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51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C2799-E153-4251-AC9C-C9D7C25C0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D42AF3-76B4-4A37-BAEC-F9445B40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D95A-4633-41D0-9849-798E3CE3CFD9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5D1EE5-AE3B-4567-A6D1-6AD8A0A2A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232E94-D75D-4260-B4BC-A17D5279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82BA-2AFE-49BF-B81F-9141245AB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91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1B810A-9522-47DF-B5B2-671AC57F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D95A-4633-41D0-9849-798E3CE3CFD9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D950B3-F0E7-4EAA-91BA-4BAF99C71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5F61DF-2721-4C2E-9184-9BABE459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82BA-2AFE-49BF-B81F-9141245AB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57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73811-E69A-4E5A-A58A-DF78A8DD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23424-5EDF-4FFA-8129-32E52E514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8741B7-C575-49C0-8042-2FD51FCD5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3FFA68-A166-4749-9633-686F2C4CC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D95A-4633-41D0-9849-798E3CE3CFD9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BFF569-437B-45DF-8672-781D22B90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31DF9F-615B-411D-9067-2F5397E0A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82BA-2AFE-49BF-B81F-9141245AB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27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8C3C0-D681-456A-A84F-DB61D861C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5A8E91-E389-435F-B168-FD702F1F9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97C27F-6D83-4CE2-BC22-043F59E23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DFA2C5-8D6B-485F-8863-ACCE8B9A0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D95A-4633-41D0-9849-798E3CE3CFD9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00B13C-BDAA-4E75-9DD2-DD050B280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98F885-4D05-4563-B72E-62BF480D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82BA-2AFE-49BF-B81F-9141245AB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73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26C5CC-DA16-4A7B-9F69-91B9CE073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6BC0D8-C957-4E9A-B7A2-692B82B30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EE12D7-3783-4D64-9AD4-E060D93449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BD95A-4633-41D0-9849-798E3CE3CFD9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EBC1B-B10D-4611-B2B6-1F982A408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F1D9E0-94D8-46C4-8751-539A85246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D82BA-2AFE-49BF-B81F-9141245AB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14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37669F-8871-4B4F-9E81-4C3D4E1EEEE1}"/>
              </a:ext>
            </a:extLst>
          </p:cNvPr>
          <p:cNvSpPr txBox="1"/>
          <p:nvPr/>
        </p:nvSpPr>
        <p:spPr>
          <a:xfrm>
            <a:off x="2239108" y="2982128"/>
            <a:ext cx="76386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타이포_씨고딕 170" panose="02020503020101020101" pitchFamily="18" charset="-127"/>
                <a:ea typeface="타이포_씨고딕 170" panose="02020503020101020101" pitchFamily="18" charset="-127"/>
              </a:rPr>
              <a:t>텐서플로</a:t>
            </a:r>
            <a:r>
              <a:rPr lang="ko-KR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씨고딕 170" panose="02020503020101020101" pitchFamily="18" charset="-127"/>
                <a:ea typeface="타이포_씨고딕 170" panose="02020503020101020101" pitchFamily="18" charset="-127"/>
              </a:rPr>
              <a:t> 함수와 그래프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79940D-9C77-4CA2-AC11-CDFFB6026FAC}"/>
              </a:ext>
            </a:extLst>
          </p:cNvPr>
          <p:cNvSpPr/>
          <p:nvPr/>
        </p:nvSpPr>
        <p:spPr>
          <a:xfrm rot="5400000" flipH="1">
            <a:off x="6977353" y="-289396"/>
            <a:ext cx="212400" cy="5925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27A9AB-1848-430A-A150-52961F8D7DE0}"/>
              </a:ext>
            </a:extLst>
          </p:cNvPr>
          <p:cNvSpPr/>
          <p:nvPr/>
        </p:nvSpPr>
        <p:spPr>
          <a:xfrm rot="5400000" flipH="1">
            <a:off x="2929609" y="1588173"/>
            <a:ext cx="212400" cy="2170175"/>
          </a:xfrm>
          <a:prstGeom prst="rect">
            <a:avLst/>
          </a:prstGeom>
          <a:solidFill>
            <a:srgbClr val="D9D6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02169B-AB3D-4EF2-AAAF-096BF337F0D4}"/>
              </a:ext>
            </a:extLst>
          </p:cNvPr>
          <p:cNvSpPr/>
          <p:nvPr/>
        </p:nvSpPr>
        <p:spPr>
          <a:xfrm rot="5400000" flipH="1">
            <a:off x="8854922" y="3139438"/>
            <a:ext cx="212400" cy="2170175"/>
          </a:xfrm>
          <a:prstGeom prst="rect">
            <a:avLst/>
          </a:prstGeom>
          <a:solidFill>
            <a:srgbClr val="D9D6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6F729B-5F3B-4B5C-B394-03843B6EA2D4}"/>
              </a:ext>
            </a:extLst>
          </p:cNvPr>
          <p:cNvSpPr/>
          <p:nvPr/>
        </p:nvSpPr>
        <p:spPr>
          <a:xfrm rot="5400000" flipH="1">
            <a:off x="4807177" y="1261870"/>
            <a:ext cx="212400" cy="5925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41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FDEAF2A-F375-4D23-9974-C53A8B22178E}"/>
              </a:ext>
            </a:extLst>
          </p:cNvPr>
          <p:cNvSpPr/>
          <p:nvPr/>
        </p:nvSpPr>
        <p:spPr>
          <a:xfrm rot="5400000" flipH="1">
            <a:off x="3027144" y="-3027145"/>
            <a:ext cx="212400" cy="6266690"/>
          </a:xfrm>
          <a:prstGeom prst="rect">
            <a:avLst/>
          </a:prstGeom>
          <a:solidFill>
            <a:srgbClr val="D9D6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7669F-8871-4B4F-9E81-4C3D4E1EEEE1}"/>
              </a:ext>
            </a:extLst>
          </p:cNvPr>
          <p:cNvSpPr txBox="1"/>
          <p:nvPr/>
        </p:nvSpPr>
        <p:spPr>
          <a:xfrm>
            <a:off x="288382" y="394306"/>
            <a:ext cx="4271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타이포_씨고딕 170" panose="02020503020101020101" pitchFamily="18" charset="-127"/>
                <a:ea typeface="타이포_씨고딕 170" panose="02020503020101020101" pitchFamily="18" charset="-127"/>
              </a:rPr>
              <a:t>텐서플로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씨고딕 170" panose="02020503020101020101" pitchFamily="18" charset="-127"/>
                <a:ea typeface="타이포_씨고딕 170" panose="02020503020101020101" pitchFamily="18" charset="-127"/>
              </a:rPr>
              <a:t> 함수 생성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7747BD-2E1E-414D-9910-22A35B7FD8EB}"/>
              </a:ext>
            </a:extLst>
          </p:cNvPr>
          <p:cNvSpPr/>
          <p:nvPr/>
        </p:nvSpPr>
        <p:spPr>
          <a:xfrm rot="5400000" flipH="1">
            <a:off x="9123144" y="3789144"/>
            <a:ext cx="212400" cy="5925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6DFDD4-901F-45E5-9EAD-F61900F2E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4" y="1512760"/>
            <a:ext cx="4383406" cy="363907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776F8C7-B14F-4543-A6D1-3E862D642A08}"/>
              </a:ext>
            </a:extLst>
          </p:cNvPr>
          <p:cNvSpPr/>
          <p:nvPr/>
        </p:nvSpPr>
        <p:spPr>
          <a:xfrm>
            <a:off x="1597152" y="2266761"/>
            <a:ext cx="1914144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2BF497-EDFD-4168-B91C-66E9F231046E}"/>
              </a:ext>
            </a:extLst>
          </p:cNvPr>
          <p:cNvSpPr txBox="1"/>
          <p:nvPr/>
        </p:nvSpPr>
        <p:spPr>
          <a:xfrm>
            <a:off x="1986265" y="2633206"/>
            <a:ext cx="2890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파이썬 함수 </a:t>
            </a:r>
            <a:r>
              <a:rPr lang="en-US" altLang="ko-KR" sz="1400" dirty="0">
                <a:solidFill>
                  <a:srgbClr val="FF0000"/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-&gt; </a:t>
            </a:r>
            <a:r>
              <a:rPr lang="ko-KR" altLang="en-US" sz="1400" dirty="0" err="1">
                <a:solidFill>
                  <a:srgbClr val="FF0000"/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텐서플로</a:t>
            </a:r>
            <a:r>
              <a:rPr lang="ko-KR" altLang="en-US" sz="1400" dirty="0">
                <a:solidFill>
                  <a:srgbClr val="FF0000"/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 함수로 변환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7B208A5-905A-4617-B140-CD0E74F60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94" y="5282683"/>
            <a:ext cx="4383406" cy="10268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025AAA4-36B8-41B8-ADCF-4B15C0C1EAFE}"/>
              </a:ext>
            </a:extLst>
          </p:cNvPr>
          <p:cNvSpPr txBox="1"/>
          <p:nvPr/>
        </p:nvSpPr>
        <p:spPr>
          <a:xfrm>
            <a:off x="1964403" y="5377927"/>
            <a:ext cx="1546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rgbClr val="FF0000"/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데코레이터</a:t>
            </a:r>
            <a:r>
              <a:rPr lang="ko-KR" altLang="en-US" sz="1400" dirty="0">
                <a:solidFill>
                  <a:srgbClr val="FF0000"/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 사용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D14C255-D280-4765-8965-6A37BBE6BF97}"/>
              </a:ext>
            </a:extLst>
          </p:cNvPr>
          <p:cNvSpPr/>
          <p:nvPr/>
        </p:nvSpPr>
        <p:spPr>
          <a:xfrm>
            <a:off x="499490" y="5353020"/>
            <a:ext cx="1486776" cy="3326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32F31D-FFC5-433B-B1EB-CF5D51BB8B65}"/>
              </a:ext>
            </a:extLst>
          </p:cNvPr>
          <p:cNvSpPr txBox="1"/>
          <p:nvPr/>
        </p:nvSpPr>
        <p:spPr>
          <a:xfrm>
            <a:off x="5186727" y="2092412"/>
            <a:ext cx="6798009" cy="3285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사용하지 않는 노드를 제거하고 표현을 단순화하여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계산 그래프 최적화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그래프 내의 연산을 효율적으로 실행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일반적으로 원본 파이썬 함수보다 훨씬 빠르게 실행됨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사용자 정의 손실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지표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 등의 함수는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텐서플로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함수로 변환함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호출에 사용되는 입력 크기와 데이터 타입에 맞춰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매번 새로운 그래프 생성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838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FDEAF2A-F375-4D23-9974-C53A8B22178E}"/>
              </a:ext>
            </a:extLst>
          </p:cNvPr>
          <p:cNvSpPr/>
          <p:nvPr/>
        </p:nvSpPr>
        <p:spPr>
          <a:xfrm rot="5400000" flipH="1">
            <a:off x="3027144" y="-3027145"/>
            <a:ext cx="212400" cy="6266690"/>
          </a:xfrm>
          <a:prstGeom prst="rect">
            <a:avLst/>
          </a:prstGeom>
          <a:solidFill>
            <a:srgbClr val="D9D6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7669F-8871-4B4F-9E81-4C3D4E1EEEE1}"/>
              </a:ext>
            </a:extLst>
          </p:cNvPr>
          <p:cNvSpPr txBox="1"/>
          <p:nvPr/>
        </p:nvSpPr>
        <p:spPr>
          <a:xfrm>
            <a:off x="288382" y="394306"/>
            <a:ext cx="5624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씨고딕 170" panose="02020503020101020101" pitchFamily="18" charset="-127"/>
                <a:ea typeface="타이포_씨고딕 170" panose="02020503020101020101" pitchFamily="18" charset="-127"/>
              </a:rPr>
              <a:t>오토그래프와 </a:t>
            </a:r>
            <a:r>
              <a:rPr lang="ko-KR" alt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타이포_씨고딕 170" panose="02020503020101020101" pitchFamily="18" charset="-127"/>
                <a:ea typeface="타이포_씨고딕 170" panose="02020503020101020101" pitchFamily="18" charset="-127"/>
              </a:rPr>
              <a:t>트레이싱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타이포_씨고딕 170" panose="02020503020101020101" pitchFamily="18" charset="-127"/>
              <a:ea typeface="타이포_씨고딕 170" panose="020205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7747BD-2E1E-414D-9910-22A35B7FD8EB}"/>
              </a:ext>
            </a:extLst>
          </p:cNvPr>
          <p:cNvSpPr/>
          <p:nvPr/>
        </p:nvSpPr>
        <p:spPr>
          <a:xfrm rot="5400000" flipH="1">
            <a:off x="9123144" y="3789144"/>
            <a:ext cx="212400" cy="5925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autograph">
            <a:extLst>
              <a:ext uri="{FF2B5EF4-FFF2-40B4-BE49-F238E27FC236}">
                <a16:creationId xmlns:a16="http://schemas.microsoft.com/office/drawing/2014/main" id="{AE63F354-0E82-4090-A82F-1BB278BB9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486" y="1572729"/>
            <a:ext cx="7700665" cy="413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35FB930-2FDA-48C2-9715-47F24B3EDEA7}"/>
              </a:ext>
            </a:extLst>
          </p:cNvPr>
          <p:cNvSpPr txBox="1"/>
          <p:nvPr/>
        </p:nvSpPr>
        <p:spPr>
          <a:xfrm>
            <a:off x="2655743" y="5848956"/>
            <a:ext cx="72218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그림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12-4.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텐서플로가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오토그래프와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트레이싱을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사용해 그래프를 생성하는 방법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7010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FDEAF2A-F375-4D23-9974-C53A8B22178E}"/>
              </a:ext>
            </a:extLst>
          </p:cNvPr>
          <p:cNvSpPr/>
          <p:nvPr/>
        </p:nvSpPr>
        <p:spPr>
          <a:xfrm rot="5400000" flipH="1">
            <a:off x="3027144" y="-3027145"/>
            <a:ext cx="212400" cy="6266690"/>
          </a:xfrm>
          <a:prstGeom prst="rect">
            <a:avLst/>
          </a:prstGeom>
          <a:solidFill>
            <a:srgbClr val="D9D6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7669F-8871-4B4F-9E81-4C3D4E1EEEE1}"/>
              </a:ext>
            </a:extLst>
          </p:cNvPr>
          <p:cNvSpPr txBox="1"/>
          <p:nvPr/>
        </p:nvSpPr>
        <p:spPr>
          <a:xfrm>
            <a:off x="288382" y="394306"/>
            <a:ext cx="5624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씨고딕 170" panose="02020503020101020101" pitchFamily="18" charset="-127"/>
                <a:ea typeface="타이포_씨고딕 170" panose="02020503020101020101" pitchFamily="18" charset="-127"/>
              </a:rPr>
              <a:t>오토그래프와 </a:t>
            </a:r>
            <a:r>
              <a:rPr lang="ko-KR" alt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타이포_씨고딕 170" panose="02020503020101020101" pitchFamily="18" charset="-127"/>
                <a:ea typeface="타이포_씨고딕 170" panose="02020503020101020101" pitchFamily="18" charset="-127"/>
              </a:rPr>
              <a:t>트레이싱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타이포_씨고딕 170" panose="02020503020101020101" pitchFamily="18" charset="-127"/>
              <a:ea typeface="타이포_씨고딕 170" panose="020205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7747BD-2E1E-414D-9910-22A35B7FD8EB}"/>
              </a:ext>
            </a:extLst>
          </p:cNvPr>
          <p:cNvSpPr/>
          <p:nvPr/>
        </p:nvSpPr>
        <p:spPr>
          <a:xfrm rot="5400000" flipH="1">
            <a:off x="9123144" y="3789144"/>
            <a:ext cx="212400" cy="5925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32F31D-FFC5-433B-B1EB-CF5D51BB8B65}"/>
              </a:ext>
            </a:extLst>
          </p:cNvPr>
          <p:cNvSpPr txBox="1"/>
          <p:nvPr/>
        </p:nvSpPr>
        <p:spPr>
          <a:xfrm>
            <a:off x="349342" y="1412372"/>
            <a:ext cx="746573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오토그래프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함수의 소스 코드를 분석하여 제어문을 찾음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175330-26BD-4977-BE2F-99B2416CC37D}"/>
              </a:ext>
            </a:extLst>
          </p:cNvPr>
          <p:cNvSpPr txBox="1"/>
          <p:nvPr/>
        </p:nvSpPr>
        <p:spPr>
          <a:xfrm>
            <a:off x="349342" y="2418281"/>
            <a:ext cx="1081853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분석 후 오토그래프는 이 함수의 </a:t>
            </a:r>
            <a:r>
              <a:rPr lang="ko-KR" altLang="en-US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제어문을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텐서플로</a:t>
            </a:r>
            <a:r>
              <a:rPr lang="ko-KR" altLang="en-US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연산으로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바꾼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업그레이드된 버전 만듦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99E664-B506-4BD6-9EAF-9691EC6AD092}"/>
              </a:ext>
            </a:extLst>
          </p:cNvPr>
          <p:cNvSpPr txBox="1"/>
          <p:nvPr/>
        </p:nvSpPr>
        <p:spPr>
          <a:xfrm>
            <a:off x="349342" y="3796471"/>
            <a:ext cx="994469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텐서플로가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업그레이드된 함수를 호출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BUT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매개변수 값을 전달하는 대신 </a:t>
            </a:r>
            <a:r>
              <a:rPr lang="ko-KR" altLang="en-US" sz="20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심볼릭</a:t>
            </a:r>
            <a:r>
              <a:rPr lang="ko-KR" altLang="en-US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</a:t>
            </a:r>
            <a:r>
              <a:rPr lang="ko-KR" altLang="en-US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전달</a:t>
            </a:r>
            <a:endParaRPr lang="en-US" altLang="ko-KR" sz="2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B669AB-EC25-4E26-B0A4-1AC05F7A1862}"/>
              </a:ext>
            </a:extLst>
          </p:cNvPr>
          <p:cNvSpPr txBox="1"/>
          <p:nvPr/>
        </p:nvSpPr>
        <p:spPr>
          <a:xfrm>
            <a:off x="361534" y="4286128"/>
            <a:ext cx="56247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 값이 없고 이름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타입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크기만 가짐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961A6-8C8C-4241-8DCB-D9E6ACF2BA19}"/>
              </a:ext>
            </a:extLst>
          </p:cNvPr>
          <p:cNvSpPr txBox="1"/>
          <p:nvPr/>
        </p:nvSpPr>
        <p:spPr>
          <a:xfrm>
            <a:off x="349342" y="1871277"/>
            <a:ext cx="39666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(for, while, if, break, continue, return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D330F9-4EB3-4EF7-9E83-55D6A4C0D111}"/>
              </a:ext>
            </a:extLst>
          </p:cNvPr>
          <p:cNvSpPr txBox="1"/>
          <p:nvPr/>
        </p:nvSpPr>
        <p:spPr>
          <a:xfrm>
            <a:off x="361534" y="2933807"/>
            <a:ext cx="278400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tf.while_loop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tf.cond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02DA6E-DABF-482D-B94D-F07E16048037}"/>
              </a:ext>
            </a:extLst>
          </p:cNvPr>
          <p:cNvSpPr txBox="1"/>
          <p:nvPr/>
        </p:nvSpPr>
        <p:spPr>
          <a:xfrm>
            <a:off x="361534" y="4801654"/>
            <a:ext cx="994469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그래프 모드로 함수 실행 </a:t>
            </a:r>
            <a:endParaRPr lang="en-US" altLang="ko-KR" sz="2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502F0-8D0E-425B-A65E-096CBD81068D}"/>
              </a:ext>
            </a:extLst>
          </p:cNvPr>
          <p:cNvSpPr txBox="1"/>
          <p:nvPr/>
        </p:nvSpPr>
        <p:spPr>
          <a:xfrm>
            <a:off x="361534" y="5803742"/>
            <a:ext cx="994469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0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트레이싱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노드는 연산을 나타내고 화살표는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텐서를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나타냄</a:t>
            </a:r>
            <a:endParaRPr lang="en-US" altLang="ko-KR" sz="2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3C60FB-0D76-4E05-8DCE-807048CB3E1D}"/>
              </a:ext>
            </a:extLst>
          </p:cNvPr>
          <p:cNvSpPr txBox="1"/>
          <p:nvPr/>
        </p:nvSpPr>
        <p:spPr>
          <a:xfrm>
            <a:off x="361534" y="5288216"/>
            <a:ext cx="71792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텐서플로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연산이 해당 연산을 나타내고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텐서를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출력하기 위해 그래프에 노드를 추가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977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FDEAF2A-F375-4D23-9974-C53A8B22178E}"/>
              </a:ext>
            </a:extLst>
          </p:cNvPr>
          <p:cNvSpPr/>
          <p:nvPr/>
        </p:nvSpPr>
        <p:spPr>
          <a:xfrm rot="5400000" flipH="1">
            <a:off x="3027144" y="-3027145"/>
            <a:ext cx="212400" cy="6266690"/>
          </a:xfrm>
          <a:prstGeom prst="rect">
            <a:avLst/>
          </a:prstGeom>
          <a:solidFill>
            <a:srgbClr val="D9D6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7669F-8871-4B4F-9E81-4C3D4E1EEEE1}"/>
              </a:ext>
            </a:extLst>
          </p:cNvPr>
          <p:cNvSpPr txBox="1"/>
          <p:nvPr/>
        </p:nvSpPr>
        <p:spPr>
          <a:xfrm>
            <a:off x="288382" y="394306"/>
            <a:ext cx="5624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타이포_씨고딕 170" panose="02020503020101020101" pitchFamily="18" charset="-127"/>
                <a:ea typeface="타이포_씨고딕 170" panose="02020503020101020101" pitchFamily="18" charset="-127"/>
              </a:rPr>
              <a:t>텐서플로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씨고딕 170" panose="02020503020101020101" pitchFamily="18" charset="-127"/>
                <a:ea typeface="타이포_씨고딕 170" panose="02020503020101020101" pitchFamily="18" charset="-127"/>
              </a:rPr>
              <a:t> 함수 사용 방법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7747BD-2E1E-414D-9910-22A35B7FD8EB}"/>
              </a:ext>
            </a:extLst>
          </p:cNvPr>
          <p:cNvSpPr/>
          <p:nvPr/>
        </p:nvSpPr>
        <p:spPr>
          <a:xfrm rot="5400000" flipH="1">
            <a:off x="9123144" y="3789144"/>
            <a:ext cx="212400" cy="5925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60A57-B62C-45CE-ABFF-D0B88F897C4A}"/>
              </a:ext>
            </a:extLst>
          </p:cNvPr>
          <p:cNvSpPr txBox="1"/>
          <p:nvPr/>
        </p:nvSpPr>
        <p:spPr>
          <a:xfrm>
            <a:off x="276190" y="1068654"/>
            <a:ext cx="76851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@tf.function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데코레이터를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사용하면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케라스가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다 해줘요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~! BUT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몇 가지 규칙은 지키기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F1151C-B86B-4ECA-8EFE-FB9FC048CEBD}"/>
              </a:ext>
            </a:extLst>
          </p:cNvPr>
          <p:cNvSpPr txBox="1"/>
          <p:nvPr/>
        </p:nvSpPr>
        <p:spPr>
          <a:xfrm>
            <a:off x="278060" y="1982830"/>
            <a:ext cx="5476564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규칙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텐서플로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구성 요소만 포함 가능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80E052-897D-4062-8A94-C7D73E517EA1}"/>
              </a:ext>
            </a:extLst>
          </p:cNvPr>
          <p:cNvSpPr txBox="1"/>
          <p:nvPr/>
        </p:nvSpPr>
        <p:spPr>
          <a:xfrm>
            <a:off x="294478" y="5180987"/>
            <a:ext cx="5326034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규칙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파이썬 함수나 </a:t>
            </a:r>
            <a:r>
              <a:rPr lang="ko-KR" altLang="en-US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텐서플로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함수를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호출할 수 있음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이때는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데코레이터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적용할 필요 없음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9D1E0EE-17CE-4AF0-8914-DC9F1779271C}"/>
              </a:ext>
            </a:extLst>
          </p:cNvPr>
          <p:cNvSpPr/>
          <p:nvPr/>
        </p:nvSpPr>
        <p:spPr>
          <a:xfrm>
            <a:off x="191781" y="1958446"/>
            <a:ext cx="5428731" cy="2834494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70D04F1-3ED3-402D-AD9F-2F1E6BB5F369}"/>
              </a:ext>
            </a:extLst>
          </p:cNvPr>
          <p:cNvSpPr/>
          <p:nvPr/>
        </p:nvSpPr>
        <p:spPr>
          <a:xfrm>
            <a:off x="191781" y="4979631"/>
            <a:ext cx="5428731" cy="1315605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25B9E43-147F-4A91-83A3-53C64C4FBB5A}"/>
              </a:ext>
            </a:extLst>
          </p:cNvPr>
          <p:cNvSpPr/>
          <p:nvPr/>
        </p:nvSpPr>
        <p:spPr>
          <a:xfrm rot="5400000" flipH="1">
            <a:off x="8640648" y="868873"/>
            <a:ext cx="515526" cy="54519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B0F3A1-499D-4A6C-9037-ABAA51CE00E4}"/>
              </a:ext>
            </a:extLst>
          </p:cNvPr>
          <p:cNvSpPr txBox="1"/>
          <p:nvPr/>
        </p:nvSpPr>
        <p:spPr>
          <a:xfrm>
            <a:off x="5899993" y="1946254"/>
            <a:ext cx="5925312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규칙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함수에서 </a:t>
            </a:r>
            <a:r>
              <a:rPr lang="ko-KR" altLang="en-US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텐서플로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변수를 만든다면 처음 호출될 때만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수행되어야 함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아니면 예외 발생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=&gt; </a:t>
            </a:r>
            <a:r>
              <a:rPr lang="ko-KR" altLang="en-US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텐서플로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변수는 함수 밖에서 생성하는 것이 좋음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798C39-45C0-451F-A357-E3EC4C20B8A5}"/>
              </a:ext>
            </a:extLst>
          </p:cNvPr>
          <p:cNvSpPr txBox="1"/>
          <p:nvPr/>
        </p:nvSpPr>
        <p:spPr>
          <a:xfrm>
            <a:off x="6148059" y="3358354"/>
            <a:ext cx="56348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변수에 새로운 값 할당 시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 대신에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assign()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메서드를 사용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663ED2C-9E4C-46DD-9049-5BD5BE2E104A}"/>
              </a:ext>
            </a:extLst>
          </p:cNvPr>
          <p:cNvSpPr/>
          <p:nvPr/>
        </p:nvSpPr>
        <p:spPr>
          <a:xfrm>
            <a:off x="5814648" y="1970638"/>
            <a:ext cx="6206663" cy="2003954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C51E59E-9174-430C-9FB0-215630EB13D3}"/>
              </a:ext>
            </a:extLst>
          </p:cNvPr>
          <p:cNvSpPr txBox="1"/>
          <p:nvPr/>
        </p:nvSpPr>
        <p:spPr>
          <a:xfrm>
            <a:off x="5936569" y="4265155"/>
            <a:ext cx="6990242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규칙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함수의 소스 코드는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텐서플로에서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 가능해야 함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8FD292-B6E0-47FB-A572-F74F56E6C3A4}"/>
              </a:ext>
            </a:extLst>
          </p:cNvPr>
          <p:cNvSpPr txBox="1"/>
          <p:nvPr/>
        </p:nvSpPr>
        <p:spPr>
          <a:xfrm>
            <a:off x="5899993" y="5004887"/>
            <a:ext cx="5777138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규칙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for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 사용 시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for </a:t>
            </a:r>
            <a:r>
              <a:rPr lang="en-US" altLang="ko-KR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in </a:t>
            </a:r>
            <a:r>
              <a:rPr lang="en-US" altLang="ko-KR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tf.range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(x)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96FDAB-3D53-49C7-A749-157D7530BC99}"/>
              </a:ext>
            </a:extLst>
          </p:cNvPr>
          <p:cNvSpPr txBox="1"/>
          <p:nvPr/>
        </p:nvSpPr>
        <p:spPr>
          <a:xfrm>
            <a:off x="5875609" y="5767081"/>
            <a:ext cx="5925312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규칙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반복문보다 가능한 한 벡터화 된 구현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F8F8A0B-4FEB-4365-8546-9610247C564C}"/>
              </a:ext>
            </a:extLst>
          </p:cNvPr>
          <p:cNvSpPr/>
          <p:nvPr/>
        </p:nvSpPr>
        <p:spPr>
          <a:xfrm>
            <a:off x="5814648" y="4293432"/>
            <a:ext cx="6206663" cy="499508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38159D7-A5BF-409B-8F8F-E72666C0800C}"/>
              </a:ext>
            </a:extLst>
          </p:cNvPr>
          <p:cNvSpPr/>
          <p:nvPr/>
        </p:nvSpPr>
        <p:spPr>
          <a:xfrm>
            <a:off x="5820277" y="5041116"/>
            <a:ext cx="6206663" cy="499508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FAFA155-0F5F-42D4-998B-0C89016031B7}"/>
              </a:ext>
            </a:extLst>
          </p:cNvPr>
          <p:cNvSpPr/>
          <p:nvPr/>
        </p:nvSpPr>
        <p:spPr>
          <a:xfrm>
            <a:off x="5814648" y="5791484"/>
            <a:ext cx="6206663" cy="499508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885898B-0179-41ED-927B-41055A175DB8}"/>
              </a:ext>
            </a:extLst>
          </p:cNvPr>
          <p:cNvSpPr/>
          <p:nvPr/>
        </p:nvSpPr>
        <p:spPr>
          <a:xfrm rot="5400000" flipH="1">
            <a:off x="1867058" y="1111154"/>
            <a:ext cx="2033633" cy="50343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F206EA0-56B5-44FE-B0C5-AE0E48A26963}"/>
              </a:ext>
            </a:extLst>
          </p:cNvPr>
          <p:cNvSpPr txBox="1"/>
          <p:nvPr/>
        </p:nvSpPr>
        <p:spPr>
          <a:xfrm>
            <a:off x="461183" y="2693968"/>
            <a:ext cx="4939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🤎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트레이싱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과정에서 코드가 실행되는 것을 원하지 않으면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np.sum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-&gt;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tf.reduce_sum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B73D5A-178F-4989-8340-15B02F2D17A3}"/>
              </a:ext>
            </a:extLst>
          </p:cNvPr>
          <p:cNvSpPr txBox="1"/>
          <p:nvPr/>
        </p:nvSpPr>
        <p:spPr>
          <a:xfrm>
            <a:off x="461183" y="3279540"/>
            <a:ext cx="49398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🤎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텐서플로에서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지원하지 않는 코드가 부수적인 작업을 하면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함수를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트레이싱할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때만 호출됨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텐서플로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함수를 호출할 때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코드 실행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667948-343F-419F-BDB5-5C29BB85B096}"/>
              </a:ext>
            </a:extLst>
          </p:cNvPr>
          <p:cNvSpPr txBox="1"/>
          <p:nvPr/>
        </p:nvSpPr>
        <p:spPr>
          <a:xfrm>
            <a:off x="461183" y="4034691"/>
            <a:ext cx="4939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🤎 어떤 임의의 코드를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tf.py_function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감쌀 수 있으나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최적화 수행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X,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 저하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이식성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낮아짐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7536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37669F-8871-4B4F-9E81-4C3D4E1EEEE1}"/>
              </a:ext>
            </a:extLst>
          </p:cNvPr>
          <p:cNvSpPr txBox="1"/>
          <p:nvPr/>
        </p:nvSpPr>
        <p:spPr>
          <a:xfrm>
            <a:off x="4146666" y="2941061"/>
            <a:ext cx="36792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씨고딕 170" panose="02020503020101020101" pitchFamily="18" charset="-127"/>
                <a:ea typeface="타이포_씨고딕 170" panose="02020503020101020101" pitchFamily="18" charset="-127"/>
              </a:rPr>
              <a:t>감사합니다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79940D-9C77-4CA2-AC11-CDFFB6026FAC}"/>
              </a:ext>
            </a:extLst>
          </p:cNvPr>
          <p:cNvSpPr/>
          <p:nvPr/>
        </p:nvSpPr>
        <p:spPr>
          <a:xfrm rot="5400000" flipH="1">
            <a:off x="6977353" y="-289396"/>
            <a:ext cx="212400" cy="5925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27A9AB-1848-430A-A150-52961F8D7DE0}"/>
              </a:ext>
            </a:extLst>
          </p:cNvPr>
          <p:cNvSpPr/>
          <p:nvPr/>
        </p:nvSpPr>
        <p:spPr>
          <a:xfrm rot="5400000" flipH="1">
            <a:off x="2929609" y="1588173"/>
            <a:ext cx="212400" cy="2170175"/>
          </a:xfrm>
          <a:prstGeom prst="rect">
            <a:avLst/>
          </a:prstGeom>
          <a:solidFill>
            <a:srgbClr val="D9D6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02169B-AB3D-4EF2-AAAF-096BF337F0D4}"/>
              </a:ext>
            </a:extLst>
          </p:cNvPr>
          <p:cNvSpPr/>
          <p:nvPr/>
        </p:nvSpPr>
        <p:spPr>
          <a:xfrm rot="5400000" flipH="1">
            <a:off x="8854922" y="3139438"/>
            <a:ext cx="212400" cy="2170175"/>
          </a:xfrm>
          <a:prstGeom prst="rect">
            <a:avLst/>
          </a:prstGeom>
          <a:solidFill>
            <a:srgbClr val="D9D6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6F729B-5F3B-4B5C-B394-03843B6EA2D4}"/>
              </a:ext>
            </a:extLst>
          </p:cNvPr>
          <p:cNvSpPr/>
          <p:nvPr/>
        </p:nvSpPr>
        <p:spPr>
          <a:xfrm rot="5400000" flipH="1">
            <a:off x="4807177" y="1261870"/>
            <a:ext cx="212400" cy="5925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010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377</Words>
  <Application>Microsoft Office PowerPoint</Application>
  <PresentationFormat>와이드스크린</PresentationFormat>
  <Paragraphs>44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엘리스 디지털배움체</vt:lpstr>
      <vt:lpstr>타이포_씨고딕 170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이아현</dc:creator>
  <cp:lastModifiedBy>이아현</cp:lastModifiedBy>
  <cp:revision>31</cp:revision>
  <dcterms:created xsi:type="dcterms:W3CDTF">2021-09-29T16:15:08Z</dcterms:created>
  <dcterms:modified xsi:type="dcterms:W3CDTF">2021-09-30T17:07:10Z</dcterms:modified>
</cp:coreProperties>
</file>