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93" r:id="rId5"/>
    <p:sldId id="272" r:id="rId6"/>
    <p:sldId id="262" r:id="rId7"/>
    <p:sldId id="292" r:id="rId8"/>
    <p:sldId id="294" r:id="rId9"/>
    <p:sldId id="266" r:id="rId10"/>
    <p:sldId id="295" r:id="rId11"/>
    <p:sldId id="296" r:id="rId12"/>
    <p:sldId id="281" r:id="rId13"/>
    <p:sldId id="285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BCE01"/>
    <a:srgbClr val="7C8387"/>
    <a:srgbClr val="FCFBF7"/>
    <a:srgbClr val="EDE5D5"/>
    <a:srgbClr val="A6A7A9"/>
    <a:srgbClr val="D8BEA7"/>
    <a:srgbClr val="FDDE45"/>
    <a:srgbClr val="F8E00E"/>
    <a:srgbClr val="939597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791" autoAdjust="0"/>
  </p:normalViewPr>
  <p:slideViewPr>
    <p:cSldViewPr snapToGrid="0" showGuides="1">
      <p:cViewPr varScale="1">
        <p:scale>
          <a:sx n="76" d="100"/>
          <a:sy n="76" d="100"/>
        </p:scale>
        <p:origin x="946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647E50-E1BE-480A-87A8-31EC9BBD8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98C10D-08E3-4BAD-9934-8623B7265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8EF337-0B82-4E6E-A636-4640546AD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EDCEE0-D808-4C09-8260-F97C6D63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910E8C-7085-4648-A3C3-F6E664440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111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9CAC0-F41F-4E8C-BFBA-980DB4A7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5F3A00-B109-4376-AA48-5E7B5464E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743BB4-F08C-4048-8C8F-28EB79B3E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3B118A-D773-438E-9FCC-E98AC84BD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363AA0-21C8-4A59-A8F0-04E217F79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78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F418F2-4099-4266-AA90-9B0C225B82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9F3734-B5CF-47EC-8D79-5D639BDEA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5EC87E-D5AB-43A7-8022-58A66741C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430F32-9B8D-4781-90FC-B1778C6FB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943733-2338-4CB3-ADB4-CEECF89A4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747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E4C23-F907-4E6D-A491-3D7E5A99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40C1AD-66F4-430A-B930-3163AEAD9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202AC3-7DE4-46A2-B764-30A307482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E7FC80-1F56-4F6E-9B34-F355FCAB7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599F24-16F4-4B2A-B6BB-DDEEA369D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2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99E811-F132-4E2A-B962-E695376C1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DCAD16-C84A-4C83-ACD0-F824C4328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A26D91-5322-4173-91CB-E5C6F070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41B30F-648A-4D07-9DC7-26E4BE3D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83AE05-90BC-443E-A190-1A57A203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53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20D81D-90B7-43D9-887E-B2224E9D4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26C520-4AB0-4381-B939-F402DFD7C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21DA69-FDC7-448A-9C68-184A03994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D2B867-2677-4DAC-8963-CA61B6680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C15F40-C02C-4EAB-9CEA-056056AE8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752D15-5286-419B-9A8A-872F3A6B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0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5062D3-9ECA-45BD-BD87-07F7D9C03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69A32D-8825-44A7-8DF3-ECDAB1FEC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8DB7C6-FFE4-4520-9751-FD143BCD5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111589-9358-41A3-86E8-218AC545F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3D2F7A-B09C-494D-AABB-14431B44A5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0A92DC-AB6E-4BE9-BCF3-AFB36D7E1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F46119-1B1F-465A-B088-85118B4FD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FA819E-4A6E-45C9-A382-46BAE105B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94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25014-2BAD-4B22-953E-28B4B4D02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03112B-E2F7-4884-ADDF-9B4D49A14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3BF32F-66A8-43A7-88BB-D22806E5D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AB36C3-026A-459F-8BFC-475C8EBCD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95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4CBDD4-DD57-4EC6-BFEF-9D8267D77E22}"/>
              </a:ext>
            </a:extLst>
          </p:cNvPr>
          <p:cNvSpPr txBox="1"/>
          <p:nvPr userDrawn="1"/>
        </p:nvSpPr>
        <p:spPr>
          <a:xfrm>
            <a:off x="9964905" y="658213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2AC692-7268-4D95-8F19-722C37C73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B42C91-C67F-4DFF-B144-EA7ED7DDC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7D9541-A6B9-4942-BC4A-7EC0EA31A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15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993E7-E5B8-4992-AF88-BE5E069DB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9E56B5-89D6-4434-AFE2-10910E648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9E89AE-7640-4DEE-83EC-558650957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82ADBB-CB0C-44B6-874A-9FE0E6B0B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32C452-D876-41FB-AA00-7B4AC091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668ED6-8F1B-4FAA-8793-2D5D9D0A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505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885C01-AA51-407B-BC7B-FE6B40690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EFE3FC-556C-41B8-BD62-1E94E42D41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658969-AAF7-486A-A3D5-2BF3390E3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215A57-D6ED-4EDA-981D-59434A477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BDCAD1-E41F-4F46-AE84-1BEC50DCF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622BF4-68B3-4DA1-A704-FE1D9961C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64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8B2DF7-6E62-4A2B-93E3-D9F1E95C9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96D0E9-8EC4-42DB-9B37-47D449A17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151153-4AB9-4CFA-8ABD-245697E91F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2A08C-EF94-4A6B-BD12-6461CB40CEE6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9DED0B-BA23-4D49-9944-C420C36E3F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BD6E46-082A-488A-B507-08943ECEC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507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41D578C-5341-4F14-ACA5-8171710A824A}"/>
              </a:ext>
            </a:extLst>
          </p:cNvPr>
          <p:cNvSpPr/>
          <p:nvPr/>
        </p:nvSpPr>
        <p:spPr>
          <a:xfrm>
            <a:off x="5252720" y="1856471"/>
            <a:ext cx="2160000" cy="2160000"/>
          </a:xfrm>
          <a:prstGeom prst="rect">
            <a:avLst/>
          </a:prstGeom>
          <a:solidFill>
            <a:schemeClr val="accent4"/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0B2229-A196-43A3-8388-12031402E4B0}"/>
              </a:ext>
            </a:extLst>
          </p:cNvPr>
          <p:cNvSpPr txBox="1"/>
          <p:nvPr/>
        </p:nvSpPr>
        <p:spPr>
          <a:xfrm>
            <a:off x="2628900" y="4356705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TF</a:t>
            </a:r>
            <a:r>
              <a:rPr lang="ko-KR" altLang="en-US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 변환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8DA3FA-A923-4EC7-9E49-9F6F21714EE0}"/>
              </a:ext>
            </a:extLst>
          </p:cNvPr>
          <p:cNvSpPr/>
          <p:nvPr/>
        </p:nvSpPr>
        <p:spPr>
          <a:xfrm>
            <a:off x="4728480" y="1314549"/>
            <a:ext cx="2160000" cy="2160000"/>
          </a:xfrm>
          <a:prstGeom prst="rect">
            <a:avLst/>
          </a:prstGeom>
          <a:solidFill>
            <a:schemeClr val="accent2"/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0F06BA-E82C-4002-98D5-60C35D5236E2}"/>
              </a:ext>
            </a:extLst>
          </p:cNvPr>
          <p:cNvSpPr txBox="1"/>
          <p:nvPr/>
        </p:nvSpPr>
        <p:spPr>
          <a:xfrm>
            <a:off x="2628900" y="4872160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발표자</a:t>
            </a:r>
            <a:r>
              <a:rPr lang="en-US" altLang="ko-KR" spc="-15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pc="-15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권기호</a:t>
            </a:r>
          </a:p>
        </p:txBody>
      </p:sp>
    </p:spTree>
    <p:extLst>
      <p:ext uri="{BB962C8B-B14F-4D97-AF65-F5344CB8AC3E}">
        <p14:creationId xmlns:p14="http://schemas.microsoft.com/office/powerpoint/2010/main" val="4995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1745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300" dirty="0">
                <a:solidFill>
                  <a:schemeClr val="accent4">
                    <a:lumMod val="50000"/>
                  </a:schemeClr>
                </a:solidFill>
              </a:rPr>
              <a:t>TF </a:t>
            </a:r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변환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1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FFC1E15-9B6C-44E4-AC39-807260E10678}"/>
              </a:ext>
            </a:extLst>
          </p:cNvPr>
          <p:cNvGrpSpPr/>
          <p:nvPr/>
        </p:nvGrpSpPr>
        <p:grpSpPr>
          <a:xfrm>
            <a:off x="1073064" y="1486650"/>
            <a:ext cx="2785853" cy="1587810"/>
            <a:chOff x="1140688" y="1316073"/>
            <a:chExt cx="2041451" cy="1641353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DF39BE6-9431-48BE-9990-2C7515DEC743}"/>
                </a:ext>
              </a:extLst>
            </p:cNvPr>
            <p:cNvSpPr/>
            <p:nvPr/>
          </p:nvSpPr>
          <p:spPr>
            <a:xfrm>
              <a:off x="1140688" y="1316073"/>
              <a:ext cx="2041451" cy="16413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671780E-5146-4893-98B5-E7A8791CCCFF}"/>
                </a:ext>
              </a:extLst>
            </p:cNvPr>
            <p:cNvSpPr/>
            <p:nvPr/>
          </p:nvSpPr>
          <p:spPr>
            <a:xfrm>
              <a:off x="1140688" y="1316073"/>
              <a:ext cx="2041451" cy="51429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40E7B05-9A6A-4029-BFD2-6242CFA35A33}"/>
                </a:ext>
              </a:extLst>
            </p:cNvPr>
            <p:cNvSpPr txBox="1"/>
            <p:nvPr/>
          </p:nvSpPr>
          <p:spPr>
            <a:xfrm>
              <a:off x="1238903" y="1408931"/>
              <a:ext cx="1813923" cy="3817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accent4">
                      <a:lumMod val="50000"/>
                    </a:schemeClr>
                  </a:solidFill>
                </a:rPr>
                <a:t>1. </a:t>
              </a:r>
              <a:r>
                <a:rPr lang="ko-KR" altLang="en-US" dirty="0">
                  <a:solidFill>
                    <a:schemeClr val="accent4">
                      <a:lumMod val="50000"/>
                    </a:schemeClr>
                  </a:solidFill>
                </a:rPr>
                <a:t>훈련</a:t>
              </a:r>
              <a:r>
                <a:rPr lang="en-US" altLang="ko-KR" dirty="0">
                  <a:solidFill>
                    <a:schemeClr val="accent4">
                      <a:lumMod val="50000"/>
                    </a:schemeClr>
                  </a:solidFill>
                </a:rPr>
                <a:t>/</a:t>
              </a:r>
              <a:r>
                <a:rPr lang="ko-KR" altLang="en-US" dirty="0">
                  <a:solidFill>
                    <a:schemeClr val="accent4">
                      <a:lumMod val="50000"/>
                    </a:schemeClr>
                  </a:solidFill>
                </a:rPr>
                <a:t>서빙 왜곡 방지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765A713-6172-4A94-8E9E-C069261FCE42}"/>
                </a:ext>
              </a:extLst>
            </p:cNvPr>
            <p:cNvSpPr txBox="1"/>
            <p:nvPr/>
          </p:nvSpPr>
          <p:spPr>
            <a:xfrm>
              <a:off x="1176674" y="2036501"/>
              <a:ext cx="1975185" cy="603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1400" dirty="0">
                  <a:latin typeface="+mn-ea"/>
                </a:rPr>
                <a:t>Training</a:t>
              </a:r>
              <a:r>
                <a:rPr lang="ko-KR" altLang="en-US" sz="1400" dirty="0">
                  <a:latin typeface="+mn-ea"/>
                </a:rPr>
                <a:t>과 </a:t>
              </a:r>
              <a:r>
                <a:rPr lang="en-US" altLang="ko-KR" sz="1400" dirty="0">
                  <a:latin typeface="+mn-ea"/>
                </a:rPr>
                <a:t>Serving</a:t>
              </a:r>
              <a:r>
                <a:rPr lang="ko-KR" altLang="en-US" sz="1400" dirty="0">
                  <a:latin typeface="+mn-ea"/>
                </a:rPr>
                <a:t>의 데이터 </a:t>
              </a:r>
              <a:endParaRPr lang="en-US" altLang="ko-KR" sz="1400" dirty="0">
                <a:latin typeface="+mn-ea"/>
              </a:endParaRPr>
            </a:p>
            <a:p>
              <a:pPr algn="ctr">
                <a:lnSpc>
                  <a:spcPct val="120000"/>
                </a:lnSpc>
              </a:pPr>
              <a:r>
                <a:rPr lang="ko-KR" altLang="en-US" sz="1400" dirty="0" err="1">
                  <a:latin typeface="+mn-ea"/>
                </a:rPr>
                <a:t>전처리</a:t>
              </a:r>
              <a:r>
                <a:rPr lang="ko-KR" altLang="en-US" sz="1400" dirty="0">
                  <a:latin typeface="+mn-ea"/>
                </a:rPr>
                <a:t> 괴리 방지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6A4F7C3-98DC-4F7C-86E6-C87808880037}"/>
              </a:ext>
            </a:extLst>
          </p:cNvPr>
          <p:cNvGrpSpPr/>
          <p:nvPr/>
        </p:nvGrpSpPr>
        <p:grpSpPr>
          <a:xfrm>
            <a:off x="4590026" y="1486651"/>
            <a:ext cx="2776376" cy="1587811"/>
            <a:chOff x="1167865" y="3283945"/>
            <a:chExt cx="2080022" cy="1328703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853BF52-3F6E-42F8-A32F-681B230146F5}"/>
                </a:ext>
              </a:extLst>
            </p:cNvPr>
            <p:cNvSpPr/>
            <p:nvPr/>
          </p:nvSpPr>
          <p:spPr>
            <a:xfrm>
              <a:off x="1201649" y="3283947"/>
              <a:ext cx="2041451" cy="13287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3FF1A79-8F83-4372-8B0D-F9CEF6037FAC}"/>
                </a:ext>
              </a:extLst>
            </p:cNvPr>
            <p:cNvSpPr/>
            <p:nvPr/>
          </p:nvSpPr>
          <p:spPr>
            <a:xfrm>
              <a:off x="1201648" y="3283945"/>
              <a:ext cx="2041451" cy="51429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84F2F6B-3513-4C33-A45E-C68C698C2CFE}"/>
                </a:ext>
              </a:extLst>
            </p:cNvPr>
            <p:cNvSpPr txBox="1"/>
            <p:nvPr/>
          </p:nvSpPr>
          <p:spPr>
            <a:xfrm>
              <a:off x="1502089" y="3376803"/>
              <a:ext cx="1459392" cy="3090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accent4">
                      <a:lumMod val="50000"/>
                    </a:schemeClr>
                  </a:solidFill>
                </a:rPr>
                <a:t>2.</a:t>
              </a:r>
              <a:r>
                <a:rPr lang="ko-KR" altLang="en-US" dirty="0">
                  <a:solidFill>
                    <a:schemeClr val="accent4">
                      <a:lumMod val="50000"/>
                    </a:schemeClr>
                  </a:solidFill>
                </a:rPr>
                <a:t> 유지 보수 향상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139AD16-4057-436E-B8D8-86451ABDE901}"/>
                </a:ext>
              </a:extLst>
            </p:cNvPr>
            <p:cNvSpPr txBox="1"/>
            <p:nvPr/>
          </p:nvSpPr>
          <p:spPr>
            <a:xfrm>
              <a:off x="1167865" y="3951714"/>
              <a:ext cx="2080022" cy="488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1400" dirty="0">
                  <a:latin typeface="+mn-ea"/>
                </a:rPr>
                <a:t>한번의 처리로 </a:t>
              </a:r>
              <a:r>
                <a:rPr lang="ko-KR" altLang="en-US" sz="1400" dirty="0" err="1">
                  <a:latin typeface="+mn-ea"/>
                </a:rPr>
                <a:t>전처리</a:t>
              </a:r>
              <a:r>
                <a:rPr lang="ko-KR" altLang="en-US" sz="1400" dirty="0">
                  <a:latin typeface="+mn-ea"/>
                </a:rPr>
                <a:t> 과정을  실행하여 이상적인 </a:t>
              </a:r>
              <a:r>
                <a:rPr lang="en-US" altLang="ko-KR" sz="1400" dirty="0" err="1">
                  <a:latin typeface="+mn-ea"/>
                </a:rPr>
                <a:t>MLOps</a:t>
              </a:r>
              <a:r>
                <a:rPr lang="ko-KR" altLang="en-US" sz="1400" dirty="0">
                  <a:latin typeface="+mn-ea"/>
                </a:rPr>
                <a:t> 기여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F29DD58-DEA2-4EE4-B8B6-61E3E81ABA46}"/>
              </a:ext>
            </a:extLst>
          </p:cNvPr>
          <p:cNvGrpSpPr/>
          <p:nvPr/>
        </p:nvGrpSpPr>
        <p:grpSpPr>
          <a:xfrm>
            <a:off x="8142604" y="1486649"/>
            <a:ext cx="2776378" cy="1587810"/>
            <a:chOff x="1161784" y="4944503"/>
            <a:chExt cx="2041453" cy="1328703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5F8B617-EFC8-49CF-A9C4-695DF4FE914B}"/>
                </a:ext>
              </a:extLst>
            </p:cNvPr>
            <p:cNvSpPr/>
            <p:nvPr/>
          </p:nvSpPr>
          <p:spPr>
            <a:xfrm>
              <a:off x="1161786" y="4944504"/>
              <a:ext cx="2041451" cy="13287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A1CDF9B-560E-41C7-B489-3215FE9795E5}"/>
                </a:ext>
              </a:extLst>
            </p:cNvPr>
            <p:cNvSpPr/>
            <p:nvPr/>
          </p:nvSpPr>
          <p:spPr>
            <a:xfrm>
              <a:off x="1161784" y="4944503"/>
              <a:ext cx="2041451" cy="51429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D291B2F-2FD5-4E87-ABB8-5D1D479E0F9E}"/>
                </a:ext>
              </a:extLst>
            </p:cNvPr>
            <p:cNvSpPr txBox="1"/>
            <p:nvPr/>
          </p:nvSpPr>
          <p:spPr>
            <a:xfrm>
              <a:off x="1778303" y="5037361"/>
              <a:ext cx="828847" cy="3090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accent4">
                      <a:lumMod val="50000"/>
                    </a:schemeClr>
                  </a:solidFill>
                </a:rPr>
                <a:t>3. </a:t>
              </a:r>
              <a:r>
                <a:rPr lang="ko-KR" altLang="en-US" dirty="0">
                  <a:solidFill>
                    <a:schemeClr val="accent4">
                      <a:lumMod val="50000"/>
                    </a:schemeClr>
                  </a:solidFill>
                </a:rPr>
                <a:t>확장성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BEBEF53-34A9-49F3-8869-6FAA196837FD}"/>
                </a:ext>
              </a:extLst>
            </p:cNvPr>
            <p:cNvSpPr txBox="1"/>
            <p:nvPr/>
          </p:nvSpPr>
          <p:spPr>
            <a:xfrm>
              <a:off x="1202721" y="5568210"/>
              <a:ext cx="1977228" cy="488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1400" dirty="0">
                  <a:latin typeface="+mn-ea"/>
                </a:rPr>
                <a:t>GCP</a:t>
              </a:r>
              <a:r>
                <a:rPr lang="ko-KR" altLang="en-US" sz="1400" dirty="0">
                  <a:latin typeface="+mn-ea"/>
                </a:rPr>
                <a:t>의 </a:t>
              </a:r>
              <a:r>
                <a:rPr lang="en-US" altLang="ko-KR" sz="1400" dirty="0">
                  <a:latin typeface="+mn-ea"/>
                </a:rPr>
                <a:t>Dataflow, Apache spark, Apache beam </a:t>
              </a:r>
              <a:r>
                <a:rPr lang="ko-KR" altLang="en-US" sz="1400" dirty="0">
                  <a:latin typeface="+mn-ea"/>
                </a:rPr>
                <a:t>등 활용 가능</a:t>
              </a:r>
              <a:endParaRPr lang="en-US" altLang="ko-KR" sz="1400" dirty="0">
                <a:latin typeface="+mn-ea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0507CD30-3A23-409A-9462-747EBD094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605" y="3485703"/>
            <a:ext cx="7703217" cy="26685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92947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218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accent4">
                    <a:lumMod val="50000"/>
                  </a:schemeClr>
                </a:solidFill>
              </a:rPr>
              <a:t>TF </a:t>
            </a:r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변환 적용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1205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Architecture</a:t>
            </a:r>
            <a:r>
              <a:rPr lang="ko-KR" altLang="en-US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2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D235972-36D8-432D-952E-92322435A85E}"/>
              </a:ext>
            </a:extLst>
          </p:cNvPr>
          <p:cNvGrpSpPr/>
          <p:nvPr/>
        </p:nvGrpSpPr>
        <p:grpSpPr>
          <a:xfrm>
            <a:off x="832269" y="1959428"/>
            <a:ext cx="10331448" cy="3454886"/>
            <a:chOff x="832269" y="1959428"/>
            <a:chExt cx="10331448" cy="3454886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450C2E74-AC85-49AE-B2C8-DC18BF3CB7A7}"/>
                </a:ext>
              </a:extLst>
            </p:cNvPr>
            <p:cNvSpPr/>
            <p:nvPr/>
          </p:nvSpPr>
          <p:spPr>
            <a:xfrm>
              <a:off x="7908052" y="1959428"/>
              <a:ext cx="3255665" cy="3235569"/>
            </a:xfrm>
            <a:prstGeom prst="roundRect">
              <a:avLst>
                <a:gd name="adj" fmla="val 8358"/>
              </a:avLst>
            </a:prstGeom>
            <a:ln>
              <a:solidFill>
                <a:srgbClr val="000000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Machine</a:t>
              </a:r>
            </a:p>
            <a:p>
              <a:pPr algn="ctr"/>
              <a:r>
                <a:rPr lang="en-US" altLang="ko-KR" dirty="0"/>
                <a:t>Learning Model</a:t>
              </a:r>
              <a:endParaRPr lang="ko-KR" altLang="en-US" dirty="0"/>
            </a:p>
          </p:txBody>
        </p:sp>
        <p:sp>
          <p:nvSpPr>
            <p:cNvPr id="12" name="순서도: 자기 디스크 11">
              <a:extLst>
                <a:ext uri="{FF2B5EF4-FFF2-40B4-BE49-F238E27FC236}">
                  <a16:creationId xmlns:a16="http://schemas.microsoft.com/office/drawing/2014/main" id="{2D3F6232-BBD5-49E5-9263-84D124768456}"/>
                </a:ext>
              </a:extLst>
            </p:cNvPr>
            <p:cNvSpPr/>
            <p:nvPr/>
          </p:nvSpPr>
          <p:spPr>
            <a:xfrm>
              <a:off x="2190541" y="2025342"/>
              <a:ext cx="1378299" cy="1135464"/>
            </a:xfrm>
            <a:prstGeom prst="flowChartMagneticDisk">
              <a:avLst/>
            </a:prstGeom>
            <a:solidFill>
              <a:srgbClr val="00B0F0"/>
            </a:solidFill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EA03326B-DD2C-41AF-A837-0B5F624AADAE}"/>
                </a:ext>
              </a:extLst>
            </p:cNvPr>
            <p:cNvCxnSpPr>
              <a:cxnSpLocks/>
            </p:cNvCxnSpPr>
            <p:nvPr/>
          </p:nvCxnSpPr>
          <p:spPr>
            <a:xfrm>
              <a:off x="6842929" y="2593075"/>
              <a:ext cx="914398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3F856D0D-9E5C-41B9-AF57-F48E60DA44E7}"/>
                </a:ext>
              </a:extLst>
            </p:cNvPr>
            <p:cNvCxnSpPr>
              <a:cxnSpLocks/>
            </p:cNvCxnSpPr>
            <p:nvPr/>
          </p:nvCxnSpPr>
          <p:spPr>
            <a:xfrm>
              <a:off x="3729613" y="2593074"/>
              <a:ext cx="914398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1CF0D08F-2E4F-4B5F-9924-00242ECADB67}"/>
                </a:ext>
              </a:extLst>
            </p:cNvPr>
            <p:cNvSpPr/>
            <p:nvPr/>
          </p:nvSpPr>
          <p:spPr>
            <a:xfrm>
              <a:off x="4783017" y="1959428"/>
              <a:ext cx="1919235" cy="3171927"/>
            </a:xfrm>
            <a:prstGeom prst="roundRect">
              <a:avLst>
                <a:gd name="adj" fmla="val 8358"/>
              </a:avLst>
            </a:prstGeom>
            <a:ln>
              <a:solidFill>
                <a:srgbClr val="000000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r>
                <a:rPr lang="en-US" altLang="ko-KR" dirty="0"/>
                <a:t>TFT</a:t>
              </a:r>
              <a:endParaRPr lang="ko-KR" altLang="en-US" dirty="0"/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0C0CC799-CC65-49C5-A4D5-5678802000FA}"/>
                </a:ext>
              </a:extLst>
            </p:cNvPr>
            <p:cNvCxnSpPr>
              <a:cxnSpLocks/>
            </p:cNvCxnSpPr>
            <p:nvPr/>
          </p:nvCxnSpPr>
          <p:spPr>
            <a:xfrm>
              <a:off x="6842929" y="4638547"/>
              <a:ext cx="914398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8" name="그래픽 17" descr="모니터 윤곽선">
              <a:extLst>
                <a:ext uri="{FF2B5EF4-FFF2-40B4-BE49-F238E27FC236}">
                  <a16:creationId xmlns:a16="http://schemas.microsoft.com/office/drawing/2014/main" id="{A2035CFC-358A-44C3-AB21-313E69D14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27839" y="3902976"/>
              <a:ext cx="1511338" cy="1511338"/>
            </a:xfrm>
            <a:prstGeom prst="rect">
              <a:avLst/>
            </a:prstGeom>
          </p:spPr>
        </p:pic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022D5222-0D04-4E04-A16D-A7C84B3E3499}"/>
                </a:ext>
              </a:extLst>
            </p:cNvPr>
            <p:cNvCxnSpPr>
              <a:cxnSpLocks/>
            </p:cNvCxnSpPr>
            <p:nvPr/>
          </p:nvCxnSpPr>
          <p:spPr>
            <a:xfrm>
              <a:off x="3729613" y="4638547"/>
              <a:ext cx="914398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4989885-8B83-4B68-9B2F-B3876A678C0A}"/>
                </a:ext>
              </a:extLst>
            </p:cNvPr>
            <p:cNvSpPr txBox="1"/>
            <p:nvPr/>
          </p:nvSpPr>
          <p:spPr>
            <a:xfrm>
              <a:off x="832269" y="2280976"/>
              <a:ext cx="15652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Model</a:t>
              </a:r>
              <a:r>
                <a:rPr lang="ko-KR" altLang="en-US" dirty="0"/>
                <a:t> </a:t>
              </a:r>
              <a:r>
                <a:rPr lang="en-US" altLang="ko-KR" dirty="0"/>
                <a:t>Training</a:t>
              </a:r>
              <a:endParaRPr lang="ko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7EFD0A1-942D-4420-8B2A-3266B4AED36E}"/>
                </a:ext>
              </a:extLst>
            </p:cNvPr>
            <p:cNvSpPr txBox="1"/>
            <p:nvPr/>
          </p:nvSpPr>
          <p:spPr>
            <a:xfrm>
              <a:off x="832269" y="4233536"/>
              <a:ext cx="15652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Model</a:t>
              </a:r>
              <a:r>
                <a:rPr lang="ko-KR" altLang="en-US" dirty="0"/>
                <a:t> </a:t>
              </a:r>
              <a:r>
                <a:rPr lang="en-US" altLang="ko-KR" dirty="0"/>
                <a:t>Serving</a:t>
              </a:r>
              <a:endParaRPr lang="ko-KR" altLang="en-US" dirty="0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45880B21-FCE1-4F0E-B3CD-38B49A551A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518" y="2433709"/>
            <a:ext cx="1454193" cy="145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916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5D5DC9-555A-4D27-B46B-A7B5130616F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A58CC64-F82F-4BAD-B88F-7FA3B9F704B6}"/>
              </a:ext>
            </a:extLst>
          </p:cNvPr>
          <p:cNvSpPr/>
          <p:nvPr/>
        </p:nvSpPr>
        <p:spPr>
          <a:xfrm>
            <a:off x="1473200" y="2616200"/>
            <a:ext cx="9245600" cy="1625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AA8B5E-0E4B-4C92-92D4-BC4A5B2FCED4}"/>
              </a:ext>
            </a:extLst>
          </p:cNvPr>
          <p:cNvSpPr txBox="1"/>
          <p:nvPr/>
        </p:nvSpPr>
        <p:spPr>
          <a:xfrm>
            <a:off x="4464789" y="2921168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spc="-300" dirty="0">
                <a:solidFill>
                  <a:schemeClr val="accent2"/>
                </a:solidFill>
              </a:rPr>
              <a:t>질문 타임</a:t>
            </a:r>
          </a:p>
        </p:txBody>
      </p:sp>
    </p:spTree>
    <p:extLst>
      <p:ext uri="{BB962C8B-B14F-4D97-AF65-F5344CB8AC3E}">
        <p14:creationId xmlns:p14="http://schemas.microsoft.com/office/powerpoint/2010/main" val="38982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EBBF972-9F3D-4F22-B882-CE59EF7447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C74F5F7-00D0-4ECC-89F9-4D20EF05AC44}"/>
              </a:ext>
            </a:extLst>
          </p:cNvPr>
          <p:cNvSpPr/>
          <p:nvPr/>
        </p:nvSpPr>
        <p:spPr>
          <a:xfrm>
            <a:off x="2698416" y="2505627"/>
            <a:ext cx="6795168" cy="18364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8A5B73-C2F7-4581-8705-1A00D96287B1}"/>
              </a:ext>
            </a:extLst>
          </p:cNvPr>
          <p:cNvSpPr txBox="1"/>
          <p:nvPr/>
        </p:nvSpPr>
        <p:spPr>
          <a:xfrm>
            <a:off x="4694815" y="2916039"/>
            <a:ext cx="28023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spc="-300" dirty="0">
                <a:solidFill>
                  <a:schemeClr val="accent2"/>
                </a:solidFill>
              </a:rPr>
              <a:t>Thanks!</a:t>
            </a:r>
            <a:endParaRPr lang="ko-KR" altLang="en-US" sz="6000" b="1" spc="-3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2C2E6F-0C74-499E-8460-A9AA5B5D40F6}"/>
              </a:ext>
            </a:extLst>
          </p:cNvPr>
          <p:cNvSpPr txBox="1"/>
          <p:nvPr/>
        </p:nvSpPr>
        <p:spPr>
          <a:xfrm>
            <a:off x="2543947" y="1851645"/>
            <a:ext cx="1603324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900" dirty="0">
                <a:solidFill>
                  <a:schemeClr val="accent2"/>
                </a:solidFill>
              </a:rPr>
              <a:t>#</a:t>
            </a:r>
            <a:endParaRPr lang="ko-KR" altLang="en-US" sz="199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22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4B754D0-1D69-4D2C-8DBA-852CF617DC30}"/>
              </a:ext>
            </a:extLst>
          </p:cNvPr>
          <p:cNvSpPr/>
          <p:nvPr/>
        </p:nvSpPr>
        <p:spPr>
          <a:xfrm>
            <a:off x="6096000" y="1163320"/>
            <a:ext cx="6096000" cy="57206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5CE2C4-28C8-4910-8DBE-E7488746E5C6}"/>
              </a:ext>
            </a:extLst>
          </p:cNvPr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304DB-138B-466E-A699-CC6B4EBF22E2}"/>
              </a:ext>
            </a:extLst>
          </p:cNvPr>
          <p:cNvSpPr txBox="1"/>
          <p:nvPr/>
        </p:nvSpPr>
        <p:spPr>
          <a:xfrm>
            <a:off x="193040" y="174973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50000"/>
                  </a:schemeClr>
                </a:solidFill>
              </a:rPr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94C671-7E93-40FD-A0FA-8A445145AE83}"/>
              </a:ext>
            </a:extLst>
          </p:cNvPr>
          <p:cNvSpPr txBox="1"/>
          <p:nvPr/>
        </p:nvSpPr>
        <p:spPr>
          <a:xfrm>
            <a:off x="1124705" y="390416"/>
            <a:ext cx="323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A table of contents</a:t>
            </a: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294640" y="1660867"/>
            <a:ext cx="4241500" cy="701040"/>
            <a:chOff x="294640" y="1391920"/>
            <a:chExt cx="4241500" cy="70104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1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8" y="1511607"/>
              <a:ext cx="33984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 err="1">
                  <a:solidFill>
                    <a:schemeClr val="tx2">
                      <a:lumMod val="50000"/>
                    </a:schemeClr>
                  </a:solidFill>
                </a:rPr>
                <a:t>전처리</a:t>
              </a:r>
              <a:endParaRPr lang="ko-KR" altLang="en-US" sz="2400" spc="-3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4FFEE27-45F9-464D-8DF9-81ED76C271D2}"/>
              </a:ext>
            </a:extLst>
          </p:cNvPr>
          <p:cNvGrpSpPr/>
          <p:nvPr/>
        </p:nvGrpSpPr>
        <p:grpSpPr>
          <a:xfrm>
            <a:off x="294640" y="2931926"/>
            <a:ext cx="4241499" cy="701040"/>
            <a:chOff x="294640" y="1391920"/>
            <a:chExt cx="4241499" cy="70104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9DE7996-FB2E-449D-A8E1-F21F9DE43D18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0AF0C1A-F079-4686-B269-0ED4FE6A6C6F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2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A208B53-099A-40CC-A54D-D084DC7C5DA5}"/>
                </a:ext>
              </a:extLst>
            </p:cNvPr>
            <p:cNvSpPr txBox="1"/>
            <p:nvPr/>
          </p:nvSpPr>
          <p:spPr>
            <a:xfrm>
              <a:off x="1137648" y="1511607"/>
              <a:ext cx="3398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spc="-300" dirty="0">
                  <a:solidFill>
                    <a:schemeClr val="tx2">
                      <a:lumMod val="50000"/>
                    </a:schemeClr>
                  </a:solidFill>
                </a:rPr>
                <a:t>TF</a:t>
              </a:r>
              <a:r>
                <a:rPr lang="ko-KR" altLang="en-US" sz="2400" spc="-300" dirty="0">
                  <a:solidFill>
                    <a:schemeClr val="tx2">
                      <a:lumMod val="50000"/>
                    </a:schemeClr>
                  </a:solidFill>
                </a:rPr>
                <a:t> 변환</a:t>
              </a: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50CA2993-B48E-4FE8-A781-3DB7DC6D2BB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41925"/>
            <a:ext cx="6096000" cy="572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45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89408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397256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7670800" y="2418080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>
                <a:solidFill>
                  <a:schemeClr val="accent4">
                    <a:lumMod val="50000"/>
                  </a:schemeClr>
                </a:solidFill>
              </a:rPr>
              <a:t>전처리</a:t>
            </a:r>
            <a:endParaRPr lang="ko-KR" altLang="en-US" sz="36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027376" y="1633249"/>
            <a:ext cx="6655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</a:rPr>
              <a:t>1</a:t>
            </a:r>
            <a:endParaRPr lang="ko-KR" altLang="en-US" sz="6600" b="1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3E3550-4C83-4400-957C-05300D7B1383}"/>
              </a:ext>
            </a:extLst>
          </p:cNvPr>
          <p:cNvSpPr txBox="1"/>
          <p:nvPr/>
        </p:nvSpPr>
        <p:spPr>
          <a:xfrm>
            <a:off x="7670800" y="3064411"/>
            <a:ext cx="167129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chemeClr val="accent4">
                    <a:lumMod val="50000"/>
                  </a:schemeClr>
                </a:solidFill>
              </a:rPr>
              <a:t>전처리</a:t>
            </a:r>
            <a:endParaRPr lang="en-US" altLang="ko-KR" sz="1400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Dataset: Small, Big</a:t>
            </a:r>
          </a:p>
          <a:p>
            <a:r>
              <a:rPr lang="ko-KR" altLang="en-US" sz="1400" dirty="0">
                <a:solidFill>
                  <a:schemeClr val="accent4">
                    <a:lumMod val="50000"/>
                  </a:schemeClr>
                </a:solidFill>
              </a:rPr>
              <a:t>훈련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/</a:t>
            </a:r>
            <a:r>
              <a:rPr lang="ko-KR" altLang="en-US" sz="1400" dirty="0">
                <a:solidFill>
                  <a:schemeClr val="accent4">
                    <a:lumMod val="50000"/>
                  </a:schemeClr>
                </a:solidFill>
              </a:rPr>
              <a:t>서빙 왜곡</a:t>
            </a:r>
          </a:p>
        </p:txBody>
      </p:sp>
    </p:spTree>
    <p:extLst>
      <p:ext uri="{BB962C8B-B14F-4D97-AF65-F5344CB8AC3E}">
        <p14:creationId xmlns:p14="http://schemas.microsoft.com/office/powerpoint/2010/main" val="206462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1300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err="1">
                <a:solidFill>
                  <a:schemeClr val="accent4">
                    <a:lumMod val="50000"/>
                  </a:schemeClr>
                </a:solidFill>
              </a:rPr>
              <a:t>전처리</a:t>
            </a:r>
            <a:endParaRPr lang="ko-KR" altLang="en-US" sz="32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1720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4">
                    <a:lumMod val="50000"/>
                  </a:schemeClr>
                </a:solidFill>
              </a:rPr>
              <a:t>데이터 사전 </a:t>
            </a:r>
            <a:r>
              <a:rPr lang="ko-KR" altLang="en-US" sz="1400" dirty="0" err="1">
                <a:solidFill>
                  <a:schemeClr val="accent4">
                    <a:lumMod val="50000"/>
                  </a:schemeClr>
                </a:solidFill>
              </a:rPr>
              <a:t>전처리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1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75856A4-C99E-4126-B53E-2D47A0F82CD3}"/>
              </a:ext>
            </a:extLst>
          </p:cNvPr>
          <p:cNvGrpSpPr/>
          <p:nvPr/>
        </p:nvGrpSpPr>
        <p:grpSpPr>
          <a:xfrm>
            <a:off x="3902484" y="1399691"/>
            <a:ext cx="2930334" cy="1959355"/>
            <a:chOff x="3902484" y="1269066"/>
            <a:chExt cx="3360564" cy="1959355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F187581-9EB6-48DE-BC01-8396AD11AEF6}"/>
                </a:ext>
              </a:extLst>
            </p:cNvPr>
            <p:cNvSpPr/>
            <p:nvPr/>
          </p:nvSpPr>
          <p:spPr>
            <a:xfrm>
              <a:off x="3902484" y="1269066"/>
              <a:ext cx="3360564" cy="195935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754D632-2249-4BD8-822D-917FBCFB8FA6}"/>
                </a:ext>
              </a:extLst>
            </p:cNvPr>
            <p:cNvSpPr txBox="1"/>
            <p:nvPr/>
          </p:nvSpPr>
          <p:spPr>
            <a:xfrm>
              <a:off x="4503469" y="2064077"/>
              <a:ext cx="21585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매 </a:t>
              </a:r>
              <a:r>
                <a:rPr lang="ko-KR" alt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에포크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  <a:p>
              <a:pPr algn="ctr"/>
              <a:r>
                <a:rPr lang="ko-KR" alt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진행될때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ko-KR" alt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전처리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EAB5A6E-E258-4445-8B49-474D95B523F0}"/>
              </a:ext>
            </a:extLst>
          </p:cNvPr>
          <p:cNvGrpSpPr/>
          <p:nvPr/>
        </p:nvGrpSpPr>
        <p:grpSpPr>
          <a:xfrm>
            <a:off x="3902484" y="4376045"/>
            <a:ext cx="2930334" cy="1959355"/>
            <a:chOff x="3902484" y="4667444"/>
            <a:chExt cx="3360564" cy="1959355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3E3EA9C-E97C-4E34-9219-4C82CD32DAE3}"/>
                </a:ext>
              </a:extLst>
            </p:cNvPr>
            <p:cNvSpPr/>
            <p:nvPr/>
          </p:nvSpPr>
          <p:spPr>
            <a:xfrm>
              <a:off x="3902484" y="4667444"/>
              <a:ext cx="3360564" cy="195935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61E1DE5-21DF-4C38-95CF-B8AD8CE89228}"/>
                </a:ext>
              </a:extLst>
            </p:cNvPr>
            <p:cNvSpPr txBox="1"/>
            <p:nvPr/>
          </p:nvSpPr>
          <p:spPr>
            <a:xfrm>
              <a:off x="4860952" y="5470848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사전 </a:t>
              </a:r>
              <a:r>
                <a:rPr lang="ko-KR" alt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전처리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ED8C10D3-0A0A-46E9-9892-6BD69683AB5A}"/>
              </a:ext>
            </a:extLst>
          </p:cNvPr>
          <p:cNvGrpSpPr/>
          <p:nvPr/>
        </p:nvGrpSpPr>
        <p:grpSpPr>
          <a:xfrm>
            <a:off x="452939" y="2950855"/>
            <a:ext cx="2648690" cy="1716589"/>
            <a:chOff x="647169" y="1867388"/>
            <a:chExt cx="3360564" cy="1959355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5E66E1F-92B2-4776-AE6A-3563AFD87C3C}"/>
                </a:ext>
              </a:extLst>
            </p:cNvPr>
            <p:cNvSpPr/>
            <p:nvPr/>
          </p:nvSpPr>
          <p:spPr>
            <a:xfrm>
              <a:off x="647169" y="1867388"/>
              <a:ext cx="3360564" cy="195935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8AA8A60-6970-4D6A-8FF4-1BBF8876FAEA}"/>
                </a:ext>
              </a:extLst>
            </p:cNvPr>
            <p:cNvSpPr txBox="1"/>
            <p:nvPr/>
          </p:nvSpPr>
          <p:spPr>
            <a:xfrm>
              <a:off x="1722182" y="2595618"/>
              <a:ext cx="1210537" cy="4566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전처리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6" name="왼쪽 중괄호 5">
            <a:extLst>
              <a:ext uri="{FF2B5EF4-FFF2-40B4-BE49-F238E27FC236}">
                <a16:creationId xmlns:a16="http://schemas.microsoft.com/office/drawing/2014/main" id="{4D5608BC-A34C-4488-827D-00D79923A4A8}"/>
              </a:ext>
            </a:extLst>
          </p:cNvPr>
          <p:cNvSpPr/>
          <p:nvPr/>
        </p:nvSpPr>
        <p:spPr>
          <a:xfrm flipV="1">
            <a:off x="3182471" y="2321768"/>
            <a:ext cx="502024" cy="304628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48AEDFF-7D88-43D2-97A6-BF94DD28B1BB}"/>
              </a:ext>
            </a:extLst>
          </p:cNvPr>
          <p:cNvCxnSpPr/>
          <p:nvPr/>
        </p:nvCxnSpPr>
        <p:spPr>
          <a:xfrm>
            <a:off x="6993655" y="2321770"/>
            <a:ext cx="136657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E444D94-55D8-46D8-B578-C9BD945B95FB}"/>
              </a:ext>
            </a:extLst>
          </p:cNvPr>
          <p:cNvCxnSpPr/>
          <p:nvPr/>
        </p:nvCxnSpPr>
        <p:spPr>
          <a:xfrm>
            <a:off x="6993655" y="5368050"/>
            <a:ext cx="136657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FDD7334-C122-4A5C-A2A4-FC0BDEADFA82}"/>
              </a:ext>
            </a:extLst>
          </p:cNvPr>
          <p:cNvGrpSpPr/>
          <p:nvPr/>
        </p:nvGrpSpPr>
        <p:grpSpPr>
          <a:xfrm>
            <a:off x="8531764" y="1399690"/>
            <a:ext cx="2930334" cy="1959355"/>
            <a:chOff x="3902484" y="1269066"/>
            <a:chExt cx="3360564" cy="1959355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79913A7-F08D-48BB-A89E-8A65928B6ABF}"/>
                </a:ext>
              </a:extLst>
            </p:cNvPr>
            <p:cNvSpPr/>
            <p:nvPr/>
          </p:nvSpPr>
          <p:spPr>
            <a:xfrm>
              <a:off x="3902484" y="1269066"/>
              <a:ext cx="3360564" cy="195935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A9D94DE-C1D3-4030-BA66-3990FF671181}"/>
                </a:ext>
              </a:extLst>
            </p:cNvPr>
            <p:cNvSpPr txBox="1"/>
            <p:nvPr/>
          </p:nvSpPr>
          <p:spPr>
            <a:xfrm>
              <a:off x="4168891" y="1923401"/>
              <a:ext cx="28277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에포크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횟수 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x </a:t>
              </a:r>
              <a:r>
                <a:rPr lang="ko-KR" alt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전처리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  <a:p>
              <a:pPr algn="ctr"/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시간 소요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D7D7D9DA-1D9D-4B90-B03D-D44F08E2979D}"/>
              </a:ext>
            </a:extLst>
          </p:cNvPr>
          <p:cNvGrpSpPr/>
          <p:nvPr/>
        </p:nvGrpSpPr>
        <p:grpSpPr>
          <a:xfrm>
            <a:off x="8521067" y="4376045"/>
            <a:ext cx="2930334" cy="1959355"/>
            <a:chOff x="3902484" y="4667444"/>
            <a:chExt cx="3360564" cy="1959355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B6F7BAA-BC65-48B6-AC30-49C5321B3DAC}"/>
                </a:ext>
              </a:extLst>
            </p:cNvPr>
            <p:cNvSpPr/>
            <p:nvPr/>
          </p:nvSpPr>
          <p:spPr>
            <a:xfrm>
              <a:off x="3902484" y="4667444"/>
              <a:ext cx="3360564" cy="195935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4FC736A-9103-43D7-9C69-068A699A05B4}"/>
                </a:ext>
              </a:extLst>
            </p:cNvPr>
            <p:cNvSpPr txBox="1"/>
            <p:nvPr/>
          </p:nvSpPr>
          <p:spPr>
            <a:xfrm>
              <a:off x="4156519" y="5310080"/>
              <a:ext cx="28755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훈련하기 전에 샘플에 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  <a:p>
              <a:pPr algn="ctr"/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한 번씩만 적용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6778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98CDF40-98C4-4448-B94A-655387F17874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44D183-6B70-4974-BE7C-DC7E35AA9F09}"/>
              </a:ext>
            </a:extLst>
          </p:cNvPr>
          <p:cNvSpPr txBox="1"/>
          <p:nvPr/>
        </p:nvSpPr>
        <p:spPr>
          <a:xfrm>
            <a:off x="5230300" y="1978959"/>
            <a:ext cx="195495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b="1" dirty="0">
                <a:solidFill>
                  <a:schemeClr val="accent4"/>
                </a:solidFill>
                <a:latin typeface="+mj-lt"/>
              </a:rPr>
              <a:t>V</a:t>
            </a:r>
            <a:r>
              <a:rPr lang="en-US" altLang="ko-KR" sz="8800" b="1" dirty="0">
                <a:solidFill>
                  <a:schemeClr val="accent2"/>
                </a:solidFill>
                <a:latin typeface="+mj-lt"/>
              </a:rPr>
              <a:t>S.</a:t>
            </a:r>
            <a:endParaRPr lang="ko-KR" altLang="en-US" sz="88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7D7858-2531-41AB-A09A-C06C21E0E888}"/>
              </a:ext>
            </a:extLst>
          </p:cNvPr>
          <p:cNvSpPr txBox="1"/>
          <p:nvPr/>
        </p:nvSpPr>
        <p:spPr>
          <a:xfrm>
            <a:off x="2023789" y="2884977"/>
            <a:ext cx="18870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spc="-300" dirty="0">
                <a:solidFill>
                  <a:schemeClr val="accent4"/>
                </a:solidFill>
                <a:latin typeface="+mj-ea"/>
                <a:ea typeface="+mj-ea"/>
              </a:rPr>
              <a:t>SMALL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F4FC1D-BF21-4AB3-B508-A8DFD3569C7C}"/>
              </a:ext>
            </a:extLst>
          </p:cNvPr>
          <p:cNvSpPr txBox="1"/>
          <p:nvPr/>
        </p:nvSpPr>
        <p:spPr>
          <a:xfrm>
            <a:off x="8816556" y="2884977"/>
            <a:ext cx="10262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spc="-300" dirty="0">
                <a:solidFill>
                  <a:schemeClr val="accent2"/>
                </a:solidFill>
                <a:latin typeface="+mj-ea"/>
                <a:ea typeface="+mj-ea"/>
              </a:rPr>
              <a:t>BIG</a:t>
            </a:r>
          </a:p>
        </p:txBody>
      </p:sp>
    </p:spTree>
    <p:extLst>
      <p:ext uri="{BB962C8B-B14F-4D97-AF65-F5344CB8AC3E}">
        <p14:creationId xmlns:p14="http://schemas.microsoft.com/office/powerpoint/2010/main" val="239500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13340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accent4">
                    <a:lumMod val="50000"/>
                  </a:schemeClr>
                </a:solidFill>
              </a:rPr>
              <a:t>SMALL</a:t>
            </a:r>
            <a:endParaRPr lang="ko-KR" altLang="en-US" sz="32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21291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4">
                    <a:lumMod val="50000"/>
                  </a:schemeClr>
                </a:solidFill>
              </a:rPr>
              <a:t>데이터 크기가 작은 경우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2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B53F670A-0B42-4585-9D1F-F347DC6FC2C8}"/>
              </a:ext>
            </a:extLst>
          </p:cNvPr>
          <p:cNvCxnSpPr>
            <a:cxnSpLocks/>
          </p:cNvCxnSpPr>
          <p:nvPr/>
        </p:nvCxnSpPr>
        <p:spPr>
          <a:xfrm>
            <a:off x="682248" y="2696578"/>
            <a:ext cx="1070864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BA339277-F178-4E06-8746-84C72E25CB11}"/>
              </a:ext>
            </a:extLst>
          </p:cNvPr>
          <p:cNvCxnSpPr>
            <a:cxnSpLocks/>
          </p:cNvCxnSpPr>
          <p:nvPr/>
        </p:nvCxnSpPr>
        <p:spPr>
          <a:xfrm>
            <a:off x="682248" y="3897748"/>
            <a:ext cx="1070864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B678A32-B648-48D8-919D-A9DC091EE244}"/>
              </a:ext>
            </a:extLst>
          </p:cNvPr>
          <p:cNvSpPr txBox="1"/>
          <p:nvPr/>
        </p:nvSpPr>
        <p:spPr>
          <a:xfrm>
            <a:off x="720000" y="1727480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001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7018C28-7BA6-4556-8DC0-C4952D2CD095}"/>
              </a:ext>
            </a:extLst>
          </p:cNvPr>
          <p:cNvSpPr txBox="1"/>
          <p:nvPr/>
        </p:nvSpPr>
        <p:spPr>
          <a:xfrm>
            <a:off x="1570605" y="172748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&gt;&gt;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016DBD6-8DBE-4081-A5C4-FDC4C48CDC12}"/>
              </a:ext>
            </a:extLst>
          </p:cNvPr>
          <p:cNvSpPr txBox="1"/>
          <p:nvPr/>
        </p:nvSpPr>
        <p:spPr>
          <a:xfrm>
            <a:off x="2259306" y="1681314"/>
            <a:ext cx="301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Cache?</a:t>
            </a:r>
            <a:r>
              <a:rPr lang="ko-KR" altLang="en-US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5BA7C88-F82E-4EB0-A377-5ACD72F52CB6}"/>
              </a:ext>
            </a:extLst>
          </p:cNvPr>
          <p:cNvSpPr txBox="1"/>
          <p:nvPr/>
        </p:nvSpPr>
        <p:spPr>
          <a:xfrm>
            <a:off x="2259306" y="3406540"/>
            <a:ext cx="8993726" cy="359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/>
              <a:t>처음 불러온  데이터를 저장 해놓고</a:t>
            </a:r>
            <a:r>
              <a:rPr lang="en-US" altLang="ko-KR" sz="1600" spc="-150" dirty="0"/>
              <a:t>,</a:t>
            </a:r>
            <a:r>
              <a:rPr lang="ko-KR" altLang="en-US" sz="1600" spc="-150" dirty="0"/>
              <a:t> 이후 필요할 경우 저장된 데이터를 호출하여 사용 </a:t>
            </a:r>
            <a:r>
              <a:rPr lang="en-US" altLang="ko-KR" sz="1600" spc="-150" dirty="0"/>
              <a:t> </a:t>
            </a:r>
            <a:endParaRPr lang="ko-KR" altLang="en-US" sz="1600" spc="-15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73C780D-32E5-4AD6-BD49-DFB483B7EAD8}"/>
              </a:ext>
            </a:extLst>
          </p:cNvPr>
          <p:cNvSpPr txBox="1"/>
          <p:nvPr/>
        </p:nvSpPr>
        <p:spPr>
          <a:xfrm>
            <a:off x="720000" y="2927801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002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8974565-D263-43B5-956B-8DD2A004600A}"/>
              </a:ext>
            </a:extLst>
          </p:cNvPr>
          <p:cNvSpPr txBox="1"/>
          <p:nvPr/>
        </p:nvSpPr>
        <p:spPr>
          <a:xfrm>
            <a:off x="1570605" y="292780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&gt;&gt;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9F6ECA3-6634-495F-8204-63E90F97D2DF}"/>
              </a:ext>
            </a:extLst>
          </p:cNvPr>
          <p:cNvSpPr txBox="1"/>
          <p:nvPr/>
        </p:nvSpPr>
        <p:spPr>
          <a:xfrm>
            <a:off x="2259306" y="2881635"/>
            <a:ext cx="301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Use</a:t>
            </a:r>
            <a:r>
              <a:rPr lang="ko-KR" altLang="en-US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Cache Method</a:t>
            </a:r>
            <a:endParaRPr lang="ko-KR" altLang="en-US" sz="2400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195AC1B-868F-4DB5-A121-74AF45C9D849}"/>
              </a:ext>
            </a:extLst>
          </p:cNvPr>
          <p:cNvSpPr txBox="1"/>
          <p:nvPr/>
        </p:nvSpPr>
        <p:spPr>
          <a:xfrm>
            <a:off x="2259306" y="2240986"/>
            <a:ext cx="8993726" cy="359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/>
              <a:t>값을 미리 저장한 임시 데이터 </a:t>
            </a:r>
            <a:r>
              <a:rPr lang="en-US" altLang="ko-KR" sz="1600" spc="-150" dirty="0"/>
              <a:t>-&gt; RAM</a:t>
            </a:r>
            <a:r>
              <a:rPr lang="ko-KR" altLang="en-US" sz="1600" spc="-150" dirty="0"/>
              <a:t>에 저장 가능할 정도로 작은 데이터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91D23B-0B27-4C02-9002-4914B1914BFB}"/>
              </a:ext>
            </a:extLst>
          </p:cNvPr>
          <p:cNvSpPr txBox="1"/>
          <p:nvPr/>
        </p:nvSpPr>
        <p:spPr>
          <a:xfrm>
            <a:off x="720000" y="4206516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003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5698FFF-EBED-4B46-92C6-696C4AEF4B21}"/>
              </a:ext>
            </a:extLst>
          </p:cNvPr>
          <p:cNvSpPr txBox="1"/>
          <p:nvPr/>
        </p:nvSpPr>
        <p:spPr>
          <a:xfrm>
            <a:off x="1570605" y="42065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&gt;&gt;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D19C75E-2E5F-4587-ACEA-27017D86C0B6}"/>
              </a:ext>
            </a:extLst>
          </p:cNvPr>
          <p:cNvSpPr txBox="1"/>
          <p:nvPr/>
        </p:nvSpPr>
        <p:spPr>
          <a:xfrm>
            <a:off x="2259306" y="4160350"/>
            <a:ext cx="3259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How?</a:t>
            </a:r>
            <a:endParaRPr lang="ko-KR" altLang="en-US" sz="2400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1DAB617-9A26-4028-9C46-75B4F136B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50" y="4718830"/>
            <a:ext cx="81153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37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7457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accent4">
                    <a:lumMod val="50000"/>
                  </a:schemeClr>
                </a:solidFill>
              </a:rPr>
              <a:t>BIG</a:t>
            </a:r>
            <a:endParaRPr lang="ko-KR" altLang="en-US" sz="32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1949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4">
                    <a:lumMod val="50000"/>
                  </a:schemeClr>
                </a:solidFill>
              </a:rPr>
              <a:t>데이터 크기가 큰 경우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3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B53F670A-0B42-4585-9D1F-F347DC6FC2C8}"/>
              </a:ext>
            </a:extLst>
          </p:cNvPr>
          <p:cNvCxnSpPr>
            <a:cxnSpLocks/>
          </p:cNvCxnSpPr>
          <p:nvPr/>
        </p:nvCxnSpPr>
        <p:spPr>
          <a:xfrm>
            <a:off x="682248" y="2967875"/>
            <a:ext cx="1070864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B678A32-B648-48D8-919D-A9DC091EE244}"/>
              </a:ext>
            </a:extLst>
          </p:cNvPr>
          <p:cNvSpPr txBox="1"/>
          <p:nvPr/>
        </p:nvSpPr>
        <p:spPr>
          <a:xfrm>
            <a:off x="720000" y="1777720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001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7018C28-7BA6-4556-8DC0-C4952D2CD095}"/>
              </a:ext>
            </a:extLst>
          </p:cNvPr>
          <p:cNvSpPr txBox="1"/>
          <p:nvPr/>
        </p:nvSpPr>
        <p:spPr>
          <a:xfrm>
            <a:off x="1570605" y="177772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&gt;&gt;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016DBD6-8DBE-4081-A5C4-FDC4C48CDC12}"/>
              </a:ext>
            </a:extLst>
          </p:cNvPr>
          <p:cNvSpPr txBox="1"/>
          <p:nvPr/>
        </p:nvSpPr>
        <p:spPr>
          <a:xfrm>
            <a:off x="2259306" y="1731554"/>
            <a:ext cx="4719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Use Apache Beam or Spark</a:t>
            </a:r>
            <a:r>
              <a:rPr lang="ko-KR" altLang="en-US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5BA7C88-F82E-4EB0-A377-5ACD72F52CB6}"/>
              </a:ext>
            </a:extLst>
          </p:cNvPr>
          <p:cNvSpPr txBox="1"/>
          <p:nvPr/>
        </p:nvSpPr>
        <p:spPr>
          <a:xfrm>
            <a:off x="2259306" y="3677837"/>
            <a:ext cx="8993726" cy="359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/>
              <a:t>훈련 전에 수행한 </a:t>
            </a:r>
            <a:r>
              <a:rPr lang="ko-KR" altLang="en-US" sz="1600" spc="-150" dirty="0" err="1"/>
              <a:t>전처리</a:t>
            </a:r>
            <a:r>
              <a:rPr lang="ko-KR" altLang="en-US" sz="1600" spc="-150" dirty="0"/>
              <a:t> 연산과 앱이나 브라우저에서 수행하는 </a:t>
            </a:r>
            <a:r>
              <a:rPr lang="ko-KR" altLang="en-US" sz="1600" spc="-150" dirty="0" err="1"/>
              <a:t>전처리</a:t>
            </a:r>
            <a:r>
              <a:rPr lang="ko-KR" altLang="en-US" sz="1600" spc="-150" dirty="0"/>
              <a:t> 차이  발생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73C780D-32E5-4AD6-BD49-DFB483B7EAD8}"/>
              </a:ext>
            </a:extLst>
          </p:cNvPr>
          <p:cNvSpPr txBox="1"/>
          <p:nvPr/>
        </p:nvSpPr>
        <p:spPr>
          <a:xfrm>
            <a:off x="720000" y="319909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002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8974565-D263-43B5-956B-8DD2A004600A}"/>
              </a:ext>
            </a:extLst>
          </p:cNvPr>
          <p:cNvSpPr txBox="1"/>
          <p:nvPr/>
        </p:nvSpPr>
        <p:spPr>
          <a:xfrm>
            <a:off x="1570605" y="319909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&gt;&gt;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9F6ECA3-6634-495F-8204-63E90F97D2DF}"/>
              </a:ext>
            </a:extLst>
          </p:cNvPr>
          <p:cNvSpPr txBox="1"/>
          <p:nvPr/>
        </p:nvSpPr>
        <p:spPr>
          <a:xfrm>
            <a:off x="2259306" y="3152932"/>
            <a:ext cx="4935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유지 보수의 어려움 </a:t>
            </a:r>
            <a:r>
              <a:rPr lang="en-US" altLang="ko-KR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훈련</a:t>
            </a:r>
            <a:r>
              <a:rPr lang="en-US" altLang="ko-KR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서빙 왜곡</a:t>
            </a:r>
            <a:r>
              <a:rPr lang="en-US" altLang="ko-KR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2400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195AC1B-868F-4DB5-A121-74AF45C9D849}"/>
              </a:ext>
            </a:extLst>
          </p:cNvPr>
          <p:cNvSpPr txBox="1"/>
          <p:nvPr/>
        </p:nvSpPr>
        <p:spPr>
          <a:xfrm>
            <a:off x="2259306" y="2291226"/>
            <a:ext cx="8993726" cy="359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/>
              <a:t>대용량 데이터 처리를 위한 클러스터 컴퓨팅 엔진을 활용하여 </a:t>
            </a:r>
            <a:r>
              <a:rPr lang="en-US" altLang="ko-KR" sz="1600" spc="-150" dirty="0" err="1"/>
              <a:t>Pileline</a:t>
            </a:r>
            <a:r>
              <a:rPr lang="ko-KR" altLang="en-US" sz="1600" spc="-150" dirty="0"/>
              <a:t> 구축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B508616-257A-4C0E-A5B7-8548477ECC50}"/>
              </a:ext>
            </a:extLst>
          </p:cNvPr>
          <p:cNvCxnSpPr>
            <a:cxnSpLocks/>
          </p:cNvCxnSpPr>
          <p:nvPr/>
        </p:nvCxnSpPr>
        <p:spPr>
          <a:xfrm>
            <a:off x="644496" y="4408272"/>
            <a:ext cx="1070864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B29388F-A6E1-4A4B-9482-588DC087C8AB}"/>
              </a:ext>
            </a:extLst>
          </p:cNvPr>
          <p:cNvSpPr txBox="1"/>
          <p:nvPr/>
        </p:nvSpPr>
        <p:spPr>
          <a:xfrm>
            <a:off x="682248" y="4717040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003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6326EA-C56E-4A39-A28D-888AB100FED3}"/>
              </a:ext>
            </a:extLst>
          </p:cNvPr>
          <p:cNvSpPr txBox="1"/>
          <p:nvPr/>
        </p:nvSpPr>
        <p:spPr>
          <a:xfrm>
            <a:off x="1532853" y="471704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&gt;&gt;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AB7695-2497-452B-9003-5245C9F6C01E}"/>
              </a:ext>
            </a:extLst>
          </p:cNvPr>
          <p:cNvSpPr txBox="1"/>
          <p:nvPr/>
        </p:nvSpPr>
        <p:spPr>
          <a:xfrm>
            <a:off x="2221554" y="4670874"/>
            <a:ext cx="3259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Solution?</a:t>
            </a:r>
            <a:endParaRPr lang="ko-KR" altLang="en-US" sz="2400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FFA29E-CB9D-457E-9AC5-6A772D550620}"/>
              </a:ext>
            </a:extLst>
          </p:cNvPr>
          <p:cNvSpPr txBox="1"/>
          <p:nvPr/>
        </p:nvSpPr>
        <p:spPr>
          <a:xfrm>
            <a:off x="2221554" y="5170486"/>
            <a:ext cx="8993726" cy="359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spc="-150" dirty="0"/>
              <a:t>TF </a:t>
            </a:r>
            <a:r>
              <a:rPr lang="ko-KR" altLang="en-US" sz="1600" spc="-150" dirty="0"/>
              <a:t>변환</a:t>
            </a:r>
          </a:p>
        </p:txBody>
      </p:sp>
    </p:spTree>
    <p:extLst>
      <p:ext uri="{BB962C8B-B14F-4D97-AF65-F5344CB8AC3E}">
        <p14:creationId xmlns:p14="http://schemas.microsoft.com/office/powerpoint/2010/main" val="2993126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563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훈련 서빙 왜곡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1205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Architecture</a:t>
            </a:r>
            <a:r>
              <a:rPr lang="ko-KR" altLang="en-US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4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0E5B284-435C-4306-8E67-AA01B9638CEB}"/>
              </a:ext>
            </a:extLst>
          </p:cNvPr>
          <p:cNvGrpSpPr/>
          <p:nvPr/>
        </p:nvGrpSpPr>
        <p:grpSpPr>
          <a:xfrm>
            <a:off x="832269" y="1959428"/>
            <a:ext cx="10331448" cy="3454886"/>
            <a:chOff x="832269" y="1959428"/>
            <a:chExt cx="10331448" cy="3454886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036C76A6-9CFA-4F91-8029-33DEDD842B64}"/>
                </a:ext>
              </a:extLst>
            </p:cNvPr>
            <p:cNvSpPr/>
            <p:nvPr/>
          </p:nvSpPr>
          <p:spPr>
            <a:xfrm>
              <a:off x="7908052" y="1959428"/>
              <a:ext cx="3255665" cy="3235569"/>
            </a:xfrm>
            <a:prstGeom prst="roundRect">
              <a:avLst>
                <a:gd name="adj" fmla="val 8358"/>
              </a:avLst>
            </a:prstGeom>
            <a:ln>
              <a:solidFill>
                <a:srgbClr val="000000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Machine</a:t>
              </a:r>
            </a:p>
            <a:p>
              <a:pPr algn="ctr"/>
              <a:r>
                <a:rPr lang="en-US" altLang="ko-KR" dirty="0"/>
                <a:t>Learning Model</a:t>
              </a:r>
              <a:endParaRPr lang="ko-KR" altLang="en-US" dirty="0"/>
            </a:p>
          </p:txBody>
        </p:sp>
        <p:sp>
          <p:nvSpPr>
            <p:cNvPr id="7" name="순서도: 자기 디스크 6">
              <a:extLst>
                <a:ext uri="{FF2B5EF4-FFF2-40B4-BE49-F238E27FC236}">
                  <a16:creationId xmlns:a16="http://schemas.microsoft.com/office/drawing/2014/main" id="{1BCC9ECB-5DC6-4EAA-B905-676AAB1DB324}"/>
                </a:ext>
              </a:extLst>
            </p:cNvPr>
            <p:cNvSpPr/>
            <p:nvPr/>
          </p:nvSpPr>
          <p:spPr>
            <a:xfrm>
              <a:off x="2190541" y="2025342"/>
              <a:ext cx="1378299" cy="1135464"/>
            </a:xfrm>
            <a:prstGeom prst="flowChartMagneticDisk">
              <a:avLst/>
            </a:prstGeom>
            <a:solidFill>
              <a:srgbClr val="00B0F0"/>
            </a:solidFill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32" name="Picture 8" descr="Apache Spark Cluster 구축 — (Standalone Cluster) | by Doowoong Lee | Medium">
              <a:extLst>
                <a:ext uri="{FF2B5EF4-FFF2-40B4-BE49-F238E27FC236}">
                  <a16:creationId xmlns:a16="http://schemas.microsoft.com/office/drawing/2014/main" id="{13BADFC3-3338-4613-A7DF-0D342E01C5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3017" y="2201466"/>
              <a:ext cx="1919235" cy="783217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0EFC29A1-7374-4C6B-A1B3-DDDE7E9804DA}"/>
                </a:ext>
              </a:extLst>
            </p:cNvPr>
            <p:cNvCxnSpPr>
              <a:cxnSpLocks/>
            </p:cNvCxnSpPr>
            <p:nvPr/>
          </p:nvCxnSpPr>
          <p:spPr>
            <a:xfrm>
              <a:off x="6842929" y="2593075"/>
              <a:ext cx="914398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3D52D27A-3A61-40DF-8216-9A4055B62035}"/>
                </a:ext>
              </a:extLst>
            </p:cNvPr>
            <p:cNvCxnSpPr>
              <a:cxnSpLocks/>
            </p:cNvCxnSpPr>
            <p:nvPr/>
          </p:nvCxnSpPr>
          <p:spPr>
            <a:xfrm>
              <a:off x="3729613" y="2593074"/>
              <a:ext cx="914398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CF3503D1-060F-4121-937C-236466AE2107}"/>
                </a:ext>
              </a:extLst>
            </p:cNvPr>
            <p:cNvSpPr/>
            <p:nvPr/>
          </p:nvSpPr>
          <p:spPr>
            <a:xfrm>
              <a:off x="4783017" y="4145740"/>
              <a:ext cx="1919235" cy="985615"/>
            </a:xfrm>
            <a:prstGeom prst="roundRect">
              <a:avLst>
                <a:gd name="adj" fmla="val 8358"/>
              </a:avLst>
            </a:prstGeom>
            <a:ln>
              <a:solidFill>
                <a:srgbClr val="000000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API</a:t>
              </a:r>
              <a:endParaRPr lang="ko-KR" altLang="en-US" dirty="0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2C4743F9-7789-44BF-B785-CB0732EB6231}"/>
                </a:ext>
              </a:extLst>
            </p:cNvPr>
            <p:cNvCxnSpPr>
              <a:cxnSpLocks/>
            </p:cNvCxnSpPr>
            <p:nvPr/>
          </p:nvCxnSpPr>
          <p:spPr>
            <a:xfrm>
              <a:off x="6842929" y="4638547"/>
              <a:ext cx="914398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1" name="그래픽 10" descr="모니터 윤곽선">
              <a:extLst>
                <a:ext uri="{FF2B5EF4-FFF2-40B4-BE49-F238E27FC236}">
                  <a16:creationId xmlns:a16="http://schemas.microsoft.com/office/drawing/2014/main" id="{8F68492D-80E1-4C32-9BE9-1A4F5FABD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127839" y="3902976"/>
              <a:ext cx="1511338" cy="1511338"/>
            </a:xfrm>
            <a:prstGeom prst="rect">
              <a:avLst/>
            </a:prstGeom>
          </p:spPr>
        </p:pic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D4E15521-45C6-4DB4-AD22-EDC3ABD506DE}"/>
                </a:ext>
              </a:extLst>
            </p:cNvPr>
            <p:cNvCxnSpPr>
              <a:cxnSpLocks/>
            </p:cNvCxnSpPr>
            <p:nvPr/>
          </p:nvCxnSpPr>
          <p:spPr>
            <a:xfrm>
              <a:off x="3729613" y="4638547"/>
              <a:ext cx="914398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49D83B4-B976-4FC4-9332-E76284A7E952}"/>
                </a:ext>
              </a:extLst>
            </p:cNvPr>
            <p:cNvSpPr txBox="1"/>
            <p:nvPr/>
          </p:nvSpPr>
          <p:spPr>
            <a:xfrm>
              <a:off x="832269" y="2280976"/>
              <a:ext cx="15652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Model</a:t>
              </a:r>
              <a:r>
                <a:rPr lang="ko-KR" altLang="en-US" dirty="0"/>
                <a:t> </a:t>
              </a:r>
              <a:r>
                <a:rPr lang="en-US" altLang="ko-KR" dirty="0"/>
                <a:t>Training</a:t>
              </a:r>
              <a:endParaRPr lang="ko-KR" alt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A522871-686E-49AC-BF2A-9BE90845C4E5}"/>
                </a:ext>
              </a:extLst>
            </p:cNvPr>
            <p:cNvSpPr txBox="1"/>
            <p:nvPr/>
          </p:nvSpPr>
          <p:spPr>
            <a:xfrm>
              <a:off x="832269" y="4233536"/>
              <a:ext cx="15652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Model</a:t>
              </a:r>
              <a:r>
                <a:rPr lang="ko-KR" altLang="en-US" dirty="0"/>
                <a:t> </a:t>
              </a:r>
              <a:endParaRPr lang="en-US" altLang="ko-KR" dirty="0"/>
            </a:p>
            <a:p>
              <a:r>
                <a:rPr lang="en-US" altLang="ko-KR" dirty="0"/>
                <a:t>Predict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83122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650240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609600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660400" y="2418080"/>
            <a:ext cx="1489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accent4">
                    <a:lumMod val="50000"/>
                  </a:schemeClr>
                </a:solidFill>
              </a:rPr>
              <a:t>TF</a:t>
            </a:r>
            <a:r>
              <a:rPr lang="ko-KR" altLang="en-US" sz="3600" spc="-300" dirty="0">
                <a:solidFill>
                  <a:schemeClr val="accent4">
                    <a:lumMod val="50000"/>
                  </a:schemeClr>
                </a:solidFill>
              </a:rPr>
              <a:t>변환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250898" y="1633249"/>
            <a:ext cx="6655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</a:rPr>
              <a:t>2</a:t>
            </a:r>
            <a:endParaRPr lang="ko-KR" altLang="en-US" sz="6600" b="1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CD6F21-04CA-492A-B941-3BD20306503C}"/>
              </a:ext>
            </a:extLst>
          </p:cNvPr>
          <p:cNvSpPr txBox="1"/>
          <p:nvPr/>
        </p:nvSpPr>
        <p:spPr>
          <a:xfrm>
            <a:off x="660400" y="3121223"/>
            <a:ext cx="1309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TF</a:t>
            </a:r>
            <a:r>
              <a:rPr lang="ko-KR" altLang="en-US" sz="1400" dirty="0">
                <a:solidFill>
                  <a:schemeClr val="accent4">
                    <a:lumMod val="50000"/>
                  </a:schemeClr>
                </a:solidFill>
              </a:rPr>
              <a:t>변환</a:t>
            </a:r>
            <a:endParaRPr lang="en-US" altLang="ko-KR" sz="1400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TF </a:t>
            </a:r>
            <a:r>
              <a:rPr lang="ko-KR" altLang="en-US" sz="1400" dirty="0">
                <a:solidFill>
                  <a:schemeClr val="accent4">
                    <a:lumMod val="50000"/>
                  </a:schemeClr>
                </a:solidFill>
              </a:rPr>
              <a:t>변환 적용 </a:t>
            </a:r>
          </a:p>
        </p:txBody>
      </p:sp>
    </p:spTree>
    <p:extLst>
      <p:ext uri="{BB962C8B-B14F-4D97-AF65-F5344CB8AC3E}">
        <p14:creationId xmlns:p14="http://schemas.microsoft.com/office/powerpoint/2010/main" val="182330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YELLOW_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FBCE01"/>
      </a:accent1>
      <a:accent2>
        <a:srgbClr val="FDDE45"/>
      </a:accent2>
      <a:accent3>
        <a:srgbClr val="D8BEA7"/>
      </a:accent3>
      <a:accent4>
        <a:srgbClr val="A6A7A9"/>
      </a:accent4>
      <a:accent5>
        <a:srgbClr val="EDE5D5"/>
      </a:accent5>
      <a:accent6>
        <a:srgbClr val="FCFBF7"/>
      </a:accent6>
      <a:hlink>
        <a:srgbClr val="595959"/>
      </a:hlink>
      <a:folHlink>
        <a:srgbClr val="595959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4838</TotalTime>
  <Words>236</Words>
  <Application>Microsoft Office PowerPoint</Application>
  <PresentationFormat>와이드스크린</PresentationFormat>
  <Paragraphs>92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나눔스퀘어 Bold</vt:lpstr>
      <vt:lpstr>나눔스퀘어 Light</vt:lpstr>
      <vt:lpstr>Arial</vt:lpstr>
      <vt:lpstr>Arial Nova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권기호</cp:lastModifiedBy>
  <cp:revision>33</cp:revision>
  <dcterms:created xsi:type="dcterms:W3CDTF">2020-12-13T00:02:47Z</dcterms:created>
  <dcterms:modified xsi:type="dcterms:W3CDTF">2021-10-07T06:34:59Z</dcterms:modified>
</cp:coreProperties>
</file>