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1" r:id="rId6"/>
    <p:sldId id="263" r:id="rId7"/>
    <p:sldId id="264" r:id="rId8"/>
    <p:sldId id="265" r:id="rId9"/>
    <p:sldId id="268" r:id="rId10"/>
    <p:sldId id="269" r:id="rId11"/>
    <p:sldId id="271" r:id="rId12"/>
    <p:sldId id="272" r:id="rId13"/>
    <p:sldId id="270" r:id="rId14"/>
    <p:sldId id="266" r:id="rId15"/>
  </p:sldIdLst>
  <p:sldSz cx="9144000" cy="5143500" type="screen16x9"/>
  <p:notesSz cx="6858000" cy="9144000"/>
  <p:embeddedFontLst>
    <p:embeddedFont>
      <p:font typeface="Microsoft GothicNeo Light" panose="020B0300000101010101" pitchFamily="50" charset="-127"/>
      <p:regular r:id="rId17"/>
    </p:embeddedFont>
    <p:embeddedFont>
      <p:font typeface="Montserrat Light" panose="00000400000000000000" pitchFamily="2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Titillium Web Light" panose="000004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194B607E-2A26-4836-9CAF-845DA237DC70}">
          <p14:sldIdLst>
            <p14:sldId id="256"/>
            <p14:sldId id="257"/>
            <p14:sldId id="258"/>
            <p14:sldId id="267"/>
            <p14:sldId id="261"/>
            <p14:sldId id="263"/>
            <p14:sldId id="264"/>
            <p14:sldId id="265"/>
            <p14:sldId id="268"/>
            <p14:sldId id="269"/>
            <p14:sldId id="271"/>
            <p14:sldId id="272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172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268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603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91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37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820614" y="1148643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심층 신경망 훈련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8416C-6FE0-40EC-9269-21907E99E46F}"/>
              </a:ext>
            </a:extLst>
          </p:cNvPr>
          <p:cNvSpPr txBox="1">
            <a:spLocks/>
          </p:cNvSpPr>
          <p:nvPr/>
        </p:nvSpPr>
        <p:spPr>
          <a:xfrm>
            <a:off x="820614" y="2155938"/>
            <a:ext cx="4230624" cy="1655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800" b="1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그레이디언트</a:t>
            </a:r>
            <a:r>
              <a:rPr lang="ko-KR" altLang="en-US" sz="18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소실과 폭주 문제</a:t>
            </a:r>
            <a:endParaRPr lang="en-US" altLang="ko-KR" sz="1800" b="1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sz="1800" b="1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1800" b="1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채원석</a:t>
            </a:r>
          </a:p>
        </p:txBody>
      </p:sp>
      <p:sp>
        <p:nvSpPr>
          <p:cNvPr id="4" name="Google Shape;320;p13">
            <a:extLst>
              <a:ext uri="{FF2B5EF4-FFF2-40B4-BE49-F238E27FC236}">
                <a16:creationId xmlns:a16="http://schemas.microsoft.com/office/drawing/2014/main" id="{1EBFBDE9-0635-43D0-A44A-4ABB9B8F79F7}"/>
              </a:ext>
            </a:extLst>
          </p:cNvPr>
          <p:cNvSpPr txBox="1">
            <a:spLocks/>
          </p:cNvSpPr>
          <p:nvPr/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2">
                    <a:lumMod val="75000"/>
                  </a:schemeClr>
                </a:solidFill>
              </a:rPr>
              <a:pPr algn="ctr"/>
              <a:t>1</a:t>
            </a:fld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823C904D-D158-4429-A9D1-1AC6B973B8B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3.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수렴하지 않는 활성화 함수</a:t>
            </a:r>
            <a:endParaRPr lang="en-US" altLang="ko-KR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0B46C9-6AFF-4836-9532-906957FB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568" y="969110"/>
            <a:ext cx="5388864" cy="38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0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823C904D-D158-4429-A9D1-1AC6B973B8B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4.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배치 정규화</a:t>
            </a:r>
            <a:endParaRPr lang="en-US" altLang="ko-KR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155A6-2314-4E7D-8764-ED614354E1CD}"/>
              </a:ext>
            </a:extLst>
          </p:cNvPr>
          <p:cNvSpPr txBox="1"/>
          <p:nvPr/>
        </p:nvSpPr>
        <p:spPr>
          <a:xfrm>
            <a:off x="328366" y="1081727"/>
            <a:ext cx="201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정규화란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80C72F-37A0-4C21-B0A2-1D41A7BF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60" y="1650144"/>
            <a:ext cx="469648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823C904D-D158-4429-A9D1-1AC6B973B8B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4.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배치 정규화</a:t>
            </a:r>
            <a:endParaRPr lang="en-US" altLang="ko-KR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155A6-2314-4E7D-8764-ED614354E1CD}"/>
              </a:ext>
            </a:extLst>
          </p:cNvPr>
          <p:cNvSpPr txBox="1"/>
          <p:nvPr/>
        </p:nvSpPr>
        <p:spPr>
          <a:xfrm>
            <a:off x="328366" y="1046697"/>
            <a:ext cx="201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배치 정규화 알고리즘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970D4-AE71-4B3B-8374-FC66F7D9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52" y="1354474"/>
            <a:ext cx="3875234" cy="3122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6707AD-D231-4302-987E-9AC566DC681C}"/>
              </a:ext>
            </a:extLst>
          </p:cNvPr>
          <p:cNvSpPr txBox="1"/>
          <p:nvPr/>
        </p:nvSpPr>
        <p:spPr>
          <a:xfrm>
            <a:off x="4921816" y="1354474"/>
            <a:ext cx="3377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배치 정규화는 미니 배치의 평균과 분산을 이용해서 정규화를 한 후</a:t>
            </a:r>
            <a:r>
              <a:rPr lang="en-US" altLang="ko-KR" dirty="0"/>
              <a:t>, scale </a:t>
            </a:r>
            <a:r>
              <a:rPr lang="ko-KR" altLang="en-US" dirty="0"/>
              <a:t>및 </a:t>
            </a:r>
            <a:r>
              <a:rPr lang="en-US" altLang="ko-KR" dirty="0"/>
              <a:t>shift</a:t>
            </a:r>
            <a:r>
              <a:rPr lang="ko-KR" altLang="en-US" dirty="0"/>
              <a:t>를 </a:t>
            </a:r>
            <a:r>
              <a:rPr lang="ko-KR" altLang="en-US" dirty="0" err="1"/>
              <a:t>감마값</a:t>
            </a:r>
            <a:r>
              <a:rPr lang="en-US" altLang="ko-KR" dirty="0"/>
              <a:t>, </a:t>
            </a:r>
            <a:r>
              <a:rPr lang="ko-KR" altLang="en-US" dirty="0" err="1"/>
              <a:t>베타값을</a:t>
            </a:r>
            <a:r>
              <a:rPr lang="ko-KR" altLang="en-US" dirty="0"/>
              <a:t> 통해 실행하게 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감마와 베타 값은 </a:t>
            </a:r>
            <a:r>
              <a:rPr lang="en-US" altLang="ko-KR" dirty="0"/>
              <a:t>backpropagation</a:t>
            </a:r>
            <a:r>
              <a:rPr lang="ko-KR" altLang="en-US" dirty="0"/>
              <a:t>을 통해 학습된다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12A37DC-F005-43D3-9442-63799FD4B149}"/>
              </a:ext>
            </a:extLst>
          </p:cNvPr>
          <p:cNvSpPr/>
          <p:nvPr/>
        </p:nvSpPr>
        <p:spPr>
          <a:xfrm>
            <a:off x="6449568" y="3742944"/>
            <a:ext cx="195072" cy="231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0263-70AF-42E5-AA21-EA3459E8FF2B}"/>
              </a:ext>
            </a:extLst>
          </p:cNvPr>
          <p:cNvSpPr txBox="1"/>
          <p:nvPr/>
        </p:nvSpPr>
        <p:spPr>
          <a:xfrm>
            <a:off x="5372884" y="3374207"/>
            <a:ext cx="254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=g(z),</a:t>
            </a:r>
            <a:r>
              <a:rPr lang="ko-KR" altLang="en-US" dirty="0"/>
              <a:t> </a:t>
            </a:r>
            <a:r>
              <a:rPr lang="en-US" altLang="ko-KR" dirty="0"/>
              <a:t>z=</a:t>
            </a:r>
            <a:r>
              <a:rPr lang="en-US" altLang="ko-KR" dirty="0" err="1"/>
              <a:t>wx+b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95663-5D8B-4560-AF8D-D580AF7F01CF}"/>
              </a:ext>
            </a:extLst>
          </p:cNvPr>
          <p:cNvSpPr txBox="1"/>
          <p:nvPr/>
        </p:nvSpPr>
        <p:spPr>
          <a:xfrm>
            <a:off x="5159524" y="3953327"/>
            <a:ext cx="293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=g(BN(z)),</a:t>
            </a:r>
            <a:r>
              <a:rPr lang="ko-KR" altLang="en-US" dirty="0"/>
              <a:t> </a:t>
            </a:r>
            <a:r>
              <a:rPr lang="en-US" altLang="ko-KR" dirty="0"/>
              <a:t>z=</a:t>
            </a:r>
            <a:r>
              <a:rPr lang="en-US" altLang="ko-KR" dirty="0" err="1"/>
              <a:t>wx+b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73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823C904D-D158-4429-A9D1-1AC6B973B8B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5. </a:t>
            </a:r>
            <a:r>
              <a:rPr lang="ko-KR" altLang="en-US" sz="3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그레이디언트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3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클리핑</a:t>
            </a:r>
            <a:endParaRPr lang="en-US" altLang="ko-KR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EDFB99-85E1-43CF-8C78-82E0DE611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66" y="1261879"/>
            <a:ext cx="5201376" cy="2619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73BDE9-9D61-49F2-8579-1F5A0344047B}"/>
              </a:ext>
            </a:extLst>
          </p:cNvPr>
          <p:cNvSpPr txBox="1"/>
          <p:nvPr/>
        </p:nvSpPr>
        <p:spPr>
          <a:xfrm>
            <a:off x="5590702" y="1353312"/>
            <a:ext cx="3199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역전파시 일정 임계 값을 넘어서지 못하게 </a:t>
            </a:r>
            <a:r>
              <a:rPr lang="ko-KR" altLang="en-US" dirty="0" err="1"/>
              <a:t>그레이디언트를</a:t>
            </a:r>
            <a:r>
              <a:rPr lang="ko-KR" altLang="en-US" dirty="0"/>
              <a:t> 잘라내는 방식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34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9EE13-0358-42EE-A658-813254467900}"/>
              </a:ext>
            </a:extLst>
          </p:cNvPr>
          <p:cNvSpPr txBox="1"/>
          <p:nvPr/>
        </p:nvSpPr>
        <p:spPr>
          <a:xfrm>
            <a:off x="2779776" y="1925419"/>
            <a:ext cx="254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5" name="Google Shape;59;p12">
            <a:extLst>
              <a:ext uri="{FF2B5EF4-FFF2-40B4-BE49-F238E27FC236}">
                <a16:creationId xmlns:a16="http://schemas.microsoft.com/office/drawing/2014/main" id="{FAFBA337-3D38-4D00-94F5-FE364CCCF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776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목차</a:t>
            </a:r>
            <a:endParaRPr sz="4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6" name="Google Shape;61;p12">
            <a:extLst>
              <a:ext uri="{FF2B5EF4-FFF2-40B4-BE49-F238E27FC236}">
                <a16:creationId xmlns:a16="http://schemas.microsoft.com/office/drawing/2014/main" id="{53B65C4D-9F84-4783-A9B7-B524F4856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7760" y="1428750"/>
            <a:ext cx="3590544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그레이디언트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소실과 폭주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글로럿과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He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초기화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수렴하지 않는 활성화 함수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배치 정규화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그레이디언트</a:t>
            </a:r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클리핑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5AC511CA-E69A-4C07-9DF4-CC5B9DB2B61F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1.</a:t>
            </a:r>
            <a:r>
              <a:rPr lang="ko-KR" altLang="en-US" sz="36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그레이디언트 소실과 폭주</a:t>
            </a:r>
            <a:endParaRPr lang="ko-KR" altLang="en-US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E5286-2FD8-44C1-B2C3-57529A77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66" y="1016850"/>
            <a:ext cx="5842492" cy="2541714"/>
          </a:xfrm>
          <a:prstGeom prst="rect">
            <a:avLst/>
          </a:prstGeom>
        </p:spPr>
      </p:pic>
      <p:sp>
        <p:nvSpPr>
          <p:cNvPr id="9" name="Google Shape;61;p12">
            <a:extLst>
              <a:ext uri="{FF2B5EF4-FFF2-40B4-BE49-F238E27FC236}">
                <a16:creationId xmlns:a16="http://schemas.microsoft.com/office/drawing/2014/main" id="{DCD0709D-1A9B-417F-B31E-B19AA2152029}"/>
              </a:ext>
            </a:extLst>
          </p:cNvPr>
          <p:cNvSpPr txBox="1">
            <a:spLocks/>
          </p:cNvSpPr>
          <p:nvPr/>
        </p:nvSpPr>
        <p:spPr>
          <a:xfrm>
            <a:off x="4811984" y="3739876"/>
            <a:ext cx="3917416" cy="128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419100" indent="-342900">
              <a:buClrTx/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붉은 선</a:t>
            </a:r>
            <a:r>
              <a:rPr lang="en-US" altLang="ko-KR" sz="2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 함수를 미분</a:t>
            </a:r>
            <a:endParaRPr lang="en-US" altLang="ko-KR" sz="2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76200" indent="0">
              <a:buClrTx/>
            </a:pPr>
            <a:endParaRPr lang="en-US" altLang="ko-KR" sz="2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19100" indent="-342900">
              <a:buClrTx/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Sigmoid: 0~1</a:t>
            </a:r>
            <a:r>
              <a:rPr lang="ko-KR" altLang="en-US" sz="2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사이의 출력 값 제공</a:t>
            </a:r>
            <a:endParaRPr lang="en-US" altLang="ko-KR" sz="20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76200" indent="0">
              <a:buClrTx/>
            </a:pPr>
            <a:r>
              <a:rPr lang="en-US" altLang="ko-KR" sz="2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           </a:t>
            </a:r>
            <a:r>
              <a:rPr lang="ko-KR" altLang="en-US" sz="2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미분 값 최대 </a:t>
            </a:r>
            <a:r>
              <a:rPr lang="en-US" altLang="ko-KR" sz="20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0.25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5AC511CA-E69A-4C07-9DF4-CC5B9DB2B61F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1.</a:t>
            </a:r>
            <a:r>
              <a:rPr lang="ko-KR" altLang="en-US" sz="3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그레이디언트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소실과 폭주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D2405-0802-40AD-A895-A13C8C73C5A1}"/>
              </a:ext>
            </a:extLst>
          </p:cNvPr>
          <p:cNvSpPr txBox="1"/>
          <p:nvPr/>
        </p:nvSpPr>
        <p:spPr>
          <a:xfrm>
            <a:off x="632881" y="977940"/>
            <a:ext cx="329184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layer 1: </a:t>
            </a:r>
            <a:r>
              <a:rPr lang="en-US" altLang="ko-KR" sz="1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wx+b</a:t>
            </a:r>
            <a:endParaRPr lang="en-US" altLang="ko-KR" sz="1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layer 2: </a:t>
            </a:r>
            <a:r>
              <a:rPr lang="en-US" altLang="ko-KR" sz="16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Sigmoid</a:t>
            </a:r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(layer 1)</a:t>
            </a:r>
          </a:p>
          <a:p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layer 3: </a:t>
            </a:r>
            <a:r>
              <a:rPr lang="en-US" altLang="ko-KR" sz="1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wx+b</a:t>
            </a:r>
            <a:endParaRPr lang="en-US" altLang="ko-KR" sz="1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layer 4: </a:t>
            </a:r>
            <a:r>
              <a:rPr lang="en-US" altLang="ko-KR" sz="16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Sigmoid</a:t>
            </a:r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(layer 3)</a:t>
            </a:r>
          </a:p>
          <a:p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…</a:t>
            </a:r>
          </a:p>
          <a:p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…</a:t>
            </a:r>
          </a:p>
          <a:p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…</a:t>
            </a:r>
          </a:p>
          <a:p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layer 100: </a:t>
            </a:r>
            <a:r>
              <a:rPr lang="en-US" altLang="ko-KR" sz="16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sigmoid</a:t>
            </a:r>
            <a:r>
              <a:rPr lang="en-US" altLang="ko-KR" sz="1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(layer 99)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E3E93A-4B3A-4507-8210-3A36CD47F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1" y="3255487"/>
            <a:ext cx="8096519" cy="12065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629D48-F7C5-4784-A2CF-0BA283BCC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359" y="1013226"/>
            <a:ext cx="4299385" cy="18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5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D7A5C-B320-4CEF-BFE9-FB77D3008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88" y="1243284"/>
            <a:ext cx="6973824" cy="3007668"/>
          </a:xfrm>
          <a:prstGeom prst="rect">
            <a:avLst/>
          </a:prstGeom>
        </p:spPr>
      </p:pic>
      <p:sp>
        <p:nvSpPr>
          <p:cNvPr id="10" name="Google Shape;75;p14">
            <a:extLst>
              <a:ext uri="{FF2B5EF4-FFF2-40B4-BE49-F238E27FC236}">
                <a16:creationId xmlns:a16="http://schemas.microsoft.com/office/drawing/2014/main" id="{AB4C2AAF-A3AF-4DA4-9296-53FCDD90371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1.</a:t>
            </a:r>
            <a:r>
              <a:rPr lang="ko-KR" altLang="en-US" sz="3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그레이디언트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소실과 폭주</a:t>
            </a:r>
          </a:p>
        </p:txBody>
      </p:sp>
      <p:pic>
        <p:nvPicPr>
          <p:cNvPr id="1026" name="Picture 2" descr="Understanding the difficulty of training deep feedforward neural">
            <a:extLst>
              <a:ext uri="{FF2B5EF4-FFF2-40B4-BE49-F238E27FC236}">
                <a16:creationId xmlns:a16="http://schemas.microsoft.com/office/drawing/2014/main" id="{014844BC-248F-462A-A8C8-C3FDBE292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6" y="1185679"/>
            <a:ext cx="4163838" cy="31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29B909-E53E-405E-B753-D53EE3B4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494" y="1347327"/>
            <a:ext cx="3784212" cy="2799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75;p14">
            <a:extLst>
              <a:ext uri="{FF2B5EF4-FFF2-40B4-BE49-F238E27FC236}">
                <a16:creationId xmlns:a16="http://schemas.microsoft.com/office/drawing/2014/main" id="{8703B707-5DBF-45BC-94B7-526B0BE9DCD6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2. </a:t>
            </a:r>
            <a:r>
              <a:rPr lang="ko-KR" altLang="en-US" sz="3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글로럿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초기화와 </a:t>
            </a:r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He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44BE68-DB25-4A6D-B501-846E9619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6" y="1356245"/>
            <a:ext cx="3795276" cy="111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BA675-49D7-4731-9247-9DEBE686FA3D}"/>
              </a:ext>
            </a:extLst>
          </p:cNvPr>
          <p:cNvSpPr txBox="1"/>
          <p:nvPr/>
        </p:nvSpPr>
        <p:spPr>
          <a:xfrm>
            <a:off x="400206" y="928572"/>
            <a:ext cx="219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글로럿</a:t>
            </a:r>
            <a:r>
              <a:rPr lang="ko-KR" altLang="en-US" sz="20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316FDB-755E-4BB8-8899-2BC14A88C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54" y="3926219"/>
            <a:ext cx="2553056" cy="9050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68E8993-F0DD-4938-8349-3C8537BCE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66" y="2946695"/>
            <a:ext cx="3277057" cy="6477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6EBF2A-7FE5-4749-B2C1-3F16ABDDDA32}"/>
              </a:ext>
            </a:extLst>
          </p:cNvPr>
          <p:cNvSpPr txBox="1"/>
          <p:nvPr/>
        </p:nvSpPr>
        <p:spPr>
          <a:xfrm>
            <a:off x="400206" y="2664201"/>
            <a:ext cx="131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균등 분포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EFF69A-FD73-4A8A-8A09-E92FCE136821}"/>
              </a:ext>
            </a:extLst>
          </p:cNvPr>
          <p:cNvSpPr txBox="1"/>
          <p:nvPr/>
        </p:nvSpPr>
        <p:spPr>
          <a:xfrm>
            <a:off x="400206" y="3628473"/>
            <a:ext cx="131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정규 분포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CF7C8-550E-494A-8CDB-303F332B91A7}"/>
              </a:ext>
            </a:extLst>
          </p:cNvPr>
          <p:cNvSpPr txBox="1"/>
          <p:nvPr/>
        </p:nvSpPr>
        <p:spPr>
          <a:xfrm>
            <a:off x="4803648" y="2048256"/>
            <a:ext cx="38414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층의 기울기 분산 사이에 균형을 맞춰 특정 층이 너무 부각되거나 다른 층이 뒤쳐지는 것을 막음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ko-KR" altLang="en-US" dirty="0"/>
              <a:t>자 형태의 활성화 함수와 사용할 때는 좋은 성능을 보임 </a:t>
            </a:r>
            <a:r>
              <a:rPr lang="en-US" altLang="ko-KR" dirty="0" err="1"/>
              <a:t>ReLU</a:t>
            </a:r>
            <a:r>
              <a:rPr lang="ko-KR" altLang="en-US" dirty="0"/>
              <a:t>와 사용할 때는 성능이 좋지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E512F84-8B16-4334-8CD5-F8718EBD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28" y="1328682"/>
            <a:ext cx="3801058" cy="1245360"/>
          </a:xfrm>
          <a:prstGeom prst="rect">
            <a:avLst/>
          </a:prstGeom>
        </p:spPr>
      </p:pic>
      <p:sp>
        <p:nvSpPr>
          <p:cNvPr id="17" name="Google Shape;75;p14">
            <a:extLst>
              <a:ext uri="{FF2B5EF4-FFF2-40B4-BE49-F238E27FC236}">
                <a16:creationId xmlns:a16="http://schemas.microsoft.com/office/drawing/2014/main" id="{C58BDDBB-0643-4449-B7EE-61E30E9402C6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2. </a:t>
            </a:r>
            <a:r>
              <a:rPr lang="ko-KR" altLang="en-US" sz="36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글로럿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초기화와 </a:t>
            </a:r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He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9738C-FB42-4320-B13D-DF136002052C}"/>
              </a:ext>
            </a:extLst>
          </p:cNvPr>
          <p:cNvSpPr txBox="1"/>
          <p:nvPr/>
        </p:nvSpPr>
        <p:spPr>
          <a:xfrm>
            <a:off x="400206" y="928572"/>
            <a:ext cx="219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He</a:t>
            </a:r>
            <a:r>
              <a:rPr lang="ko-KR" altLang="en-US" sz="2000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0855A3-EB0D-418E-B3EE-C5E21BE89F15}"/>
              </a:ext>
            </a:extLst>
          </p:cNvPr>
          <p:cNvSpPr txBox="1"/>
          <p:nvPr/>
        </p:nvSpPr>
        <p:spPr>
          <a:xfrm>
            <a:off x="400206" y="2664201"/>
            <a:ext cx="131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균등 분포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0F935-6920-4A78-9FF2-45B6E853B38B}"/>
              </a:ext>
            </a:extLst>
          </p:cNvPr>
          <p:cNvSpPr txBox="1"/>
          <p:nvPr/>
        </p:nvSpPr>
        <p:spPr>
          <a:xfrm>
            <a:off x="421128" y="3791242"/>
            <a:ext cx="131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정규 분포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816ED5-B67F-41BC-BE4B-366FAAE05A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32"/>
          <a:stretch/>
        </p:blipFill>
        <p:spPr>
          <a:xfrm>
            <a:off x="779583" y="4175362"/>
            <a:ext cx="1905266" cy="6739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9EA9E7-893C-4491-ACC1-FD9045902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61" y="3000424"/>
            <a:ext cx="2600688" cy="7144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BE2A02-20B1-46F8-A675-E73BDCF91AC4}"/>
              </a:ext>
            </a:extLst>
          </p:cNvPr>
          <p:cNvSpPr txBox="1"/>
          <p:nvPr/>
        </p:nvSpPr>
        <p:spPr>
          <a:xfrm>
            <a:off x="4803648" y="2048256"/>
            <a:ext cx="38414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글로럿과</a:t>
            </a:r>
            <a:r>
              <a:rPr lang="ko-KR" altLang="en-US" dirty="0"/>
              <a:t> 마찬가지로 정규분포와 균등 분포 두 가지로 나뉨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글로럿</a:t>
            </a:r>
            <a:r>
              <a:rPr lang="ko-KR" altLang="en-US" dirty="0"/>
              <a:t> 초기화와는 다르게 다음 층의 뉴런 수를 반영하지 않는다</a:t>
            </a:r>
            <a:r>
              <a:rPr lang="en-US" altLang="ko-KR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5;p14">
            <a:extLst>
              <a:ext uri="{FF2B5EF4-FFF2-40B4-BE49-F238E27FC236}">
                <a16:creationId xmlns:a16="http://schemas.microsoft.com/office/drawing/2014/main" id="{DB0D4388-15A9-49BC-BF76-F8EFF71EF86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3.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수렴하지 않는 활성화 함수</a:t>
            </a:r>
            <a:endParaRPr lang="en-US" altLang="ko-KR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26" name="Picture 2" descr="What is the Dying ReLU problem in Neural Networks? - knowledge Transfer">
            <a:extLst>
              <a:ext uri="{FF2B5EF4-FFF2-40B4-BE49-F238E27FC236}">
                <a16:creationId xmlns:a16="http://schemas.microsoft.com/office/drawing/2014/main" id="{4B5154AB-4F80-4241-9FD3-FD7A4617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8" y="1159113"/>
            <a:ext cx="4379732" cy="20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9FE695-DAAA-436D-8271-56D062CCE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8" y="3080155"/>
            <a:ext cx="1524213" cy="390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B10DA1-C3A1-47B4-B578-BE23C30A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944" y="3140392"/>
            <a:ext cx="2553056" cy="323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AE00E9-F0F8-41B1-8890-2680B8A13612}"/>
              </a:ext>
            </a:extLst>
          </p:cNvPr>
          <p:cNvSpPr txBox="1"/>
          <p:nvPr/>
        </p:nvSpPr>
        <p:spPr>
          <a:xfrm>
            <a:off x="4874463" y="1396325"/>
            <a:ext cx="3841486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X&lt;0 </a:t>
            </a:r>
            <a:r>
              <a:rPr lang="ko-KR" altLang="en-US" dirty="0"/>
              <a:t>인 경우 도함수가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</a:t>
            </a:r>
            <a:r>
              <a:rPr lang="en-US" altLang="ko-KR" dirty="0">
                <a:sym typeface="Wingdings" panose="05000000000000000000" pitchFamily="2" charset="2"/>
              </a:rPr>
              <a:t> X&lt;0 </a:t>
            </a:r>
            <a:r>
              <a:rPr lang="ko-KR" altLang="en-US" dirty="0">
                <a:sym typeface="Wingdings" panose="05000000000000000000" pitchFamily="2" charset="2"/>
              </a:rPr>
              <a:t>인 값들에 대해서 기울기가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이기 때문에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이외의 값을 출력하지 않게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 </a:t>
            </a:r>
            <a:r>
              <a:rPr lang="ko-KR" altLang="en-US" dirty="0">
                <a:sym typeface="Wingdings" panose="05000000000000000000" pitchFamily="2" charset="2"/>
              </a:rPr>
              <a:t>죽은 </a:t>
            </a:r>
            <a:r>
              <a:rPr lang="en-US" altLang="ko-KR" dirty="0" err="1">
                <a:sym typeface="Wingdings" panose="05000000000000000000" pitchFamily="2" charset="2"/>
              </a:rPr>
              <a:t>ReLU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aseline="30000" dirty="0">
                <a:sym typeface="Wingdings" panose="05000000000000000000" pitchFamily="2" charset="2"/>
              </a:rPr>
              <a:t>dying </a:t>
            </a:r>
            <a:r>
              <a:rPr lang="en-US" altLang="ko-KR" baseline="30000" dirty="0" err="1">
                <a:sym typeface="Wingdings" panose="05000000000000000000" pitchFamily="2" charset="2"/>
              </a:rPr>
              <a:t>ReLU</a:t>
            </a:r>
            <a:r>
              <a:rPr lang="en-US" altLang="ko-KR" baseline="30000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문제를 해결하기 위해 나온 것이 </a:t>
            </a:r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en-US" altLang="ko-KR" dirty="0"/>
              <a:t>α</a:t>
            </a:r>
            <a:r>
              <a:rPr lang="ko-KR" altLang="en-US" dirty="0"/>
              <a:t>가 이 함수가 새는</a:t>
            </a:r>
            <a:r>
              <a:rPr lang="en-US" altLang="ko-KR" baseline="30000" dirty="0"/>
              <a:t>leaky</a:t>
            </a:r>
            <a:r>
              <a:rPr lang="ko-KR" altLang="en-US" dirty="0"/>
              <a:t> 정도를 결정하게 됨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Google Shape;384;p20">
            <a:extLst>
              <a:ext uri="{FF2B5EF4-FFF2-40B4-BE49-F238E27FC236}">
                <a16:creationId xmlns:a16="http://schemas.microsoft.com/office/drawing/2014/main" id="{F3EC223C-7FF1-40F5-8404-534471F350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5;p14">
            <a:extLst>
              <a:ext uri="{FF2B5EF4-FFF2-40B4-BE49-F238E27FC236}">
                <a16:creationId xmlns:a16="http://schemas.microsoft.com/office/drawing/2014/main" id="{DB0D4388-15A9-49BC-BF76-F8EFF71EF86C}"/>
              </a:ext>
            </a:extLst>
          </p:cNvPr>
          <p:cNvSpPr txBox="1">
            <a:spLocks/>
          </p:cNvSpPr>
          <p:nvPr/>
        </p:nvSpPr>
        <p:spPr>
          <a:xfrm>
            <a:off x="328366" y="275808"/>
            <a:ext cx="7787640" cy="5729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3. </a:t>
            </a:r>
            <a:r>
              <a:rPr lang="ko-KR" altLang="en-US" sz="36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수렴하지 않는 활성화 함수</a:t>
            </a:r>
            <a:endParaRPr lang="en-US" altLang="ko-KR" sz="36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68F83-866C-480C-86E4-3AAC21D44713}"/>
              </a:ext>
            </a:extLst>
          </p:cNvPr>
          <p:cNvSpPr txBox="1"/>
          <p:nvPr/>
        </p:nvSpPr>
        <p:spPr>
          <a:xfrm>
            <a:off x="328366" y="898390"/>
            <a:ext cx="421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416</a:t>
            </a:r>
            <a:r>
              <a:rPr lang="ko-KR" altLang="en-US" dirty="0"/>
              <a:t>페이지 하단의 논문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CC1AE7-0054-4E0D-81C3-B4C117A6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66" y="4738238"/>
            <a:ext cx="5900347" cy="1729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0DFF31-BEFA-4D96-AD4E-B500672C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67" y="2230383"/>
            <a:ext cx="3937833" cy="1126253"/>
          </a:xfrm>
          <a:prstGeom prst="rect">
            <a:avLst/>
          </a:prstGeom>
        </p:spPr>
      </p:pic>
      <p:sp>
        <p:nvSpPr>
          <p:cNvPr id="8" name="Google Shape;384;p20">
            <a:extLst>
              <a:ext uri="{FF2B5EF4-FFF2-40B4-BE49-F238E27FC236}">
                <a16:creationId xmlns:a16="http://schemas.microsoft.com/office/drawing/2014/main" id="{90B33AED-1493-4A88-8740-AB76ED188C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0" name="Picture 2" descr="CIFAR-10 Dataset | Papers With Code">
            <a:extLst>
              <a:ext uri="{FF2B5EF4-FFF2-40B4-BE49-F238E27FC236}">
                <a16:creationId xmlns:a16="http://schemas.microsoft.com/office/drawing/2014/main" id="{0AD79580-26FA-4E52-BC7A-D0EF12B2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6" y="1255775"/>
            <a:ext cx="4263718" cy="330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CDF446-F66B-422F-AA70-FE013CC7D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48" y="1137101"/>
            <a:ext cx="4704056" cy="18547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7CB705-778F-46DC-9824-785848492B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52"/>
          <a:stretch/>
        </p:blipFill>
        <p:spPr>
          <a:xfrm>
            <a:off x="452348" y="2933064"/>
            <a:ext cx="4704056" cy="17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350</Words>
  <Application>Microsoft Office PowerPoint</Application>
  <PresentationFormat>화면 슬라이드 쇼(16:9)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Montserrat Light</vt:lpstr>
      <vt:lpstr>Microsoft GothicNeo Light</vt:lpstr>
      <vt:lpstr>Poppins</vt:lpstr>
      <vt:lpstr>Titillium Web Light</vt:lpstr>
      <vt:lpstr>Volsce template</vt:lpstr>
      <vt:lpstr>심층 신경망 훈련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chae wonsuk</cp:lastModifiedBy>
  <cp:revision>27</cp:revision>
  <dcterms:modified xsi:type="dcterms:W3CDTF">2021-09-17T08:08:15Z</dcterms:modified>
</cp:coreProperties>
</file>