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  <p:sldId id="266" r:id="rId7"/>
    <p:sldId id="272" r:id="rId8"/>
    <p:sldId id="288" r:id="rId9"/>
    <p:sldId id="269" r:id="rId10"/>
    <p:sldId id="270" r:id="rId11"/>
    <p:sldId id="278" r:id="rId12"/>
    <p:sldId id="289" r:id="rId13"/>
    <p:sldId id="290" r:id="rId14"/>
    <p:sldId id="287" r:id="rId15"/>
    <p:sldId id="276" r:id="rId16"/>
    <p:sldId id="291" r:id="rId17"/>
    <p:sldId id="281" r:id="rId18"/>
    <p:sldId id="28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사전 훈련된 층 재사용하기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F06BA-E82C-4002-98D5-60C35D5236E2}"/>
              </a:ext>
            </a:extLst>
          </p:cNvPr>
          <p:cNvSpPr txBox="1"/>
          <p:nvPr/>
        </p:nvSpPr>
        <p:spPr>
          <a:xfrm>
            <a:off x="2628900" y="487216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발표자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권기호</a:t>
            </a: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23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비지도 사전훈련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문제 </a:t>
            </a:r>
            <a:endParaRPr lang="en-US" altLang="ko-KR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해결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직면할 수 있는 다른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187581-9EB6-48DE-BC01-8396AD11AEF6}"/>
              </a:ext>
            </a:extLst>
          </p:cNvPr>
          <p:cNvSpPr/>
          <p:nvPr/>
        </p:nvSpPr>
        <p:spPr>
          <a:xfrm>
            <a:off x="800980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4D632-2249-4BD8-822D-917FBCFB8FA6}"/>
              </a:ext>
            </a:extLst>
          </p:cNvPr>
          <p:cNvSpPr txBox="1"/>
          <p:nvPr/>
        </p:nvSpPr>
        <p:spPr>
          <a:xfrm>
            <a:off x="1112137" y="2196304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레이블된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훈련 데이터가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많지 않다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E3EA9C-E97C-4E34-9219-4C82CD32DAE3}"/>
              </a:ext>
            </a:extLst>
          </p:cNvPr>
          <p:cNvSpPr/>
          <p:nvPr/>
        </p:nvSpPr>
        <p:spPr>
          <a:xfrm>
            <a:off x="4415718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8522BF-0C39-4572-9683-AB4BBC5F47C4}"/>
              </a:ext>
            </a:extLst>
          </p:cNvPr>
          <p:cNvSpPr/>
          <p:nvPr/>
        </p:nvSpPr>
        <p:spPr>
          <a:xfrm>
            <a:off x="8030456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1E1DE5-21DF-4C38-95CF-B8AD8CE89228}"/>
              </a:ext>
            </a:extLst>
          </p:cNvPr>
          <p:cNvSpPr txBox="1"/>
          <p:nvPr/>
        </p:nvSpPr>
        <p:spPr>
          <a:xfrm>
            <a:off x="4767754" y="2196303"/>
            <a:ext cx="2656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비슷한 작업을 진행한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모델이 존재하지 않는다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DF4B01-8B72-4B42-ACAF-CC705FA9E4E2}"/>
              </a:ext>
            </a:extLst>
          </p:cNvPr>
          <p:cNvSpPr txBox="1"/>
          <p:nvPr/>
        </p:nvSpPr>
        <p:spPr>
          <a:xfrm>
            <a:off x="8170896" y="2196303"/>
            <a:ext cx="3161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레이블 부여 비용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돈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많이 소요된다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E66E1F-92B2-4776-AE6A-3563AFD87C3C}"/>
              </a:ext>
            </a:extLst>
          </p:cNvPr>
          <p:cNvSpPr/>
          <p:nvPr/>
        </p:nvSpPr>
        <p:spPr>
          <a:xfrm>
            <a:off x="4415718" y="4356459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AA8A60-6970-4D6A-8FF4-1BBF8876FAEA}"/>
              </a:ext>
            </a:extLst>
          </p:cNvPr>
          <p:cNvSpPr txBox="1"/>
          <p:nvPr/>
        </p:nvSpPr>
        <p:spPr>
          <a:xfrm>
            <a:off x="4568179" y="5084690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비지도 사전 훈련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!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4D5608BC-A34C-4488-827D-00D79923A4A8}"/>
              </a:ext>
            </a:extLst>
          </p:cNvPr>
          <p:cNvSpPr/>
          <p:nvPr/>
        </p:nvSpPr>
        <p:spPr>
          <a:xfrm rot="16200000">
            <a:off x="5901040" y="154138"/>
            <a:ext cx="502024" cy="73465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해결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FC1E15-9B6C-44E4-AC39-807260E10678}"/>
              </a:ext>
            </a:extLst>
          </p:cNvPr>
          <p:cNvGrpSpPr/>
          <p:nvPr/>
        </p:nvGrpSpPr>
        <p:grpSpPr>
          <a:xfrm>
            <a:off x="1073064" y="1486649"/>
            <a:ext cx="2785853" cy="2112927"/>
            <a:chOff x="1140688" y="1316072"/>
            <a:chExt cx="2041451" cy="21841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F39BE6-9431-48BE-9990-2C7515DEC743}"/>
                </a:ext>
              </a:extLst>
            </p:cNvPr>
            <p:cNvSpPr/>
            <p:nvPr/>
          </p:nvSpPr>
          <p:spPr>
            <a:xfrm>
              <a:off x="1140688" y="1316072"/>
              <a:ext cx="2041451" cy="2184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671780E-5146-4893-98B5-E7A8791CCCFF}"/>
                </a:ext>
              </a:extLst>
            </p:cNvPr>
            <p:cNvSpPr/>
            <p:nvPr/>
          </p:nvSpPr>
          <p:spPr>
            <a:xfrm>
              <a:off x="1140688" y="1316073"/>
              <a:ext cx="2041451" cy="514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0E7B05-9A6A-4029-BFD2-6242CFA35A33}"/>
                </a:ext>
              </a:extLst>
            </p:cNvPr>
            <p:cNvSpPr txBox="1"/>
            <p:nvPr/>
          </p:nvSpPr>
          <p:spPr>
            <a:xfrm>
              <a:off x="1676439" y="1408931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STEP 1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65A713-6172-4A94-8E9E-C069261FCE42}"/>
                </a:ext>
              </a:extLst>
            </p:cNvPr>
            <p:cNvSpPr txBox="1"/>
            <p:nvPr/>
          </p:nvSpPr>
          <p:spPr>
            <a:xfrm>
              <a:off x="1176674" y="1963793"/>
              <a:ext cx="1975185" cy="1405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latin typeface="+mn-ea"/>
                </a:rPr>
                <a:t>레이블이 없는 데이터 또는 </a:t>
              </a:r>
              <a:endParaRPr lang="en-US" altLang="ko-KR" sz="1400" dirty="0"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latin typeface="+mn-ea"/>
                </a:rPr>
                <a:t>전체 데이터를 사용하여</a:t>
              </a:r>
              <a:r>
                <a:rPr lang="en-US" altLang="ko-KR" sz="1400" dirty="0">
                  <a:latin typeface="+mn-ea"/>
                </a:rPr>
                <a:t>Autoencoder</a:t>
              </a:r>
              <a:r>
                <a:rPr lang="ko-KR" altLang="en-US" sz="1400" dirty="0">
                  <a:latin typeface="+mn-ea"/>
                </a:rPr>
                <a:t>나 </a:t>
              </a:r>
              <a:r>
                <a:rPr lang="en-US" altLang="ko-KR" sz="1400" dirty="0">
                  <a:latin typeface="+mn-ea"/>
                </a:rPr>
                <a:t>GAN</a:t>
              </a:r>
              <a:r>
                <a:rPr lang="ko-KR" altLang="en-US" sz="1400" dirty="0">
                  <a:latin typeface="+mn-ea"/>
                </a:rPr>
                <a:t>와 같은 비지도 학습을 통해 모델을 학습한다</a:t>
              </a:r>
              <a:r>
                <a:rPr lang="en-US" altLang="ko-KR" sz="1400" dirty="0">
                  <a:latin typeface="+mn-ea"/>
                </a:rPr>
                <a:t>.</a:t>
              </a:r>
              <a:endParaRPr lang="ko-KR" altLang="en-US" sz="1400" dirty="0"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6A4F7C3-98DC-4F7C-86E6-C87808880037}"/>
              </a:ext>
            </a:extLst>
          </p:cNvPr>
          <p:cNvGrpSpPr/>
          <p:nvPr/>
        </p:nvGrpSpPr>
        <p:grpSpPr>
          <a:xfrm>
            <a:off x="4590026" y="1486650"/>
            <a:ext cx="2776376" cy="2112926"/>
            <a:chOff x="1167865" y="3283945"/>
            <a:chExt cx="2080022" cy="176812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853BF52-3F6E-42F8-A32F-681B230146F5}"/>
                </a:ext>
              </a:extLst>
            </p:cNvPr>
            <p:cNvSpPr/>
            <p:nvPr/>
          </p:nvSpPr>
          <p:spPr>
            <a:xfrm>
              <a:off x="1201649" y="3283946"/>
              <a:ext cx="2041451" cy="1768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FF1A79-8F83-4372-8B0D-F9CEF6037FAC}"/>
                </a:ext>
              </a:extLst>
            </p:cNvPr>
            <p:cNvSpPr/>
            <p:nvPr/>
          </p:nvSpPr>
          <p:spPr>
            <a:xfrm>
              <a:off x="1201648" y="3283945"/>
              <a:ext cx="2041451" cy="514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4F2F6B-3513-4C33-A45E-C68C698C2CFE}"/>
                </a:ext>
              </a:extLst>
            </p:cNvPr>
            <p:cNvSpPr txBox="1"/>
            <p:nvPr/>
          </p:nvSpPr>
          <p:spPr>
            <a:xfrm>
              <a:off x="1762364" y="3376803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STEP 2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39AD16-4057-436E-B8D8-86451ABDE901}"/>
                </a:ext>
              </a:extLst>
            </p:cNvPr>
            <p:cNvSpPr txBox="1"/>
            <p:nvPr/>
          </p:nvSpPr>
          <p:spPr>
            <a:xfrm>
              <a:off x="1167865" y="3876038"/>
              <a:ext cx="2080022" cy="921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400" dirty="0">
                  <a:latin typeface="+mn-ea"/>
                </a:rPr>
                <a:t>Autoencoder</a:t>
              </a:r>
              <a:r>
                <a:rPr lang="ko-KR" altLang="en-US" sz="1400" dirty="0">
                  <a:latin typeface="+mn-ea"/>
                </a:rPr>
                <a:t>나 </a:t>
              </a:r>
              <a:r>
                <a:rPr lang="en-US" altLang="ko-KR" sz="1400" dirty="0">
                  <a:latin typeface="+mn-ea"/>
                </a:rPr>
                <a:t>GAN </a:t>
              </a:r>
              <a:r>
                <a:rPr lang="ko-KR" altLang="en-US" sz="1400" dirty="0">
                  <a:latin typeface="+mn-ea"/>
                </a:rPr>
                <a:t>판별자의 하위층을 재사용하고 그 위에 새로운 작업에 맞는 출력층을 추가한다</a:t>
              </a:r>
              <a:r>
                <a:rPr lang="en-US" altLang="ko-KR" sz="1400" dirty="0">
                  <a:latin typeface="+mn-ea"/>
                </a:rPr>
                <a:t>.</a:t>
              </a:r>
              <a:endParaRPr lang="ko-KR" altLang="en-US" sz="1400" dirty="0">
                <a:latin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29DD58-DEA2-4EE4-B8B6-61E3E81ABA46}"/>
              </a:ext>
            </a:extLst>
          </p:cNvPr>
          <p:cNvGrpSpPr/>
          <p:nvPr/>
        </p:nvGrpSpPr>
        <p:grpSpPr>
          <a:xfrm>
            <a:off x="8142604" y="1486649"/>
            <a:ext cx="2776378" cy="2112925"/>
            <a:chOff x="1161784" y="4944503"/>
            <a:chExt cx="2041453" cy="176812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F8B617-EFC8-49CF-A9C4-695DF4FE914B}"/>
                </a:ext>
              </a:extLst>
            </p:cNvPr>
            <p:cNvSpPr/>
            <p:nvPr/>
          </p:nvSpPr>
          <p:spPr>
            <a:xfrm>
              <a:off x="1161786" y="4944504"/>
              <a:ext cx="2041451" cy="1768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A1CDF9B-560E-41C7-B489-3215FE9795E5}"/>
                </a:ext>
              </a:extLst>
            </p:cNvPr>
            <p:cNvSpPr/>
            <p:nvPr/>
          </p:nvSpPr>
          <p:spPr>
            <a:xfrm>
              <a:off x="1161784" y="4944503"/>
              <a:ext cx="2041451" cy="514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291B2F-2FD5-4E87-ABB8-5D1D479E0F9E}"/>
                </a:ext>
              </a:extLst>
            </p:cNvPr>
            <p:cNvSpPr txBox="1"/>
            <p:nvPr/>
          </p:nvSpPr>
          <p:spPr>
            <a:xfrm>
              <a:off x="1723301" y="5037361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STEP 3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EBEF53-34A9-49F3-8869-6FAA196837FD}"/>
                </a:ext>
              </a:extLst>
            </p:cNvPr>
            <p:cNvSpPr txBox="1"/>
            <p:nvPr/>
          </p:nvSpPr>
          <p:spPr>
            <a:xfrm>
              <a:off x="1202721" y="5568210"/>
              <a:ext cx="1977228" cy="70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latin typeface="+mn-ea"/>
                </a:rPr>
                <a:t>지도 학습 기법을 사용하여 </a:t>
              </a:r>
              <a:r>
                <a:rPr lang="ko-KR" altLang="en-US" sz="1400" dirty="0" err="1">
                  <a:latin typeface="+mn-ea"/>
                </a:rPr>
                <a:t>렝블된</a:t>
              </a:r>
              <a:r>
                <a:rPr lang="ko-KR" altLang="en-US" sz="1400" dirty="0">
                  <a:latin typeface="+mn-ea"/>
                </a:rPr>
                <a:t> 데이터를 최종학습을 위해 튜닝한다</a:t>
              </a:r>
              <a:r>
                <a:rPr lang="en-US" altLang="ko-KR" sz="1400" dirty="0">
                  <a:latin typeface="+mn-ea"/>
                </a:rPr>
                <a:t>.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12C840-3655-40E6-B574-9E9DC9563329}"/>
              </a:ext>
            </a:extLst>
          </p:cNvPr>
          <p:cNvGrpSpPr/>
          <p:nvPr/>
        </p:nvGrpSpPr>
        <p:grpSpPr>
          <a:xfrm>
            <a:off x="1073070" y="4070400"/>
            <a:ext cx="9814239" cy="1988655"/>
            <a:chOff x="1577800" y="4193087"/>
            <a:chExt cx="4902200" cy="223519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B99502F-4915-4960-B01E-7B18E74378AA}"/>
                </a:ext>
              </a:extLst>
            </p:cNvPr>
            <p:cNvSpPr/>
            <p:nvPr/>
          </p:nvSpPr>
          <p:spPr>
            <a:xfrm>
              <a:off x="1577800" y="4193087"/>
              <a:ext cx="4902200" cy="22351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3379F9-729E-4A40-83B2-FCC5A0D92294}"/>
                </a:ext>
              </a:extLst>
            </p:cNvPr>
            <p:cNvSpPr txBox="1"/>
            <p:nvPr/>
          </p:nvSpPr>
          <p:spPr>
            <a:xfrm>
              <a:off x="1605478" y="4381395"/>
              <a:ext cx="4583586" cy="1559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딥러닝 초기에는 층이 많은 모델을 훈련하는 것이 어려웠기 때문에 탐욕적 층 단위 사전훈련을 사용했다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.</a:t>
              </a: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하나의 층을 가진 비지도 학습 모델을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RBM</a:t>
              </a: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을 통해 훈련하고 그 층을 동결해 그 위에 다른 층을 추가하여 다시 모델을 훈련하는 과정을 반복한다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.</a:t>
              </a: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오늘 날에는 훨씬 간단한 방법으로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Autoencoder</a:t>
              </a: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나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GAN</a:t>
              </a:r>
              <a:r>
                <a:rPr lang="ko-KR" altLang="en-US" sz="1600" spc="-150" dirty="0">
                  <a:solidFill>
                    <a:schemeClr val="bg1"/>
                  </a:solidFill>
                  <a:latin typeface="+mn-ea"/>
                </a:rPr>
                <a:t>을 통해 한 번에 비지도 학습 모델을 훈련한다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06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해결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90222F-8834-43BE-8391-3E9917F906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467" y="1597532"/>
            <a:ext cx="7865065" cy="4390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621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4681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보조 작업에서 사전 훈련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400" y="3100308"/>
            <a:ext cx="243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얼굴 인식 시스템</a:t>
            </a:r>
            <a:endParaRPr lang="en-US" altLang="ko-KR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pc="-300" dirty="0">
                <a:solidFill>
                  <a:schemeClr val="accent4">
                    <a:lumMod val="50000"/>
                  </a:schemeClr>
                </a:solidFill>
              </a:rPr>
              <a:t>NLP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4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4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6428A1-7729-4984-995F-82F8AA86008A}"/>
              </a:ext>
            </a:extLst>
          </p:cNvPr>
          <p:cNvCxnSpPr/>
          <p:nvPr/>
        </p:nvCxnSpPr>
        <p:spPr>
          <a:xfrm flipV="1">
            <a:off x="4383511" y="4437850"/>
            <a:ext cx="1706427" cy="45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얼굴 인식 시스템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B02C82D1-00D1-44BE-887B-2A7703000D01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타원 288">
            <a:extLst>
              <a:ext uri="{FF2B5EF4-FFF2-40B4-BE49-F238E27FC236}">
                <a16:creationId xmlns:a16="http://schemas.microsoft.com/office/drawing/2014/main" id="{7FF0F434-8D50-4840-9DF9-B0B02EE59F10}"/>
              </a:ext>
            </a:extLst>
          </p:cNvPr>
          <p:cNvSpPr/>
          <p:nvPr/>
        </p:nvSpPr>
        <p:spPr>
          <a:xfrm>
            <a:off x="3191382" y="4093271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54C014F0-3C27-4A12-9501-110080C79F29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55E13D9-998B-4AA9-A676-9E81792DE6A6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C5D4A58-95E5-4C28-94BB-363379952484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A150599-0305-4CDD-806F-064B2BD5F1E5}"/>
              </a:ext>
            </a:extLst>
          </p:cNvPr>
          <p:cNvSpPr txBox="1"/>
          <p:nvPr/>
        </p:nvSpPr>
        <p:spPr>
          <a:xfrm>
            <a:off x="3758019" y="4636217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3444D58-9129-4AE1-8664-F1E2A6D4154A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CFAA8B9D-B8E9-4E7B-8BFF-83DE6FB88220}"/>
              </a:ext>
            </a:extLst>
          </p:cNvPr>
          <p:cNvGrpSpPr/>
          <p:nvPr/>
        </p:nvGrpSpPr>
        <p:grpSpPr>
          <a:xfrm>
            <a:off x="210848" y="4343828"/>
            <a:ext cx="2893084" cy="1354217"/>
            <a:chOff x="246356" y="4393608"/>
            <a:chExt cx="2893084" cy="1354217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B2CBA8-9B05-4EDB-BD5E-FEE55A35FD6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인터넷에서 무작위로 많은 인물의 이미지를 수집하여 두 개의 다른 이미지가 같은 사람인지 감지하는 첫 번째 신경망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B2E844-661E-49AF-A692-49FE08178D6F}"/>
                </a:ext>
              </a:extLst>
            </p:cNvPr>
            <p:cNvSpPr txBox="1"/>
            <p:nvPr/>
          </p:nvSpPr>
          <p:spPr>
            <a:xfrm>
              <a:off x="246356" y="4393608"/>
              <a:ext cx="1204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보조 작업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B976A36-5E35-4ABF-8DC9-83DA7DD8E456}"/>
              </a:ext>
            </a:extLst>
          </p:cNvPr>
          <p:cNvGrpSpPr/>
          <p:nvPr/>
        </p:nvGrpSpPr>
        <p:grpSpPr>
          <a:xfrm>
            <a:off x="8853627" y="4862743"/>
            <a:ext cx="2858426" cy="1263248"/>
            <a:chOff x="281014" y="4269134"/>
            <a:chExt cx="2858426" cy="1263248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511C5A57-AF2F-4707-8181-F10383F5B17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보조 작업에서 첫 번째 신경망을 훈련한 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두 번째 이후의 신경망에서 재사용하여 모델을 학습한다</a:t>
              </a:r>
              <a:r>
                <a:rPr lang="en-US" altLang="ko-KR" sz="1400" dirty="0"/>
                <a:t>.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341D3C3-1516-4B9B-A859-1F5CF06CD7BB}"/>
                </a:ext>
              </a:extLst>
            </p:cNvPr>
            <p:cNvSpPr txBox="1"/>
            <p:nvPr/>
          </p:nvSpPr>
          <p:spPr>
            <a:xfrm>
              <a:off x="281015" y="4269134"/>
              <a:ext cx="659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학습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7168073" y="1689544"/>
            <a:ext cx="2911745" cy="990015"/>
            <a:chOff x="227695" y="4326923"/>
            <a:chExt cx="2911745" cy="990015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개인별 이미지가 부족하여 좋은 분류기의 훈련이 어려움</a:t>
              </a:r>
              <a:endParaRPr lang="en-US" altLang="ko-KR" sz="1400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227695" y="4326923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문제점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7402518-B141-4E2E-AC49-6287BAD9D35A}"/>
              </a:ext>
            </a:extLst>
          </p:cNvPr>
          <p:cNvSpPr txBox="1"/>
          <p:nvPr/>
        </p:nvSpPr>
        <p:spPr>
          <a:xfrm>
            <a:off x="720000" y="629175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다른 방법이 있을까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4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6428A1-7729-4984-995F-82F8AA86008A}"/>
              </a:ext>
            </a:extLst>
          </p:cNvPr>
          <p:cNvCxnSpPr>
            <a:cxnSpLocks/>
            <a:stCxn id="289" idx="0"/>
          </p:cNvCxnSpPr>
          <p:nvPr/>
        </p:nvCxnSpPr>
        <p:spPr>
          <a:xfrm flipV="1">
            <a:off x="4070765" y="2337564"/>
            <a:ext cx="0" cy="215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841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</a:rPr>
              <a:t>NLP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>
            <a:cxnSpLocks/>
            <a:stCxn id="290" idx="6"/>
            <a:endCxn id="291" idx="2"/>
          </p:cNvCxnSpPr>
          <p:nvPr/>
        </p:nvCxnSpPr>
        <p:spPr>
          <a:xfrm flipV="1">
            <a:off x="2478766" y="2337564"/>
            <a:ext cx="3121851" cy="2512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1B3B43-0F7C-4827-9311-4EDB5D3DD410}"/>
              </a:ext>
            </a:extLst>
          </p:cNvPr>
          <p:cNvGrpSpPr/>
          <p:nvPr/>
        </p:nvGrpSpPr>
        <p:grpSpPr>
          <a:xfrm>
            <a:off x="720000" y="1483301"/>
            <a:ext cx="1758766" cy="1758766"/>
            <a:chOff x="5216617" y="1497040"/>
            <a:chExt cx="1758766" cy="1758766"/>
          </a:xfrm>
        </p:grpSpPr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54C014F0-3C27-4A12-9501-110080C79F29}"/>
                </a:ext>
              </a:extLst>
            </p:cNvPr>
            <p:cNvSpPr/>
            <p:nvPr/>
          </p:nvSpPr>
          <p:spPr>
            <a:xfrm>
              <a:off x="5216617" y="1497040"/>
              <a:ext cx="1758766" cy="17587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1C5D4A58-95E5-4C28-94BB-363379952484}"/>
                </a:ext>
              </a:extLst>
            </p:cNvPr>
            <p:cNvSpPr txBox="1"/>
            <p:nvPr/>
          </p:nvSpPr>
          <p:spPr>
            <a:xfrm>
              <a:off x="5760361" y="2016166"/>
              <a:ext cx="6591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+mj-lt"/>
                </a:rPr>
                <a:t>A</a:t>
              </a:r>
              <a:endParaRPr lang="ko-KR" altLang="en-US" sz="4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162B04E-E8FD-4032-B7B9-92C5A582988B}"/>
              </a:ext>
            </a:extLst>
          </p:cNvPr>
          <p:cNvGrpSpPr/>
          <p:nvPr/>
        </p:nvGrpSpPr>
        <p:grpSpPr>
          <a:xfrm>
            <a:off x="3191382" y="4496689"/>
            <a:ext cx="1758766" cy="1758766"/>
            <a:chOff x="3191382" y="4093271"/>
            <a:chExt cx="1758766" cy="1758766"/>
          </a:xfrm>
        </p:grpSpPr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7FF0F434-8D50-4840-9DF9-B0B02EE59F10}"/>
                </a:ext>
              </a:extLst>
            </p:cNvPr>
            <p:cNvSpPr/>
            <p:nvPr/>
          </p:nvSpPr>
          <p:spPr>
            <a:xfrm>
              <a:off x="3191382" y="4093271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A150599-0305-4CDD-806F-064B2BD5F1E5}"/>
                </a:ext>
              </a:extLst>
            </p:cNvPr>
            <p:cNvSpPr txBox="1"/>
            <p:nvPr/>
          </p:nvSpPr>
          <p:spPr>
            <a:xfrm>
              <a:off x="3758019" y="4636217"/>
              <a:ext cx="6254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+mj-lt"/>
                </a:rPr>
                <a:t>B</a:t>
              </a:r>
              <a:endParaRPr lang="ko-KR" altLang="en-US" sz="4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4C5B60-006E-4CBC-A2E7-D6E6BA4D9131}"/>
              </a:ext>
            </a:extLst>
          </p:cNvPr>
          <p:cNvGrpSpPr/>
          <p:nvPr/>
        </p:nvGrpSpPr>
        <p:grpSpPr>
          <a:xfrm>
            <a:off x="5600617" y="1458181"/>
            <a:ext cx="1758766" cy="1758766"/>
            <a:chOff x="6975383" y="4653173"/>
            <a:chExt cx="1758766" cy="1758766"/>
          </a:xfrm>
        </p:grpSpPr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555E13D9-998B-4AA9-A676-9E81792DE6A6}"/>
                </a:ext>
              </a:extLst>
            </p:cNvPr>
            <p:cNvSpPr/>
            <p:nvPr/>
          </p:nvSpPr>
          <p:spPr>
            <a:xfrm>
              <a:off x="6975383" y="4653173"/>
              <a:ext cx="1758766" cy="1758766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C3444D58-9129-4AE1-8664-F1E2A6D4154A}"/>
                </a:ext>
              </a:extLst>
            </p:cNvPr>
            <p:cNvSpPr txBox="1"/>
            <p:nvPr/>
          </p:nvSpPr>
          <p:spPr>
            <a:xfrm>
              <a:off x="7502746" y="5183342"/>
              <a:ext cx="7040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+mj-lt"/>
                </a:rPr>
                <a:t>C</a:t>
              </a:r>
              <a:endParaRPr lang="ko-KR" altLang="en-US" sz="4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CFAA8B9D-B8E9-4E7B-8BFF-83DE6FB88220}"/>
              </a:ext>
            </a:extLst>
          </p:cNvPr>
          <p:cNvGrpSpPr/>
          <p:nvPr/>
        </p:nvGrpSpPr>
        <p:grpSpPr>
          <a:xfrm>
            <a:off x="5033458" y="4801287"/>
            <a:ext cx="2893084" cy="1354217"/>
            <a:chOff x="246356" y="4393608"/>
            <a:chExt cx="2893084" cy="1354217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B2CBA8-9B05-4EDB-BD5E-FEE55A35FD6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/>
                <a:t>NLP</a:t>
              </a:r>
              <a:r>
                <a:rPr lang="ko-KR" altLang="en-US" sz="1400" dirty="0"/>
                <a:t> 애플리케이션에서 수백만 개의 텍스트 문서로 이루어진 코퍼스를 통해 </a:t>
              </a:r>
              <a:r>
                <a:rPr lang="ko-KR" altLang="en-US" sz="1400" dirty="0" err="1"/>
                <a:t>레이블된</a:t>
              </a:r>
              <a:r>
                <a:rPr lang="ko-KR" altLang="en-US" sz="1400" dirty="0"/>
                <a:t> 데이터 자동 생성</a:t>
              </a:r>
              <a:endParaRPr lang="en-US" altLang="ko-KR" sz="1400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B2E844-661E-49AF-A692-49FE08178D6F}"/>
                </a:ext>
              </a:extLst>
            </p:cNvPr>
            <p:cNvSpPr txBox="1"/>
            <p:nvPr/>
          </p:nvSpPr>
          <p:spPr>
            <a:xfrm>
              <a:off x="246356" y="4393608"/>
              <a:ext cx="1204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보조 작업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B976A36-5E35-4ABF-8DC9-83DA7DD8E456}"/>
              </a:ext>
            </a:extLst>
          </p:cNvPr>
          <p:cNvGrpSpPr/>
          <p:nvPr/>
        </p:nvGrpSpPr>
        <p:grpSpPr>
          <a:xfrm>
            <a:off x="5259600" y="3216947"/>
            <a:ext cx="2858426" cy="1047804"/>
            <a:chOff x="281014" y="4269134"/>
            <a:chExt cx="2858426" cy="1047804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511C5A57-AF2F-4707-8181-F10383F5B17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일부 단어를 랜덤으로 지우고 단어를 예측하는 모델 훈련</a:t>
              </a:r>
              <a:r>
                <a:rPr lang="en-US" altLang="ko-KR" sz="1400" dirty="0"/>
                <a:t>.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341D3C3-1516-4B9B-A859-1F5CF06CD7BB}"/>
                </a:ext>
              </a:extLst>
            </p:cNvPr>
            <p:cNvSpPr txBox="1"/>
            <p:nvPr/>
          </p:nvSpPr>
          <p:spPr>
            <a:xfrm>
              <a:off x="281015" y="4269134"/>
              <a:ext cx="659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학습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469956" y="3373907"/>
            <a:ext cx="2858426" cy="774572"/>
            <a:chOff x="281014" y="4326923"/>
            <a:chExt cx="2858426" cy="774572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err="1"/>
                <a:t>레이블된</a:t>
              </a:r>
              <a:r>
                <a:rPr lang="ko-KR" altLang="en-US" sz="1400" dirty="0"/>
                <a:t> 텍스트의 부족</a:t>
              </a:r>
              <a:endParaRPr lang="en-US" altLang="ko-KR" sz="1400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346317" y="4326923"/>
              <a:ext cx="659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문제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7402518-B141-4E2E-AC49-6287BAD9D35A}"/>
              </a:ext>
            </a:extLst>
          </p:cNvPr>
          <p:cNvSpPr txBox="1"/>
          <p:nvPr/>
        </p:nvSpPr>
        <p:spPr>
          <a:xfrm>
            <a:off x="720000" y="629175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이해력 높은 모델의 재사용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65BEDA-FCBD-42C2-8584-AD1179A4C9F1}"/>
              </a:ext>
            </a:extLst>
          </p:cNvPr>
          <p:cNvCxnSpPr>
            <a:cxnSpLocks/>
            <a:stCxn id="291" idx="6"/>
            <a:endCxn id="39" idx="2"/>
          </p:cNvCxnSpPr>
          <p:nvPr/>
        </p:nvCxnSpPr>
        <p:spPr>
          <a:xfrm flipV="1">
            <a:off x="7359383" y="2331522"/>
            <a:ext cx="2162496" cy="604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D70960F-E156-489C-9929-E318DA9FE294}"/>
              </a:ext>
            </a:extLst>
          </p:cNvPr>
          <p:cNvGrpSpPr/>
          <p:nvPr/>
        </p:nvGrpSpPr>
        <p:grpSpPr>
          <a:xfrm>
            <a:off x="9521879" y="1452139"/>
            <a:ext cx="1758766" cy="1758766"/>
            <a:chOff x="6975383" y="4653173"/>
            <a:chExt cx="1758766" cy="1758766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4544E0A-5270-4161-8E8E-959FF5AD4089}"/>
                </a:ext>
              </a:extLst>
            </p:cNvPr>
            <p:cNvSpPr/>
            <p:nvPr/>
          </p:nvSpPr>
          <p:spPr>
            <a:xfrm>
              <a:off x="6975383" y="4653173"/>
              <a:ext cx="1758766" cy="175876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91787D-62CC-4361-8A0C-70C988F3BE36}"/>
                </a:ext>
              </a:extLst>
            </p:cNvPr>
            <p:cNvSpPr txBox="1"/>
            <p:nvPr/>
          </p:nvSpPr>
          <p:spPr>
            <a:xfrm>
              <a:off x="7559653" y="5183342"/>
              <a:ext cx="5902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latin typeface="+mj-lt"/>
                </a:rPr>
                <a:t>D</a:t>
              </a:r>
              <a:endParaRPr lang="ko-KR" altLang="en-US" sz="4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6555CBF-5CBD-4CA0-8AE8-295945D8FAAF}"/>
              </a:ext>
            </a:extLst>
          </p:cNvPr>
          <p:cNvGrpSpPr/>
          <p:nvPr/>
        </p:nvGrpSpPr>
        <p:grpSpPr>
          <a:xfrm>
            <a:off x="8970792" y="3209366"/>
            <a:ext cx="2859683" cy="1049343"/>
            <a:chOff x="279757" y="4267595"/>
            <a:chExt cx="2859683" cy="104934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A8FBA2-5727-4A00-838C-2F31E652CDA3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모델을 재사용하여 </a:t>
              </a:r>
              <a:r>
                <a:rPr lang="ko-KR" altLang="en-US" sz="1400" dirty="0" err="1"/>
                <a:t>레이블된</a:t>
              </a:r>
              <a:r>
                <a:rPr lang="ko-KR" altLang="en-US" sz="1400" dirty="0"/>
                <a:t> 데이터를 사용하여 세부 튜닝 가능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E7F08D-55A0-42EB-B0D3-1D7204FC431A}"/>
                </a:ext>
              </a:extLst>
            </p:cNvPr>
            <p:cNvSpPr txBox="1"/>
            <p:nvPr/>
          </p:nvSpPr>
          <p:spPr>
            <a:xfrm>
              <a:off x="279757" y="4267595"/>
              <a:ext cx="1204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전이 학습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04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58CC64-F82F-4BAD-B88F-7FA3B9F704B6}"/>
              </a:ext>
            </a:extLst>
          </p:cNvPr>
          <p:cNvSpPr/>
          <p:nvPr/>
        </p:nvSpPr>
        <p:spPr>
          <a:xfrm>
            <a:off x="1473200" y="2616200"/>
            <a:ext cx="9245600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4464789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accent2"/>
                </a:solidFill>
              </a:rPr>
              <a:t>질문 타임</a:t>
            </a:r>
          </a:p>
        </p:txBody>
      </p:sp>
    </p:spTree>
    <p:extLst>
      <p:ext uri="{BB962C8B-B14F-4D97-AF65-F5344CB8AC3E}">
        <p14:creationId xmlns:p14="http://schemas.microsoft.com/office/powerpoint/2010/main" val="3898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660867"/>
            <a:ext cx="4241501" cy="701040"/>
            <a:chOff x="294640" y="1391920"/>
            <a:chExt cx="4241501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398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층의 재사용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815381"/>
            <a:ext cx="4241499" cy="701040"/>
            <a:chOff x="294640" y="1391920"/>
            <a:chExt cx="424149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8" y="1511607"/>
              <a:ext cx="3398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err="1">
                  <a:solidFill>
                    <a:schemeClr val="tx2">
                      <a:lumMod val="50000"/>
                    </a:schemeClr>
                  </a:solidFill>
                </a:rPr>
                <a:t>케라스를</a:t>
              </a:r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 사용한 전이 학습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969895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비지도 사전훈련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5115444"/>
            <a:ext cx="3864983" cy="701040"/>
            <a:chOff x="294640" y="1391920"/>
            <a:chExt cx="3864983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8" y="1511607"/>
              <a:ext cx="3021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보조 작업에서 사전훈련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38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층의 재사용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재사용의 </a:t>
            </a:r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필요성</a:t>
            </a:r>
            <a:endParaRPr lang="en-US" altLang="ko-KR" sz="18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전이학습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층의 재사용 필요성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317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층을 재사용하면 어떤 점이 좋을까요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80605-1D4E-49F3-BF75-46C8F4FF8F71}"/>
              </a:ext>
            </a:extLst>
          </p:cNvPr>
          <p:cNvSpPr/>
          <p:nvPr/>
        </p:nvSpPr>
        <p:spPr>
          <a:xfrm>
            <a:off x="2301465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2211931" y="4515883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수많은 데이터의 필요성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2301465" y="5144014"/>
            <a:ext cx="2865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큰 규모의  </a:t>
            </a:r>
            <a:r>
              <a:rPr lang="en-US" altLang="ko-KR" sz="1400" spc="-150" dirty="0"/>
              <a:t>DNN </a:t>
            </a:r>
            <a:r>
              <a:rPr lang="ko-KR" altLang="en-US" sz="1400" spc="-150" dirty="0"/>
              <a:t>모델을 스케치</a:t>
            </a:r>
            <a:r>
              <a:rPr lang="en-US" altLang="ko-KR" sz="1400" spc="-150" dirty="0"/>
              <a:t>(</a:t>
            </a:r>
            <a:r>
              <a:rPr lang="ko-KR" altLang="en-US" sz="1400" spc="-150" dirty="0"/>
              <a:t>초기</a:t>
            </a:r>
            <a:r>
              <a:rPr lang="en-US" altLang="ko-KR" sz="1400" spc="-150" dirty="0"/>
              <a:t>) </a:t>
            </a:r>
            <a:r>
              <a:rPr lang="ko-KR" altLang="en-US" sz="1400" spc="-150" dirty="0"/>
              <a:t>단계부터 학습하기 위해서는 수많은 </a:t>
            </a:r>
            <a:r>
              <a:rPr lang="en-US" altLang="ko-KR" sz="1400" spc="-150" dirty="0"/>
              <a:t>(</a:t>
            </a:r>
            <a:r>
              <a:rPr lang="ko-KR" altLang="en-US" sz="1400" spc="-150" dirty="0"/>
              <a:t>정제된</a:t>
            </a:r>
            <a:r>
              <a:rPr lang="en-US" altLang="ko-KR" sz="1400" spc="-150" dirty="0"/>
              <a:t>) </a:t>
            </a:r>
            <a:r>
              <a:rPr lang="ko-KR" altLang="en-US" sz="1400" spc="-150" dirty="0"/>
              <a:t>데이터가 필요하기 때문에 어려움을 겪는다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855BF-D9DA-4DCA-8C3B-580B809FB3AD}"/>
              </a:ext>
            </a:extLst>
          </p:cNvPr>
          <p:cNvSpPr/>
          <p:nvPr/>
        </p:nvSpPr>
        <p:spPr>
          <a:xfrm>
            <a:off x="7025414" y="1487120"/>
            <a:ext cx="2865120" cy="2865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B3C6-9A35-4D0E-BAED-8A65E8B20B95}"/>
              </a:ext>
            </a:extLst>
          </p:cNvPr>
          <p:cNvSpPr txBox="1"/>
          <p:nvPr/>
        </p:nvSpPr>
        <p:spPr>
          <a:xfrm>
            <a:off x="7609141" y="4515883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긴 학습 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A953E-C6F0-4D1F-96F9-EB846842787C}"/>
              </a:ext>
            </a:extLst>
          </p:cNvPr>
          <p:cNvSpPr txBox="1"/>
          <p:nvPr/>
        </p:nvSpPr>
        <p:spPr>
          <a:xfrm>
            <a:off x="7025414" y="5144014"/>
            <a:ext cx="28651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/>
              <a:t>실무에서 몇 시간 동안 딥러닝 모델을 학습 시킨 후 만족할 만한 결과를 얻을 수 있다</a:t>
            </a:r>
            <a:r>
              <a:rPr lang="en-US" altLang="ko-KR" sz="1400" spc="-150" dirty="0"/>
              <a:t>. </a:t>
            </a:r>
            <a:r>
              <a:rPr lang="ko-KR" altLang="en-US" sz="1400" spc="-150" dirty="0"/>
              <a:t>하지만 매번 딥러닝 모델을 사용하기 위해 몇시간 동안 학습시킬 수 없다</a:t>
            </a:r>
            <a:r>
              <a:rPr lang="en-US" altLang="ko-KR" sz="1400" spc="-150" dirty="0"/>
              <a:t>. </a:t>
            </a:r>
            <a:endParaRPr lang="ko-KR" altLang="en-US" sz="1400" spc="-150" dirty="0"/>
          </a:p>
        </p:txBody>
      </p:sp>
      <p:pic>
        <p:nvPicPr>
          <p:cNvPr id="1030" name="Picture 6" descr="시간 무료 아이콘 의 Camcons">
            <a:extLst>
              <a:ext uri="{FF2B5EF4-FFF2-40B4-BE49-F238E27FC236}">
                <a16:creationId xmlns:a16="http://schemas.microsoft.com/office/drawing/2014/main" id="{20D2D2E9-A272-4F70-A4DC-392F0E2B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11" y="1846094"/>
            <a:ext cx="2143125" cy="2143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데이터 무료 아이콘 의 Marketing Outline">
            <a:extLst>
              <a:ext uri="{FF2B5EF4-FFF2-40B4-BE49-F238E27FC236}">
                <a16:creationId xmlns:a16="http://schemas.microsoft.com/office/drawing/2014/main" id="{2CFABF72-9603-416D-A3BF-F20F5CE26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836" y="1846093"/>
            <a:ext cx="2143125" cy="2143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전이 학습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371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비슷한 유형의 문제를 처리한 신경망의 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1140688" y="1316073"/>
            <a:ext cx="2041451" cy="1768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1140688" y="1316073"/>
            <a:ext cx="2041451" cy="514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C0E37-FA1F-4ADD-909B-0B9CC0B134DE}"/>
              </a:ext>
            </a:extLst>
          </p:cNvPr>
          <p:cNvSpPr/>
          <p:nvPr/>
        </p:nvSpPr>
        <p:spPr>
          <a:xfrm>
            <a:off x="8842611" y="1316074"/>
            <a:ext cx="2041451" cy="1768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53BF52-3F6E-42F8-A32F-681B230146F5}"/>
              </a:ext>
            </a:extLst>
          </p:cNvPr>
          <p:cNvSpPr/>
          <p:nvPr/>
        </p:nvSpPr>
        <p:spPr>
          <a:xfrm>
            <a:off x="3710985" y="1316074"/>
            <a:ext cx="2041451" cy="1768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6281284" y="1316074"/>
            <a:ext cx="2041451" cy="1768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3209649" y="23206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5766562" y="23082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5AB7C6-D808-4B0E-8234-6D20B2A4D7A7}"/>
              </a:ext>
            </a:extLst>
          </p:cNvPr>
          <p:cNvSpPr txBox="1"/>
          <p:nvPr/>
        </p:nvSpPr>
        <p:spPr>
          <a:xfrm>
            <a:off x="8345821" y="23082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E7B05-9A6A-4029-BFD2-6242CFA35A33}"/>
              </a:ext>
            </a:extLst>
          </p:cNvPr>
          <p:cNvSpPr txBox="1"/>
          <p:nvPr/>
        </p:nvSpPr>
        <p:spPr>
          <a:xfrm>
            <a:off x="1676439" y="1408931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1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3710984" y="1316073"/>
            <a:ext cx="2041451" cy="514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271700" y="1408931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2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6281282" y="1316073"/>
            <a:ext cx="2041451" cy="514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91B2F-2FD5-4E87-ABB8-5D1D479E0F9E}"/>
              </a:ext>
            </a:extLst>
          </p:cNvPr>
          <p:cNvSpPr txBox="1"/>
          <p:nvPr/>
        </p:nvSpPr>
        <p:spPr>
          <a:xfrm>
            <a:off x="6842799" y="1408931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3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771EAF-6391-461B-9CAD-8C1690F4B09A}"/>
              </a:ext>
            </a:extLst>
          </p:cNvPr>
          <p:cNvSpPr/>
          <p:nvPr/>
        </p:nvSpPr>
        <p:spPr>
          <a:xfrm>
            <a:off x="8842611" y="1316073"/>
            <a:ext cx="2041451" cy="5142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54F4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972B19-9BF6-4177-8BA5-BF9EBE8E896D}"/>
              </a:ext>
            </a:extLst>
          </p:cNvPr>
          <p:cNvSpPr txBox="1"/>
          <p:nvPr/>
        </p:nvSpPr>
        <p:spPr>
          <a:xfrm>
            <a:off x="9395900" y="1408931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STEP 4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1302505" y="2067485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이미지를 분류하는 </a:t>
            </a:r>
            <a:r>
              <a:rPr lang="en-US" altLang="ko-KR" sz="1400" dirty="0">
                <a:latin typeface="+mn-ea"/>
              </a:rPr>
              <a:t>DNN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9AD16-4057-436E-B8D8-86451ABDE901}"/>
              </a:ext>
            </a:extLst>
          </p:cNvPr>
          <p:cNvSpPr txBox="1"/>
          <p:nvPr/>
        </p:nvSpPr>
        <p:spPr>
          <a:xfrm>
            <a:off x="3859444" y="2018102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구체적인 자동차의 종류를 분류하는 </a:t>
            </a:r>
            <a:r>
              <a:rPr lang="en-US" altLang="ko-KR" sz="1400" dirty="0">
                <a:latin typeface="+mn-ea"/>
              </a:rPr>
              <a:t>DNN </a:t>
            </a:r>
            <a:r>
              <a:rPr lang="ko-KR" altLang="en-US" sz="1400" dirty="0">
                <a:latin typeface="+mn-ea"/>
              </a:rPr>
              <a:t>훈련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EBEF53-34A9-49F3-8869-6FAA196837FD}"/>
              </a:ext>
            </a:extLst>
          </p:cNvPr>
          <p:cNvSpPr txBox="1"/>
          <p:nvPr/>
        </p:nvSpPr>
        <p:spPr>
          <a:xfrm>
            <a:off x="6609456" y="2034046"/>
            <a:ext cx="168289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재사용 층 선정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C99BC-4A7B-4865-8E47-2DDE72BE524C}"/>
              </a:ext>
            </a:extLst>
          </p:cNvPr>
          <p:cNvSpPr txBox="1"/>
          <p:nvPr/>
        </p:nvSpPr>
        <p:spPr>
          <a:xfrm>
            <a:off x="9040439" y="1938156"/>
            <a:ext cx="1682895" cy="11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재사용 층 동결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가중치 고정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모델 훈련 및 평가</a:t>
            </a:r>
            <a:endParaRPr lang="en-US" altLang="ko-KR" sz="14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latin typeface="+mn-ea"/>
              </a:rPr>
              <a:t>가중치 미세 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715847-9904-4C10-A88D-DDF2390C7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"/>
          <a:stretch/>
        </p:blipFill>
        <p:spPr>
          <a:xfrm>
            <a:off x="3711834" y="3284961"/>
            <a:ext cx="4440114" cy="33309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510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4">
                    <a:lumMod val="50000"/>
                  </a:schemeClr>
                </a:solidFill>
              </a:rPr>
              <a:t>케라스를</a:t>
            </a:r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 사용한 전이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400" y="3100308"/>
            <a:ext cx="243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문제 정의</a:t>
            </a:r>
            <a:endParaRPr lang="en-US" altLang="ko-KR" sz="18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pc="-300" dirty="0" err="1">
                <a:solidFill>
                  <a:schemeClr val="accent4">
                    <a:lumMod val="50000"/>
                  </a:schemeClr>
                </a:solidFill>
              </a:rPr>
              <a:t>케라스를</a:t>
            </a:r>
            <a:r>
              <a:rPr lang="ko-KR" altLang="en-US" spc="-300" dirty="0">
                <a:solidFill>
                  <a:schemeClr val="accent4">
                    <a:lumMod val="50000"/>
                  </a:schemeClr>
                </a:solidFill>
              </a:rPr>
              <a:t> 이용한 전이 학습</a:t>
            </a:r>
            <a:endParaRPr lang="en-US" altLang="ko-KR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문제점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1978959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478494" y="2884977"/>
            <a:ext cx="497764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4"/>
                </a:solidFill>
                <a:latin typeface="+mj-ea"/>
                <a:ea typeface="+mj-ea"/>
              </a:rPr>
              <a:t>모델 </a:t>
            </a:r>
            <a:r>
              <a:rPr lang="en-US" altLang="ko-KR" sz="3600" spc="-300" dirty="0">
                <a:solidFill>
                  <a:schemeClr val="accent4"/>
                </a:solidFill>
                <a:latin typeface="+mj-ea"/>
                <a:ea typeface="+mj-ea"/>
              </a:rPr>
              <a:t>A</a:t>
            </a:r>
          </a:p>
          <a:p>
            <a:pPr algn="ctr"/>
            <a:endParaRPr lang="en-US" altLang="ko-KR" spc="-300" dirty="0">
              <a:solidFill>
                <a:schemeClr val="accent4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spc="-300" dirty="0">
                <a:solidFill>
                  <a:schemeClr val="accent4"/>
                </a:solidFill>
                <a:latin typeface="+mj-ea"/>
                <a:ea typeface="+mj-ea"/>
              </a:rPr>
              <a:t>8</a:t>
            </a:r>
            <a:r>
              <a:rPr lang="ko-KR" altLang="en-US" sz="2400" spc="-300" dirty="0">
                <a:solidFill>
                  <a:schemeClr val="accent4"/>
                </a:solidFill>
                <a:latin typeface="+mj-ea"/>
                <a:ea typeface="+mj-ea"/>
              </a:rPr>
              <a:t>개의 클래스를 분류하는 다중 분류 모델</a:t>
            </a:r>
            <a:endParaRPr lang="en-US" altLang="ko-KR" sz="2400" spc="-300" dirty="0">
              <a:solidFill>
                <a:schemeClr val="accent4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300" dirty="0">
                <a:solidFill>
                  <a:schemeClr val="accent4"/>
                </a:solidFill>
                <a:latin typeface="+mj-ea"/>
                <a:ea typeface="+mj-ea"/>
              </a:rPr>
              <a:t>성능이 </a:t>
            </a:r>
            <a:r>
              <a:rPr lang="en-US" altLang="ko-KR" sz="2400" spc="-300" dirty="0">
                <a:solidFill>
                  <a:schemeClr val="accent4"/>
                </a:solidFill>
                <a:latin typeface="+mj-ea"/>
                <a:ea typeface="+mj-ea"/>
              </a:rPr>
              <a:t>90%</a:t>
            </a:r>
            <a:r>
              <a:rPr lang="ko-KR" altLang="en-US" sz="2400" spc="-300" dirty="0">
                <a:solidFill>
                  <a:schemeClr val="accent4"/>
                </a:solidFill>
                <a:latin typeface="+mj-ea"/>
                <a:ea typeface="+mj-ea"/>
              </a:rPr>
              <a:t>이상으로 훌륭함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6467355" y="2884977"/>
            <a:ext cx="572464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2"/>
                </a:solidFill>
                <a:latin typeface="+mj-ea"/>
                <a:ea typeface="+mj-ea"/>
              </a:rPr>
              <a:t>모델 </a:t>
            </a:r>
            <a:r>
              <a:rPr lang="en-US" altLang="ko-KR" sz="3600" spc="-300" dirty="0">
                <a:solidFill>
                  <a:schemeClr val="accent2"/>
                </a:solidFill>
                <a:latin typeface="+mj-ea"/>
                <a:ea typeface="+mj-ea"/>
              </a:rPr>
              <a:t>B</a:t>
            </a:r>
          </a:p>
          <a:p>
            <a:pPr algn="ctr"/>
            <a:endParaRPr lang="en-US" altLang="ko-KR" sz="2400" spc="-3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300" dirty="0">
                <a:solidFill>
                  <a:schemeClr val="accent2"/>
                </a:solidFill>
                <a:latin typeface="+mj-ea"/>
                <a:ea typeface="+mj-ea"/>
              </a:rPr>
              <a:t>샌들과 셔츠 이미지를 구분하는 이진 분류 모델</a:t>
            </a:r>
            <a:endParaRPr lang="en-US" altLang="ko-KR" sz="2400" spc="-3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300" dirty="0">
                <a:solidFill>
                  <a:schemeClr val="accent2"/>
                </a:solidFill>
                <a:latin typeface="+mj-ea"/>
                <a:ea typeface="+mj-ea"/>
              </a:rPr>
              <a:t>양성 </a:t>
            </a:r>
            <a:r>
              <a:rPr lang="en-US" altLang="ko-KR" sz="2400" spc="-300" dirty="0">
                <a:solidFill>
                  <a:schemeClr val="accent2"/>
                </a:solidFill>
                <a:latin typeface="+mj-ea"/>
                <a:ea typeface="+mj-ea"/>
              </a:rPr>
              <a:t>= </a:t>
            </a:r>
            <a:r>
              <a:rPr lang="ko-KR" altLang="en-US" sz="2400" spc="-300" dirty="0">
                <a:solidFill>
                  <a:schemeClr val="accent2"/>
                </a:solidFill>
                <a:latin typeface="+mj-ea"/>
                <a:ea typeface="+mj-ea"/>
              </a:rPr>
              <a:t>셔츠</a:t>
            </a:r>
            <a:r>
              <a:rPr lang="en-US" altLang="ko-KR" sz="2400" spc="-300" dirty="0">
                <a:solidFill>
                  <a:schemeClr val="accent2"/>
                </a:solidFill>
                <a:latin typeface="+mj-ea"/>
                <a:ea typeface="+mj-ea"/>
              </a:rPr>
              <a:t>, </a:t>
            </a:r>
            <a:r>
              <a:rPr lang="ko-KR" altLang="en-US" sz="2400" spc="-300" dirty="0">
                <a:solidFill>
                  <a:schemeClr val="accent2"/>
                </a:solidFill>
                <a:latin typeface="+mj-ea"/>
                <a:ea typeface="+mj-ea"/>
              </a:rPr>
              <a:t>음성 </a:t>
            </a:r>
            <a:r>
              <a:rPr lang="en-US" altLang="ko-KR" sz="2400" spc="-300" dirty="0">
                <a:solidFill>
                  <a:schemeClr val="accent2"/>
                </a:solidFill>
                <a:latin typeface="+mj-ea"/>
                <a:ea typeface="+mj-ea"/>
              </a:rPr>
              <a:t>= </a:t>
            </a:r>
            <a:r>
              <a:rPr lang="ko-KR" altLang="en-US" sz="2400" spc="-300" dirty="0" err="1">
                <a:solidFill>
                  <a:schemeClr val="accent2"/>
                </a:solidFill>
                <a:latin typeface="+mj-ea"/>
                <a:ea typeface="+mj-ea"/>
              </a:rPr>
              <a:t>센들</a:t>
            </a:r>
            <a:endParaRPr lang="en-US" altLang="ko-KR" sz="2400" spc="-3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300" dirty="0">
                <a:solidFill>
                  <a:schemeClr val="accent2"/>
                </a:solidFill>
                <a:latin typeface="+mj-ea"/>
                <a:ea typeface="+mj-ea"/>
              </a:rPr>
              <a:t>데이터가 </a:t>
            </a:r>
            <a:r>
              <a:rPr lang="en-US" altLang="ko-KR" sz="2400" spc="-300" dirty="0">
                <a:solidFill>
                  <a:schemeClr val="accent2"/>
                </a:solidFill>
                <a:latin typeface="+mj-ea"/>
                <a:ea typeface="+mj-ea"/>
              </a:rPr>
              <a:t>200</a:t>
            </a:r>
            <a:r>
              <a:rPr lang="ko-KR" altLang="en-US" sz="2400" spc="-300" dirty="0">
                <a:solidFill>
                  <a:schemeClr val="accent2"/>
                </a:solidFill>
                <a:latin typeface="+mj-ea"/>
                <a:ea typeface="+mj-ea"/>
              </a:rPr>
              <a:t>개로 적은 편</a:t>
            </a:r>
            <a:endParaRPr lang="en-US" altLang="ko-KR" sz="2400" spc="-3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49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accent4">
                    <a:lumMod val="50000"/>
                  </a:schemeClr>
                </a:solidFill>
              </a:rPr>
              <a:t>케라스를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 이용한 전이 학습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4">
                    <a:lumMod val="50000"/>
                  </a:schemeClr>
                </a:solidFill>
              </a:rPr>
              <a:t>케라스를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 이용한 전이 학습의 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FC1E15-9B6C-44E4-AC39-807260E10678}"/>
              </a:ext>
            </a:extLst>
          </p:cNvPr>
          <p:cNvGrpSpPr/>
          <p:nvPr/>
        </p:nvGrpSpPr>
        <p:grpSpPr>
          <a:xfrm>
            <a:off x="330563" y="1316073"/>
            <a:ext cx="2785853" cy="1193120"/>
            <a:chOff x="1140688" y="1316073"/>
            <a:chExt cx="2041451" cy="123335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F39BE6-9431-48BE-9990-2C7515DEC743}"/>
                </a:ext>
              </a:extLst>
            </p:cNvPr>
            <p:cNvSpPr/>
            <p:nvPr/>
          </p:nvSpPr>
          <p:spPr>
            <a:xfrm>
              <a:off x="1140688" y="1316073"/>
              <a:ext cx="2041451" cy="12333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671780E-5146-4893-98B5-E7A8791CCCFF}"/>
                </a:ext>
              </a:extLst>
            </p:cNvPr>
            <p:cNvSpPr/>
            <p:nvPr/>
          </p:nvSpPr>
          <p:spPr>
            <a:xfrm>
              <a:off x="1140688" y="1316073"/>
              <a:ext cx="2041451" cy="514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0E7B05-9A6A-4029-BFD2-6242CFA35A33}"/>
                </a:ext>
              </a:extLst>
            </p:cNvPr>
            <p:cNvSpPr txBox="1"/>
            <p:nvPr/>
          </p:nvSpPr>
          <p:spPr>
            <a:xfrm>
              <a:off x="1676439" y="1408931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STEP 1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65A713-6172-4A94-8E9E-C069261FCE42}"/>
                </a:ext>
              </a:extLst>
            </p:cNvPr>
            <p:cNvSpPr txBox="1"/>
            <p:nvPr/>
          </p:nvSpPr>
          <p:spPr>
            <a:xfrm>
              <a:off x="1176674" y="1871120"/>
              <a:ext cx="1975185" cy="58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latin typeface="+mn-ea"/>
                </a:rPr>
                <a:t>모델 </a:t>
              </a:r>
              <a:r>
                <a:rPr lang="en-US" altLang="ko-KR" sz="1400" dirty="0">
                  <a:latin typeface="+mn-ea"/>
                </a:rPr>
                <a:t>A</a:t>
              </a:r>
              <a:r>
                <a:rPr lang="ko-KR" altLang="en-US" sz="1400" dirty="0">
                  <a:latin typeface="+mn-ea"/>
                </a:rPr>
                <a:t>를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ko-KR" altLang="en-US" sz="1400" dirty="0">
                  <a:latin typeface="+mn-ea"/>
                </a:rPr>
                <a:t>불러온 후 </a:t>
              </a:r>
              <a:r>
                <a:rPr lang="ko-KR" altLang="en-US" sz="1400" dirty="0" err="1">
                  <a:latin typeface="+mn-ea"/>
                </a:rPr>
                <a:t>출력층</a:t>
              </a:r>
              <a:r>
                <a:rPr lang="ko-KR" altLang="en-US" sz="1400" dirty="0">
                  <a:latin typeface="+mn-ea"/>
                </a:rPr>
                <a:t> 제외하고 모든 층을 재사용한다</a:t>
              </a:r>
              <a:r>
                <a:rPr lang="en-US" altLang="ko-KR" sz="1400" dirty="0">
                  <a:latin typeface="+mn-ea"/>
                </a:rPr>
                <a:t>.</a:t>
              </a:r>
              <a:endParaRPr lang="ko-KR" altLang="en-US" sz="1400" dirty="0"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6A4F7C3-98DC-4F7C-86E6-C87808880037}"/>
              </a:ext>
            </a:extLst>
          </p:cNvPr>
          <p:cNvGrpSpPr/>
          <p:nvPr/>
        </p:nvGrpSpPr>
        <p:grpSpPr>
          <a:xfrm>
            <a:off x="298718" y="2684179"/>
            <a:ext cx="2776376" cy="1768127"/>
            <a:chOff x="1167865" y="3283945"/>
            <a:chExt cx="2080022" cy="176812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853BF52-3F6E-42F8-A32F-681B230146F5}"/>
                </a:ext>
              </a:extLst>
            </p:cNvPr>
            <p:cNvSpPr/>
            <p:nvPr/>
          </p:nvSpPr>
          <p:spPr>
            <a:xfrm>
              <a:off x="1201649" y="3283946"/>
              <a:ext cx="2041451" cy="1768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FF1A79-8F83-4372-8B0D-F9CEF6037FAC}"/>
                </a:ext>
              </a:extLst>
            </p:cNvPr>
            <p:cNvSpPr/>
            <p:nvPr/>
          </p:nvSpPr>
          <p:spPr>
            <a:xfrm>
              <a:off x="1201648" y="3283945"/>
              <a:ext cx="2041451" cy="514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4F2F6B-3513-4C33-A45E-C68C698C2CFE}"/>
                </a:ext>
              </a:extLst>
            </p:cNvPr>
            <p:cNvSpPr txBox="1"/>
            <p:nvPr/>
          </p:nvSpPr>
          <p:spPr>
            <a:xfrm>
              <a:off x="1762364" y="3376803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STEP 2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39AD16-4057-436E-B8D8-86451ABDE901}"/>
                </a:ext>
              </a:extLst>
            </p:cNvPr>
            <p:cNvSpPr txBox="1"/>
            <p:nvPr/>
          </p:nvSpPr>
          <p:spPr>
            <a:xfrm>
              <a:off x="1167865" y="3876038"/>
              <a:ext cx="2080022" cy="110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latin typeface="+mn-ea"/>
                </a:rPr>
                <a:t>얕은 복사를 방지하기 위해 클론은 진행하고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재사용된 층을 동결하고 적절한 학습 시간을 부여한다</a:t>
              </a:r>
              <a:r>
                <a:rPr lang="en-US" altLang="ko-KR" sz="1400" dirty="0">
                  <a:latin typeface="+mn-ea"/>
                </a:rPr>
                <a:t>.</a:t>
              </a:r>
              <a:endParaRPr lang="ko-KR" altLang="en-US" sz="1400" dirty="0">
                <a:latin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29DD58-DEA2-4EE4-B8B6-61E3E81ABA46}"/>
              </a:ext>
            </a:extLst>
          </p:cNvPr>
          <p:cNvGrpSpPr/>
          <p:nvPr/>
        </p:nvGrpSpPr>
        <p:grpSpPr>
          <a:xfrm>
            <a:off x="340038" y="4704582"/>
            <a:ext cx="2776378" cy="1768127"/>
            <a:chOff x="1161784" y="4944503"/>
            <a:chExt cx="2041453" cy="176812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F8B617-EFC8-49CF-A9C4-695DF4FE914B}"/>
                </a:ext>
              </a:extLst>
            </p:cNvPr>
            <p:cNvSpPr/>
            <p:nvPr/>
          </p:nvSpPr>
          <p:spPr>
            <a:xfrm>
              <a:off x="1161786" y="4944504"/>
              <a:ext cx="2041451" cy="1768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A1CDF9B-560E-41C7-B489-3215FE9795E5}"/>
                </a:ext>
              </a:extLst>
            </p:cNvPr>
            <p:cNvSpPr/>
            <p:nvPr/>
          </p:nvSpPr>
          <p:spPr>
            <a:xfrm>
              <a:off x="1161784" y="4944503"/>
              <a:ext cx="2041451" cy="514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291B2F-2FD5-4E87-ABB8-5D1D479E0F9E}"/>
                </a:ext>
              </a:extLst>
            </p:cNvPr>
            <p:cNvSpPr txBox="1"/>
            <p:nvPr/>
          </p:nvSpPr>
          <p:spPr>
            <a:xfrm>
              <a:off x="1723301" y="5037361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4">
                      <a:lumMod val="50000"/>
                    </a:schemeClr>
                  </a:solidFill>
                </a:rPr>
                <a:t>STEP 3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EBEF53-34A9-49F3-8869-6FAA196837FD}"/>
                </a:ext>
              </a:extLst>
            </p:cNvPr>
            <p:cNvSpPr txBox="1"/>
            <p:nvPr/>
          </p:nvSpPr>
          <p:spPr>
            <a:xfrm>
              <a:off x="1202721" y="5568210"/>
              <a:ext cx="1977228" cy="110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latin typeface="+mn-ea"/>
                </a:rPr>
                <a:t>동결을 해제하고 작업 </a:t>
              </a:r>
              <a:r>
                <a:rPr lang="en-US" altLang="ko-KR" sz="1400" dirty="0">
                  <a:latin typeface="+mn-ea"/>
                </a:rPr>
                <a:t>B</a:t>
              </a:r>
              <a:r>
                <a:rPr lang="ko-KR" altLang="en-US" sz="1400" dirty="0">
                  <a:latin typeface="+mn-ea"/>
                </a:rPr>
                <a:t>에 맞게 재사용된 층들을 세밀하게 튜닝한다</a:t>
              </a:r>
              <a:r>
                <a:rPr lang="en-US" altLang="ko-KR" sz="1400" dirty="0">
                  <a:latin typeface="+mn-ea"/>
                </a:rPr>
                <a:t>. </a:t>
              </a:r>
              <a:r>
                <a:rPr lang="ko-KR" altLang="en-US" sz="1400" dirty="0" err="1">
                  <a:latin typeface="+mn-ea"/>
                </a:rPr>
                <a:t>학습률을</a:t>
              </a:r>
              <a:r>
                <a:rPr lang="ko-KR" altLang="en-US" sz="1400" dirty="0">
                  <a:latin typeface="+mn-ea"/>
                </a:rPr>
                <a:t> 낮게 하여 기존 가중치를 지킨다</a:t>
              </a:r>
              <a:r>
                <a:rPr lang="en-US" altLang="ko-KR" sz="1400" dirty="0">
                  <a:latin typeface="+mn-ea"/>
                </a:rPr>
                <a:t>.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CAD585A-C11D-4742-B693-B51A72015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62"/>
          <a:stretch/>
        </p:blipFill>
        <p:spPr>
          <a:xfrm>
            <a:off x="3269029" y="1421476"/>
            <a:ext cx="4599625" cy="779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9BDD64E-9F0B-4644-9FB0-9502AF860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62"/>
          <a:stretch/>
        </p:blipFill>
        <p:spPr>
          <a:xfrm>
            <a:off x="3283631" y="4532990"/>
            <a:ext cx="4760990" cy="194812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9362E5-8583-4FE7-87C6-8CFBDD487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169" y="2603828"/>
            <a:ext cx="4599625" cy="5883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CFCDF72-08D8-46EA-B476-7EDE47911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169" y="3187727"/>
            <a:ext cx="4599625" cy="117546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507E99-51A8-4ECD-BFD8-31C251E9D9D5}"/>
              </a:ext>
            </a:extLst>
          </p:cNvPr>
          <p:cNvSpPr/>
          <p:nvPr/>
        </p:nvSpPr>
        <p:spPr>
          <a:xfrm>
            <a:off x="3245021" y="3198476"/>
            <a:ext cx="2992054" cy="396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01D8299-1C89-4843-AFA3-23FE83698086}"/>
              </a:ext>
            </a:extLst>
          </p:cNvPr>
          <p:cNvCxnSpPr/>
          <p:nvPr/>
        </p:nvCxnSpPr>
        <p:spPr>
          <a:xfrm>
            <a:off x="6248927" y="3411070"/>
            <a:ext cx="38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1522023-21F3-4D68-9B89-8EABF8578C1E}"/>
              </a:ext>
            </a:extLst>
          </p:cNvPr>
          <p:cNvSpPr txBox="1"/>
          <p:nvPr/>
        </p:nvSpPr>
        <p:spPr>
          <a:xfrm>
            <a:off x="6631522" y="3266824"/>
            <a:ext cx="744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동결</a:t>
            </a:r>
          </a:p>
        </p:txBody>
      </p:sp>
      <p:sp>
        <p:nvSpPr>
          <p:cNvPr id="43" name="오른쪽 중괄호 42">
            <a:extLst>
              <a:ext uri="{FF2B5EF4-FFF2-40B4-BE49-F238E27FC236}">
                <a16:creationId xmlns:a16="http://schemas.microsoft.com/office/drawing/2014/main" id="{301E8147-AC2B-40F7-B680-528DEA7C17D2}"/>
              </a:ext>
            </a:extLst>
          </p:cNvPr>
          <p:cNvSpPr/>
          <p:nvPr/>
        </p:nvSpPr>
        <p:spPr>
          <a:xfrm>
            <a:off x="8044621" y="1694329"/>
            <a:ext cx="758720" cy="45002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B72AD729-9015-4E43-BD71-96040F01266C}"/>
              </a:ext>
            </a:extLst>
          </p:cNvPr>
          <p:cNvSpPr/>
          <p:nvPr/>
        </p:nvSpPr>
        <p:spPr>
          <a:xfrm rot="5400000">
            <a:off x="9247558" y="2561106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F7A23FE6-D73E-4448-914A-F87634D80D39}"/>
              </a:ext>
            </a:extLst>
          </p:cNvPr>
          <p:cNvSpPr/>
          <p:nvPr/>
        </p:nvSpPr>
        <p:spPr>
          <a:xfrm>
            <a:off x="9247558" y="2561106"/>
            <a:ext cx="1965434" cy="1965434"/>
          </a:xfrm>
          <a:prstGeom prst="arc">
            <a:avLst>
              <a:gd name="adj1" fmla="val 5320067"/>
              <a:gd name="adj2" fmla="val 4684217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6D54E4-1332-4F6F-8E63-1EA04FDFF3C4}"/>
              </a:ext>
            </a:extLst>
          </p:cNvPr>
          <p:cNvSpPr txBox="1"/>
          <p:nvPr/>
        </p:nvSpPr>
        <p:spPr>
          <a:xfrm>
            <a:off x="9437430" y="3251435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99.25%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A02E00-29E5-430D-96AB-80391AA674E2}"/>
              </a:ext>
            </a:extLst>
          </p:cNvPr>
          <p:cNvSpPr/>
          <p:nvPr/>
        </p:nvSpPr>
        <p:spPr>
          <a:xfrm rot="5400000">
            <a:off x="10212274" y="4856869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4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문제점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성능이 좋지 않다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?!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822088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704576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7274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7274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681314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낮은 성능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2226513"/>
            <a:ext cx="8993726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타깃 클래스나 랜덤 </a:t>
            </a:r>
            <a:r>
              <a:rPr lang="ko-KR" altLang="en-US" sz="1600" spc="-150" dirty="0" err="1"/>
              <a:t>초깃값을</a:t>
            </a:r>
            <a:r>
              <a:rPr lang="ko-KR" altLang="en-US" sz="1600" spc="-150" dirty="0"/>
              <a:t> 바꾸면 성능이 떨어진다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심지어 성능이 향상되지 않거나 더 나빠지기도 한다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05331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0533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007145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왜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552344"/>
            <a:ext cx="8993726" cy="95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전이 학습은 작은 규모의 완전 연결</a:t>
            </a:r>
            <a:r>
              <a:rPr lang="en-US" altLang="ko-KR" sz="1600" spc="-150" dirty="0"/>
              <a:t>(Fully Connected)</a:t>
            </a:r>
            <a:r>
              <a:rPr lang="ko-KR" altLang="en-US" sz="1600" spc="-150" dirty="0"/>
              <a:t> 네트워크에서는 잘 작동하지 않기 때문이다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작은 규모는 패턴 수를 적게 학습한다는 뜻이고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완전 연결은 특정 패턴을 학습하기 때문이다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그렇게 때문에 범용성이 적어 다른 작업에 유용하지 않다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1334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13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7DCB7-9ED8-4AA0-AB41-6527C041AEB7}"/>
              </a:ext>
            </a:extLst>
          </p:cNvPr>
          <p:cNvSpPr txBox="1"/>
          <p:nvPr/>
        </p:nvSpPr>
        <p:spPr>
          <a:xfrm>
            <a:off x="2259306" y="4967178"/>
            <a:ext cx="325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어떤 신경망에 유용할까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E409E3-D620-4CBE-A2B8-70375C92DC31}"/>
              </a:ext>
            </a:extLst>
          </p:cNvPr>
          <p:cNvSpPr txBox="1"/>
          <p:nvPr/>
        </p:nvSpPr>
        <p:spPr>
          <a:xfrm>
            <a:off x="2259306" y="5521342"/>
            <a:ext cx="8993726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더 일반적인 특성을 감지하는 경향이 있는 심층 </a:t>
            </a:r>
            <a:r>
              <a:rPr lang="ko-KR" altLang="en-US" sz="1600" spc="-150" dirty="0" err="1"/>
              <a:t>합성곱</a:t>
            </a:r>
            <a:r>
              <a:rPr lang="ko-KR" altLang="en-US" sz="1600" spc="-150" dirty="0"/>
              <a:t> 신경망에서 더 잘 작동한다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611</Words>
  <Application>Microsoft Office PowerPoint</Application>
  <PresentationFormat>와이드스크린</PresentationFormat>
  <Paragraphs>142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 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권기호</cp:lastModifiedBy>
  <cp:revision>30</cp:revision>
  <dcterms:created xsi:type="dcterms:W3CDTF">2020-12-13T00:02:47Z</dcterms:created>
  <dcterms:modified xsi:type="dcterms:W3CDTF">2021-09-16T13:10:47Z</dcterms:modified>
</cp:coreProperties>
</file>