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7" r:id="rId4"/>
    <p:sldId id="258" r:id="rId5"/>
    <p:sldId id="288" r:id="rId6"/>
    <p:sldId id="289" r:id="rId7"/>
    <p:sldId id="290" r:id="rId8"/>
    <p:sldId id="291" r:id="rId9"/>
    <p:sldId id="293" r:id="rId10"/>
    <p:sldId id="292" r:id="rId11"/>
    <p:sldId id="286" r:id="rId12"/>
    <p:sldId id="294" r:id="rId13"/>
    <p:sldId id="295" r:id="rId14"/>
    <p:sldId id="296" r:id="rId15"/>
    <p:sldId id="297" r:id="rId16"/>
    <p:sldId id="28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4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3A5-BD5E-4949-8AC6-73EF2A0E4139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41D-CD5F-4120-9A8F-D0FFB9B80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7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3A5-BD5E-4949-8AC6-73EF2A0E4139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41D-CD5F-4120-9A8F-D0FFB9B80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7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3A5-BD5E-4949-8AC6-73EF2A0E4139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41D-CD5F-4120-9A8F-D0FFB9B80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3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3A5-BD5E-4949-8AC6-73EF2A0E4139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41D-CD5F-4120-9A8F-D0FFB9B80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82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3A5-BD5E-4949-8AC6-73EF2A0E4139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41D-CD5F-4120-9A8F-D0FFB9B80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3A5-BD5E-4949-8AC6-73EF2A0E4139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41D-CD5F-4120-9A8F-D0FFB9B80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70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3A5-BD5E-4949-8AC6-73EF2A0E4139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41D-CD5F-4120-9A8F-D0FFB9B80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45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3A5-BD5E-4949-8AC6-73EF2A0E4139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41D-CD5F-4120-9A8F-D0FFB9B80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3A5-BD5E-4949-8AC6-73EF2A0E4139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41D-CD5F-4120-9A8F-D0FFB9B80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2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3A5-BD5E-4949-8AC6-73EF2A0E4139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41D-CD5F-4120-9A8F-D0FFB9B80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2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3A5-BD5E-4949-8AC6-73EF2A0E4139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41D-CD5F-4120-9A8F-D0FFB9B80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6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defRPr>
            </a:lvl1pPr>
          </a:lstStyle>
          <a:p>
            <a:fld id="{A2B363A5-BD5E-4949-8AC6-73EF2A0E4139}" type="datetimeFigureOut">
              <a:rPr lang="ko-KR" altLang="en-US" smtClean="0"/>
              <a:pPr/>
              <a:t>2021-11-26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defRPr>
            </a:lvl1pPr>
          </a:lstStyle>
          <a:p>
            <a:fld id="{6DD8141D-CD5F-4120-9A8F-D0FFB9B80F0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22893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s://wikidocs.net/2499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ikidocs.net/115055" TargetMode="External"/><Relationship Id="rId5" Type="http://schemas.openxmlformats.org/officeDocument/2006/relationships/hyperlink" Target="https://wikidocs.net/31379" TargetMode="External"/><Relationship Id="rId4" Type="http://schemas.openxmlformats.org/officeDocument/2006/relationships/hyperlink" Target="https://wikidocs.net/7316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19371" y="2700774"/>
            <a:ext cx="7229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b="0" i="0" u="none" strike="noStrike" baseline="0" dirty="0" smtClean="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ctr"/>
            <a:r>
              <a:rPr lang="en-US" altLang="ko-KR" b="0" i="0" u="none" strike="noStrike" baseline="0" dirty="0" smtClean="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3600" dirty="0" smtClean="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16.4 </a:t>
            </a:r>
            <a:r>
              <a:rPr lang="ko-KR" altLang="en-US" sz="3600" dirty="0" err="1" smtClean="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어텐션과</a:t>
            </a:r>
            <a:r>
              <a:rPr lang="ko-KR" altLang="en-US" sz="3600" dirty="0" smtClean="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트랜스포머 조져보자</a:t>
            </a:r>
            <a:endParaRPr lang="ko-KR" altLang="en-US" sz="3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66974" y="4762255"/>
            <a:ext cx="72294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TAVE Research Group</a:t>
            </a:r>
          </a:p>
          <a:p>
            <a:pPr algn="ctr"/>
            <a:r>
              <a:rPr lang="en-US" altLang="ko-KR" sz="2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Lee </a:t>
            </a:r>
            <a:r>
              <a:rPr lang="en-US" altLang="ko-KR" sz="2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Moongi</a:t>
            </a:r>
            <a:endParaRPr lang="ko-KR" altLang="en-US" sz="2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114672" y="2552455"/>
            <a:ext cx="62388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114672" y="3840711"/>
            <a:ext cx="62388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926592"/>
          </a:xfrm>
          <a:prstGeom prst="rect">
            <a:avLst/>
          </a:prstGeom>
          <a:solidFill>
            <a:schemeClr val="accent5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48029" y="95595"/>
            <a:ext cx="1142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01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Attention</a:t>
            </a:r>
            <a:r>
              <a:rPr lang="ko-KR" altLang="en-US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– </a:t>
            </a:r>
            <a:r>
              <a:rPr lang="en-US" altLang="ko-KR" sz="4400" dirty="0" err="1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Bahdanau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(</a:t>
            </a:r>
            <a:r>
              <a:rPr lang="ko-KR" altLang="en-US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연결 </a:t>
            </a:r>
            <a:r>
              <a:rPr lang="ko-KR" altLang="en-US" sz="4400" dirty="0" err="1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어텐션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)</a:t>
            </a:r>
            <a:endParaRPr lang="ko-KR" altLang="en-US" sz="44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8368" y="1093549"/>
            <a:ext cx="11428514" cy="148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②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Attention Distribution (</a:t>
            </a:r>
            <a:r>
              <a:rPr lang="ko-KR" altLang="en-US" sz="2400" kern="100" dirty="0" err="1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어텐션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분포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 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구하기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en-US" altLang="ko-KR" sz="2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Softmax</a:t>
            </a:r>
            <a:r>
              <a:rPr lang="en-US" altLang="ko-KR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함수 사용</a:t>
            </a:r>
            <a:endParaRPr lang="en-US" altLang="ko-KR" sz="2400" kern="1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③ </a:t>
            </a:r>
            <a:r>
              <a:rPr lang="en-US" altLang="ko-KR" sz="24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Attention Value (</a:t>
            </a:r>
            <a:r>
              <a:rPr lang="ko-KR" altLang="en-US" sz="2400" kern="1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어텐션</a:t>
            </a:r>
            <a:r>
              <a:rPr lang="ko-KR" altLang="en-US" sz="24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값</a:t>
            </a:r>
            <a:r>
              <a:rPr lang="en-US" altLang="ko-KR" sz="24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 </a:t>
            </a:r>
            <a:r>
              <a:rPr lang="ko-KR" altLang="en-US" sz="24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구하기 </a:t>
            </a:r>
            <a:r>
              <a:rPr lang="en-US" altLang="ko-KR" sz="24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2400" kern="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각 </a:t>
            </a:r>
            <a:r>
              <a:rPr lang="ko-KR" altLang="en-US" sz="2400" kern="1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어텐션</a:t>
            </a:r>
            <a:r>
              <a:rPr lang="ko-KR" altLang="en-US" sz="2400" kern="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가중치와 인코더 은닉 상태를 </a:t>
            </a:r>
            <a:r>
              <a:rPr lang="ko-KR" altLang="en-US" sz="2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가중합</a:t>
            </a:r>
            <a:endParaRPr lang="en-US" altLang="ko-KR" sz="2400" kern="1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④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 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구하기 </a:t>
            </a:r>
            <a:r>
              <a:rPr lang="en-US" altLang="ko-KR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Context Vector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연결한 이전 </a:t>
            </a:r>
            <a:r>
              <a:rPr lang="ko-KR" altLang="en-US" sz="2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디코더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Output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과 </a:t>
            </a:r>
            <a:r>
              <a:rPr lang="en-US" altLang="ko-KR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St-1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을 통해 </a:t>
            </a:r>
            <a:r>
              <a:rPr lang="en-US" altLang="ko-KR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St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구함</a:t>
            </a:r>
            <a:endParaRPr lang="ko-KR" altLang="ko-KR" sz="2000" kern="1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7170" name="Picture 2" descr="https://wikidocs.net/images/page/73161/%EC%96%B4%ED%85%90%EC%85%98%EB%94%94%EC%8A%A4%ED%8A%B8%EB%A6%AC%EB%B7%B0%EC%85%9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381" y="2690286"/>
            <a:ext cx="4467225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wikidocs.net/images/page/73161/%EC%BB%A8%ED%85%8D%EC%8A%A4%ED%8A%B8%EB%B2%A1%ED%84%B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54" y="4956641"/>
            <a:ext cx="33909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wikidocs.net/images/page/73161/%EB%B0%94%EB%8B%A4%EB%82%98%EC%9A%B0%EC%96%B4%ED%85%90%EC%85%98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37" y="3653914"/>
            <a:ext cx="43624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화살표 연결선 31"/>
          <p:cNvCxnSpPr/>
          <p:nvPr/>
        </p:nvCxnSpPr>
        <p:spPr>
          <a:xfrm flipH="1">
            <a:off x="3148381" y="4088423"/>
            <a:ext cx="746611" cy="747157"/>
          </a:xfrm>
          <a:prstGeom prst="straightConnector1">
            <a:avLst/>
          </a:prstGeom>
          <a:ln w="180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667863" y="5604341"/>
            <a:ext cx="1259740" cy="0"/>
          </a:xfrm>
          <a:prstGeom prst="straightConnector1">
            <a:avLst/>
          </a:prstGeom>
          <a:ln w="180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49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926592"/>
          </a:xfrm>
          <a:prstGeom prst="rect">
            <a:avLst/>
          </a:prstGeom>
          <a:solidFill>
            <a:schemeClr val="accent5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48029" y="95595"/>
            <a:ext cx="1142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01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Attention 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Model </a:t>
            </a:r>
            <a:r>
              <a:rPr lang="ko-KR" altLang="en-US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복습하자</a:t>
            </a:r>
            <a:endParaRPr lang="ko-KR" altLang="en-US" sz="44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pic>
        <p:nvPicPr>
          <p:cNvPr id="4" name="attention_proces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97320" y="1988345"/>
            <a:ext cx="6403533" cy="3486090"/>
          </a:xfrm>
          <a:prstGeom prst="rect">
            <a:avLst/>
          </a:prstGeom>
        </p:spPr>
      </p:pic>
      <p:pic>
        <p:nvPicPr>
          <p:cNvPr id="2050" name="Picture 2" descr="https://wikidocs.net/images/page/22893/dotproductattention1_fin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59" y="1988345"/>
            <a:ext cx="4701096" cy="375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5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926592"/>
          </a:xfrm>
          <a:prstGeom prst="rect">
            <a:avLst/>
          </a:prstGeom>
          <a:solidFill>
            <a:schemeClr val="accent5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48029" y="95595"/>
            <a:ext cx="1142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02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Visual Attention </a:t>
            </a:r>
            <a:endParaRPr lang="ko-KR" altLang="en-US" sz="44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5082" y="1149243"/>
            <a:ext cx="11836918" cy="148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■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Visual Attention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을 사용하는 이유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! 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설명 가능성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!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  -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가중치를 직관적으로 확인해서 어디에 초점을 </a:t>
            </a:r>
            <a:r>
              <a:rPr lang="ko-KR" altLang="en-US" sz="2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잡았는지를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쉽게 확인함</a:t>
            </a:r>
            <a:endParaRPr lang="en-US" altLang="ko-KR" sz="2400" kern="1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 - 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올바르지 못하게 예측하지 못한 부분에 대해 쉽게 교정할 수 있음</a:t>
            </a:r>
            <a:endParaRPr lang="en-US" altLang="ko-KR" sz="2400" kern="1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5082" y="3452827"/>
            <a:ext cx="11836918" cy="148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■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Visual Attention</a:t>
            </a:r>
            <a:r>
              <a:rPr lang="ko-KR" altLang="en-US" sz="24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사용 예시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이미지 캡션 생성하기</a:t>
            </a:r>
            <a:endParaRPr lang="en-US" altLang="ko-KR" sz="2400" kern="100" dirty="0" smtClean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  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① 이미지를 처리하여 일련의 특성 맵 출력</a:t>
            </a:r>
            <a:endParaRPr lang="en-US" altLang="ko-KR" sz="2400" kern="1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 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② </a:t>
            </a:r>
            <a:r>
              <a:rPr lang="ko-KR" altLang="en-US" sz="2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디코더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RNN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 한번에 한 단어씩 캡션 생성</a:t>
            </a:r>
            <a:endParaRPr lang="en-US" altLang="ko-KR" sz="2400" kern="1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8194" name="Picture 2" descr="Show, Attend and Tell: Neural Image Caption Generation with Visual Attention  (ICML2015) - READ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829" y="4404946"/>
            <a:ext cx="5762140" cy="223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08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926592"/>
          </a:xfrm>
          <a:prstGeom prst="rect">
            <a:avLst/>
          </a:prstGeom>
          <a:solidFill>
            <a:schemeClr val="accent5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48029" y="95595"/>
            <a:ext cx="1142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03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Transformer : Attention is All you need</a:t>
            </a:r>
            <a:endParaRPr lang="ko-KR" altLang="en-US" sz="44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06113" y="1335470"/>
            <a:ext cx="7874518" cy="1351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■ 진짜 </a:t>
            </a:r>
            <a:r>
              <a:rPr lang="ko-KR" altLang="en-US" sz="2400" kern="100" dirty="0" err="1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순환층이나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2400" kern="100" dirty="0" err="1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합성곱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층을 하나도 사용하지 않았다</a:t>
            </a:r>
            <a:endParaRPr lang="en-US" altLang="ko-KR" sz="2400" kern="100" dirty="0" smtClean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  -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Attention Mechanism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만 사용 </a:t>
            </a:r>
            <a:r>
              <a:rPr lang="en-US" altLang="ko-KR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(Attention is All you need)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 - 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그래서 </a:t>
            </a:r>
            <a:r>
              <a:rPr lang="en-US" altLang="ko-KR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NMT(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기계 번역</a:t>
            </a:r>
            <a:r>
              <a:rPr lang="en-US" altLang="ko-KR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에서 </a:t>
            </a:r>
            <a:r>
              <a:rPr lang="en-US" altLang="ko-KR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Good! 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훈련 속도가 빠르고 병렬화가 쉬움</a:t>
            </a:r>
            <a:endParaRPr lang="en-US" altLang="ko-KR" sz="2000" kern="1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06113" y="3095680"/>
            <a:ext cx="7874518" cy="3029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■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seq2seq </a:t>
            </a:r>
            <a:r>
              <a:rPr lang="ko-KR" altLang="en-US" sz="24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구조에서는 인코더와 </a:t>
            </a:r>
            <a:r>
              <a:rPr lang="ko-KR" altLang="en-US" sz="2400" kern="1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디코더에서</a:t>
            </a:r>
            <a:r>
              <a:rPr lang="ko-KR" altLang="en-US" sz="24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각각 하나의 </a:t>
            </a:r>
            <a:endParaRPr lang="en-US" altLang="ko-KR" sz="2400" kern="100" dirty="0" smtClean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  RNN</a:t>
            </a:r>
            <a:r>
              <a:rPr lang="ko-KR" altLang="en-US" sz="24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 하나의 시점</a:t>
            </a:r>
            <a:r>
              <a:rPr lang="en-US" altLang="ko-KR" sz="24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(time-step)</a:t>
            </a:r>
            <a:r>
              <a:rPr lang="ko-KR" altLang="en-US" sz="24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을 가지는 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구조</a:t>
            </a:r>
            <a:endParaRPr lang="en-US" altLang="ko-KR" sz="2400" kern="100" dirty="0" smtClean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900" kern="100" dirty="0" smtClean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                              vs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ko-KR" sz="900" kern="100" dirty="0" smtClean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■ 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트랜스포머는 </a:t>
            </a:r>
            <a:r>
              <a:rPr lang="ko-KR" altLang="en-US" sz="24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인코더와 </a:t>
            </a:r>
            <a:r>
              <a:rPr lang="ko-KR" altLang="en-US" sz="2400" kern="100" dirty="0" err="1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디코더라는</a:t>
            </a:r>
            <a:endParaRPr lang="en-US" altLang="ko-KR" sz="2400" kern="100" dirty="0" smtClean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  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단위가 </a:t>
            </a:r>
            <a:r>
              <a:rPr lang="en-US" altLang="ko-KR" sz="24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N</a:t>
            </a:r>
            <a:r>
              <a:rPr lang="ko-KR" altLang="en-US" sz="24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개로 구성되는 구조</a:t>
            </a:r>
            <a:endParaRPr lang="en-US" altLang="ko-KR" sz="2400" kern="100" dirty="0" smtClean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9218" name="Picture 2" descr="https://blog.promedius.ai/content/images/2021/03/t03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9" y="1440978"/>
            <a:ext cx="4140852" cy="472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" t="2961" r="-324" b="3257"/>
          <a:stretch/>
        </p:blipFill>
        <p:spPr>
          <a:xfrm>
            <a:off x="9187961" y="3991707"/>
            <a:ext cx="2713160" cy="278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0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926592"/>
          </a:xfrm>
          <a:prstGeom prst="rect">
            <a:avLst/>
          </a:prstGeom>
          <a:solidFill>
            <a:schemeClr val="accent5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48029" y="95595"/>
            <a:ext cx="1142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03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Transformer : </a:t>
            </a:r>
            <a:r>
              <a:rPr lang="ko-KR" altLang="en-US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위치 </a:t>
            </a:r>
            <a:r>
              <a:rPr lang="ko-KR" altLang="en-US" sz="4400" dirty="0" err="1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인코딩</a:t>
            </a:r>
            <a:endParaRPr lang="ko-KR" altLang="en-US" sz="44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06113" y="1335470"/>
            <a:ext cx="7874518" cy="148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■ 위치 </a:t>
            </a:r>
            <a:r>
              <a:rPr lang="ko-KR" altLang="en-US" sz="2400" kern="100" dirty="0" err="1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인코딩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en-US" altLang="ko-KR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RNN 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구조가 </a:t>
            </a:r>
            <a:r>
              <a:rPr lang="ko-KR" altLang="en-US" sz="2400" kern="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더이상 없기 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때문에</a:t>
            </a:r>
            <a:r>
              <a:rPr lang="en-US" altLang="ko-KR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순서 </a:t>
            </a:r>
            <a:r>
              <a:rPr lang="ko-KR" altLang="en-US" sz="2400" kern="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정보</a:t>
            </a:r>
            <a:r>
              <a:rPr lang="en-US" altLang="ko-KR" sz="2400" kern="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endParaRPr lang="en-US" altLang="ko-KR" sz="2400" kern="1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                    position </a:t>
            </a:r>
            <a:r>
              <a:rPr lang="ko-KR" altLang="en-US" sz="2400" kern="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정보를 이해하기 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위해</a:t>
            </a:r>
            <a:r>
              <a:rPr lang="en-US" altLang="ko-KR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</a:t>
            </a:r>
            <a:endParaRPr lang="en-US" altLang="ko-KR" sz="2400" kern="1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                     </a:t>
            </a:r>
            <a:r>
              <a:rPr lang="ko-KR" altLang="en-US" sz="2400" kern="100" spc="-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임베딩 벡터에 위치정보를 더하여 입력으로 사용</a:t>
            </a:r>
            <a:endParaRPr lang="en-US" altLang="ko-KR" sz="2000" kern="100" spc="-1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9218" name="Picture 2" descr="https://blog.promedius.ai/content/images/2021/03/t03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1" y="1533886"/>
            <a:ext cx="4140852" cy="472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51692" y="4686303"/>
            <a:ext cx="677008" cy="49236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07448" y="4703887"/>
            <a:ext cx="677008" cy="49236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767" y="3348254"/>
            <a:ext cx="3906520" cy="907415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207" y="2909305"/>
            <a:ext cx="3863586" cy="2040766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12" y="5099862"/>
            <a:ext cx="3562831" cy="86867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055669" y="5036538"/>
            <a:ext cx="3619657" cy="121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400" kern="100" dirty="0" err="1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pos</a:t>
            </a:r>
            <a:r>
              <a:rPr lang="ko-KR" altLang="en-US" sz="1400" kern="1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입력 문장에서의 </a:t>
            </a:r>
            <a:r>
              <a:rPr lang="ko-KR" altLang="en-US" sz="1400" kern="1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임베딩</a:t>
            </a:r>
            <a:r>
              <a:rPr lang="ko-KR" altLang="en-US" sz="1400" kern="1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벡터의 </a:t>
            </a:r>
            <a:r>
              <a:rPr lang="ko-KR" altLang="en-US" sz="1400" kern="1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위치</a:t>
            </a:r>
            <a:endParaRPr lang="en-US" altLang="ko-KR" sz="1400" kern="100" dirty="0" smtClean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400" kern="100" dirty="0" err="1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ko-KR" altLang="en-US" sz="1400" kern="1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</a:t>
            </a:r>
            <a:r>
              <a:rPr lang="ko-KR" altLang="en-US" sz="1400" kern="1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임베딩</a:t>
            </a:r>
            <a:r>
              <a:rPr lang="ko-KR" altLang="en-US" sz="1400" kern="1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벡터 내의 차원의 인덱스를 </a:t>
            </a:r>
            <a:r>
              <a:rPr lang="ko-KR" altLang="en-US" sz="1400" kern="1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의미</a:t>
            </a:r>
            <a:endParaRPr lang="en-US" altLang="ko-KR" sz="1400" kern="100" dirty="0" smtClean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400" kern="100" dirty="0" err="1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dmodel</a:t>
            </a:r>
            <a:r>
              <a:rPr lang="en-US" altLang="ko-KR" sz="1400" kern="1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kern="1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은 트랜스포머의 모든 층의 출력 차원을 의미하는 트랜스포머의 </a:t>
            </a:r>
            <a:r>
              <a:rPr lang="ko-KR" altLang="en-US" sz="1400" kern="1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하이퍼파라미터</a:t>
            </a:r>
            <a:endParaRPr lang="ko-KR" altLang="en-US" sz="1400" kern="1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2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926592"/>
          </a:xfrm>
          <a:prstGeom prst="rect">
            <a:avLst/>
          </a:prstGeom>
          <a:solidFill>
            <a:schemeClr val="accent5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48029" y="95595"/>
            <a:ext cx="1142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03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Transformer : </a:t>
            </a:r>
            <a:r>
              <a:rPr lang="ko-KR" altLang="en-US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멀티 헤드 </a:t>
            </a:r>
            <a:r>
              <a:rPr lang="ko-KR" altLang="en-US" sz="4400" dirty="0" err="1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어텐션</a:t>
            </a:r>
            <a:endParaRPr lang="ko-KR" altLang="en-US" sz="44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06113" y="1117912"/>
            <a:ext cx="7874518" cy="1351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■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Scaled Dot-Product Attention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  </a:t>
            </a:r>
            <a:r>
              <a:rPr lang="ko-KR" altLang="en-US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en-US" altLang="ko-KR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Q, K, V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통해 입력 문장 내에서 </a:t>
            </a:r>
            <a:r>
              <a:rPr lang="ko-KR" altLang="en-US" sz="20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유사도를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구함</a:t>
            </a:r>
            <a:endParaRPr lang="en-US" altLang="ko-KR" sz="2000" kern="1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spc="-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kern="100" spc="-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     (</a:t>
            </a:r>
            <a:r>
              <a:rPr lang="ko-KR" altLang="en-US" sz="2000" kern="100" spc="-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동사는 </a:t>
            </a:r>
            <a:r>
              <a:rPr lang="ko-KR" altLang="en-US" sz="2000" kern="100" spc="-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동사끼리</a:t>
            </a:r>
            <a:r>
              <a:rPr lang="en-US" altLang="ko-KR" sz="2000" kern="100" spc="-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2000" kern="100" spc="-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주어는 </a:t>
            </a:r>
            <a:r>
              <a:rPr lang="ko-KR" altLang="en-US" sz="2000" kern="100" spc="-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주어끼리</a:t>
            </a:r>
            <a:r>
              <a:rPr lang="ko-KR" altLang="en-US" sz="2000" kern="100" spc="-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등</a:t>
            </a:r>
            <a:r>
              <a:rPr lang="en-US" altLang="ko-KR" sz="2000" kern="100" spc="-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</a:t>
            </a:r>
            <a:endParaRPr lang="en-US" altLang="ko-KR" kern="100" spc="-1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9218" name="Picture 2" descr="https://blog.promedius.ai/content/images/2021/03/t03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1" y="1533886"/>
            <a:ext cx="4140852" cy="472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988001" y="3927613"/>
            <a:ext cx="782609" cy="66932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016342" y="3817470"/>
            <a:ext cx="859862" cy="77946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55890" y="2850477"/>
            <a:ext cx="7874518" cy="178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■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Multi Head Attention</a:t>
            </a:r>
            <a:endParaRPr lang="en-US" altLang="ko-KR" sz="2400" kern="100" dirty="0" smtClean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  </a:t>
            </a:r>
            <a:r>
              <a:rPr lang="ko-KR" altLang="en-US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그 </a:t>
            </a:r>
            <a:r>
              <a:rPr lang="en-US" altLang="ko-KR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Scaled Dot-Product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여러 번 해서 단어의 여러 특징</a:t>
            </a:r>
            <a:endParaRPr lang="en-US" altLang="ko-KR" sz="2000" kern="1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    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을 조금 더 잘 추출할 수 있게 함</a:t>
            </a:r>
            <a:endParaRPr lang="en-US" altLang="ko-KR" sz="2000" kern="1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spc="-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kern="100" spc="-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     (ex. </a:t>
            </a:r>
            <a:r>
              <a:rPr lang="ko-KR" altLang="en-US" sz="2000" kern="100" spc="-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동사인지 주어인지</a:t>
            </a:r>
            <a:r>
              <a:rPr lang="en-US" altLang="ko-KR" sz="2000" kern="100" spc="-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2000" kern="100" spc="-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과거형인지</a:t>
            </a:r>
            <a:r>
              <a:rPr lang="ko-KR" altLang="en-US" sz="2000" kern="100" spc="-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미래형인지 등</a:t>
            </a:r>
            <a:r>
              <a:rPr lang="en-US" altLang="ko-KR" sz="2000" kern="100" spc="-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</a:t>
            </a:r>
            <a:endParaRPr lang="en-US" altLang="ko-KR" kern="100" spc="-1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06113" y="5014956"/>
            <a:ext cx="7874518" cy="1351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■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Masked Multi Head Attention</a:t>
            </a:r>
            <a:endParaRPr lang="en-US" altLang="ko-KR" sz="2400" kern="100" dirty="0" smtClean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  </a:t>
            </a:r>
            <a:r>
              <a:rPr lang="ko-KR" altLang="en-US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빈 자리로 </a:t>
            </a:r>
            <a:r>
              <a:rPr lang="en-US" altLang="ko-KR" sz="20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Softmax</a:t>
            </a:r>
            <a:r>
              <a:rPr lang="en-US" altLang="ko-KR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함수가 혼동되는 것 방지</a:t>
            </a:r>
            <a:endParaRPr lang="en-US" altLang="ko-KR" sz="2000" kern="1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    &lt;pad&gt;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에 매우 작은 음수 투입</a:t>
            </a:r>
            <a:endParaRPr lang="en-US" altLang="ko-KR" kern="100" spc="-1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18" name="그림 1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" t="5233"/>
          <a:stretch/>
        </p:blipFill>
        <p:spPr>
          <a:xfrm>
            <a:off x="9586073" y="4558896"/>
            <a:ext cx="2499193" cy="1131726"/>
          </a:xfrm>
          <a:prstGeom prst="rect">
            <a:avLst/>
          </a:prstGeom>
        </p:spPr>
      </p:pic>
      <p:pic>
        <p:nvPicPr>
          <p:cNvPr id="19" name="그림 1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81" y="5723316"/>
            <a:ext cx="1679312" cy="11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926592"/>
          </a:xfrm>
          <a:prstGeom prst="rect">
            <a:avLst/>
          </a:prstGeom>
          <a:solidFill>
            <a:schemeClr val="accent5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48029" y="95595"/>
            <a:ext cx="1142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04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4400" dirty="0" err="1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갓갓</a:t>
            </a:r>
            <a:r>
              <a:rPr lang="ko-KR" altLang="en-US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참고자료</a:t>
            </a:r>
            <a:endParaRPr lang="ko-KR" altLang="en-US" sz="44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19916" y="1184435"/>
            <a:ext cx="118720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seq2seq </a:t>
            </a:r>
            <a:r>
              <a:rPr lang="en-US" altLang="ko-KR" sz="28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en-US" altLang="ko-KR" sz="28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  <a:hlinkClick r:id="rId2"/>
              </a:rPr>
              <a:t>https://</a:t>
            </a:r>
            <a:r>
              <a:rPr lang="en-US" altLang="ko-KR" sz="28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  <a:hlinkClick r:id="rId2"/>
              </a:rPr>
              <a:t>wikidocs.net/24996</a:t>
            </a:r>
            <a:endParaRPr lang="en-US" altLang="ko-KR" sz="28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Attention : </a:t>
            </a:r>
            <a:r>
              <a:rPr lang="en-US" altLang="ko-KR" sz="28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  <a:hlinkClick r:id="rId3"/>
              </a:rPr>
              <a:t>https://</a:t>
            </a:r>
            <a:r>
              <a:rPr lang="en-US" altLang="ko-KR" sz="28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  <a:hlinkClick r:id="rId3"/>
              </a:rPr>
              <a:t>wikidocs.net/22893</a:t>
            </a:r>
            <a:endParaRPr lang="en-US" altLang="ko-KR" sz="28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Attention – </a:t>
            </a:r>
            <a:r>
              <a:rPr lang="en-US" altLang="ko-KR" sz="28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Bahdanau</a:t>
            </a:r>
            <a:r>
              <a:rPr lang="en-US" altLang="ko-KR" sz="28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: </a:t>
            </a:r>
            <a:r>
              <a:rPr lang="en-US" altLang="ko-KR" sz="28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  <a:hlinkClick r:id="rId4"/>
              </a:rPr>
              <a:t>https://</a:t>
            </a:r>
            <a:r>
              <a:rPr lang="en-US" altLang="ko-KR" sz="28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  <a:hlinkClick r:id="rId4"/>
              </a:rPr>
              <a:t>wikidocs.net/73161</a:t>
            </a:r>
            <a:endParaRPr lang="en-US" altLang="ko-KR" sz="28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Transformer : </a:t>
            </a:r>
            <a:r>
              <a:rPr lang="en-US" altLang="ko-KR" sz="28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  <a:hlinkClick r:id="rId5"/>
              </a:rPr>
              <a:t>https://</a:t>
            </a:r>
            <a:r>
              <a:rPr lang="en-US" altLang="ko-KR" sz="28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  <a:hlinkClick r:id="rId5"/>
              </a:rPr>
              <a:t>wikidocs.net/31379</a:t>
            </a:r>
            <a:endParaRPr lang="en-US" altLang="ko-KR" sz="28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끝판왕</a:t>
            </a:r>
            <a:r>
              <a:rPr lang="ko-KR" altLang="en-US" sz="28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8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BERT : </a:t>
            </a:r>
            <a:r>
              <a:rPr lang="en-US" altLang="ko-KR" sz="28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  <a:hlinkClick r:id="rId6"/>
              </a:rPr>
              <a:t>https://</a:t>
            </a:r>
            <a:r>
              <a:rPr lang="en-US" altLang="ko-KR" sz="28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  <a:hlinkClick r:id="rId6"/>
              </a:rPr>
              <a:t>wikidocs.net/115055</a:t>
            </a:r>
            <a:endParaRPr lang="en-US" altLang="ko-KR" sz="28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0203" y="4638503"/>
            <a:ext cx="4326155" cy="18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6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926592"/>
          </a:xfrm>
          <a:prstGeom prst="rect">
            <a:avLst/>
          </a:prstGeom>
          <a:solidFill>
            <a:schemeClr val="accent5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86799" y="1934542"/>
            <a:ext cx="0" cy="36485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248031" y="95595"/>
            <a:ext cx="6672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00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차례</a:t>
            </a:r>
            <a:endParaRPr lang="ko-KR" altLang="en-US" sz="44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753295" y="1934542"/>
            <a:ext cx="1097307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01   Attention – Luong, </a:t>
            </a:r>
            <a:r>
              <a:rPr lang="en-US" altLang="ko-KR" sz="4000" dirty="0" err="1" smtClean="0"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Bahdanau</a:t>
            </a:r>
            <a:endParaRPr lang="en-US" altLang="ko-KR" sz="4000" dirty="0" smtClean="0">
              <a:latin typeface="KoPubWorld바탕체_Pro Medium" panose="00000600000000000000" pitchFamily="50" charset="-127"/>
              <a:ea typeface="KoPubWorld바탕체_Pro Medium" panose="00000600000000000000" pitchFamily="50" charset="-127"/>
              <a:cs typeface="KoPubWorld바탕체_Pro Medium" panose="00000600000000000000" pitchFamily="50" charset="-127"/>
            </a:endParaRPr>
          </a:p>
          <a:p>
            <a:endParaRPr lang="en-US" altLang="ko-KR" sz="2800" dirty="0" smtClean="0">
              <a:latin typeface="KoPubWorld바탕체_Pro Medium" panose="00000600000000000000" pitchFamily="50" charset="-127"/>
              <a:ea typeface="KoPubWorld바탕체_Pro Medium" panose="00000600000000000000" pitchFamily="50" charset="-127"/>
              <a:cs typeface="KoPubWorld바탕체_Pro Medium" panose="00000600000000000000" pitchFamily="50" charset="-127"/>
            </a:endParaRPr>
          </a:p>
          <a:p>
            <a:endParaRPr lang="en-US" altLang="ko-KR" sz="2800" dirty="0" smtClean="0">
              <a:latin typeface="KoPubWorld바탕체_Pro Medium" panose="00000600000000000000" pitchFamily="50" charset="-127"/>
              <a:ea typeface="KoPubWorld바탕체_Pro Medium" panose="00000600000000000000" pitchFamily="50" charset="-127"/>
              <a:cs typeface="KoPubWorld바탕체_Pro Medium" panose="00000600000000000000" pitchFamily="50" charset="-127"/>
            </a:endParaRPr>
          </a:p>
          <a:p>
            <a:r>
              <a:rPr lang="en-US" altLang="ko-KR" sz="4000" dirty="0" smtClean="0"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02   Visual Attention</a:t>
            </a:r>
            <a:endParaRPr lang="en-US" altLang="ko-KR" sz="4000" dirty="0">
              <a:latin typeface="KoPubWorld바탕체_Pro Medium" panose="00000600000000000000" pitchFamily="50" charset="-127"/>
              <a:ea typeface="KoPubWorld바탕체_Pro Medium" panose="00000600000000000000" pitchFamily="50" charset="-127"/>
              <a:cs typeface="KoPubWorld바탕체_Pro Medium" panose="00000600000000000000" pitchFamily="50" charset="-127"/>
            </a:endParaRPr>
          </a:p>
          <a:p>
            <a:endParaRPr lang="en-US" altLang="ko-KR" sz="2800" dirty="0" smtClean="0">
              <a:latin typeface="KoPubWorld바탕체_Pro Medium" panose="00000600000000000000" pitchFamily="50" charset="-127"/>
              <a:ea typeface="KoPubWorld바탕체_Pro Medium" panose="00000600000000000000" pitchFamily="50" charset="-127"/>
              <a:cs typeface="KoPubWorld바탕체_Pro Medium" panose="00000600000000000000" pitchFamily="50" charset="-127"/>
            </a:endParaRPr>
          </a:p>
          <a:p>
            <a:endParaRPr lang="en-US" altLang="ko-KR" sz="2800" dirty="0" smtClean="0">
              <a:latin typeface="KoPubWorld바탕체_Pro Medium" panose="00000600000000000000" pitchFamily="50" charset="-127"/>
              <a:ea typeface="KoPubWorld바탕체_Pro Medium" panose="00000600000000000000" pitchFamily="50" charset="-127"/>
              <a:cs typeface="KoPubWorld바탕체_Pro Medium" panose="00000600000000000000" pitchFamily="50" charset="-127"/>
            </a:endParaRPr>
          </a:p>
          <a:p>
            <a:r>
              <a:rPr lang="en-US" altLang="ko-KR" sz="4000" dirty="0" smtClean="0"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03   Transformer – Attention is all you need</a:t>
            </a:r>
            <a:endParaRPr lang="en-US" altLang="ko-KR" sz="2800" dirty="0" smtClean="0">
              <a:latin typeface="KoPubWorld바탕체_Pro Medium" panose="00000600000000000000" pitchFamily="50" charset="-127"/>
              <a:ea typeface="KoPubWorld바탕체_Pro Medium" panose="00000600000000000000" pitchFamily="50" charset="-127"/>
              <a:cs typeface="KoPubWorld바탕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8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926592"/>
          </a:xfrm>
          <a:prstGeom prst="rect">
            <a:avLst/>
          </a:prstGeom>
          <a:solidFill>
            <a:schemeClr val="accent5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48029" y="95595"/>
            <a:ext cx="1142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01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Attention</a:t>
            </a:r>
            <a:r>
              <a:rPr lang="ko-KR" altLang="en-US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vs seq2seq</a:t>
            </a:r>
            <a:endParaRPr lang="ko-KR" altLang="en-US" sz="44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2177" y="1308031"/>
            <a:ext cx="11187646" cy="4925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■ </a:t>
            </a:r>
            <a:r>
              <a:rPr lang="ko-KR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왜 </a:t>
            </a:r>
            <a:r>
              <a:rPr lang="ko-KR" altLang="ko-KR" sz="24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쓰나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sz="100" kern="1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indent="25400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① </a:t>
            </a:r>
            <a:r>
              <a:rPr lang="en-US" altLang="ko-KR" sz="2000" kern="1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seq2seq </a:t>
            </a:r>
            <a:r>
              <a:rPr lang="en-US" altLang="ko-KR" sz="2000" kern="1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ko-KR" sz="2000" kern="1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컨텍스트 </a:t>
            </a:r>
            <a:r>
              <a:rPr lang="ko-KR" altLang="ko-KR" sz="2000" kern="1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벡터라는</a:t>
            </a:r>
            <a:r>
              <a:rPr lang="ko-KR" altLang="ko-KR" sz="2000" kern="1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하나의 고정된 크기의 벡터 표현으로 압축하고</a:t>
            </a:r>
            <a:r>
              <a:rPr lang="en-US" altLang="ko-KR" sz="2000" kern="1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pPr indent="254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2000" kern="1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                  </a:t>
            </a:r>
            <a:r>
              <a:rPr lang="ko-KR" altLang="ko-KR" sz="2000" kern="100" dirty="0" err="1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디코더는</a:t>
            </a:r>
            <a:r>
              <a:rPr lang="ko-KR" altLang="ko-KR" sz="2000" kern="1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ko-KR" sz="2000" kern="1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 컨텍스트 벡터를 통해서 출력 </a:t>
            </a:r>
            <a:r>
              <a:rPr lang="ko-KR" altLang="ko-KR" sz="2000" kern="1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시퀀스</a:t>
            </a:r>
          </a:p>
          <a:p>
            <a:pPr indent="127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                     </a:t>
            </a:r>
            <a:r>
              <a:rPr lang="ko-KR" altLang="en-US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→</a:t>
            </a:r>
            <a:r>
              <a:rPr lang="en-US" altLang="ko-KR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ko-KR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하나의 고정된 크기의 벡터에 모든 정보를 압축하려고 하니까 정보 손실이 발생</a:t>
            </a:r>
          </a:p>
          <a:p>
            <a:pPr indent="127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                    </a:t>
            </a:r>
            <a:r>
              <a:rPr lang="ko-KR" altLang="en-US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→</a:t>
            </a:r>
            <a:r>
              <a:rPr lang="en-US" altLang="ko-KR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RNN</a:t>
            </a:r>
            <a:r>
              <a:rPr lang="ko-KR" altLang="ko-KR" sz="20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의 고질적인 문제인 기울기 소실</a:t>
            </a:r>
            <a:r>
              <a:rPr lang="en-US" altLang="ko-KR" sz="20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(Vanishing Gradient) </a:t>
            </a:r>
            <a:r>
              <a:rPr lang="ko-KR" altLang="ko-KR" sz="20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문제가 </a:t>
            </a:r>
            <a:r>
              <a:rPr lang="ko-KR" altLang="ko-KR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존재</a:t>
            </a:r>
            <a:endParaRPr lang="en-US" altLang="ko-KR" sz="2000" kern="100" dirty="0" smtClean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indent="127000" algn="just">
              <a:lnSpc>
                <a:spcPct val="107000"/>
              </a:lnSpc>
              <a:spcAft>
                <a:spcPts val="800"/>
              </a:spcAft>
            </a:pPr>
            <a:endParaRPr lang="ko-KR" altLang="ko-KR" sz="2000" kern="1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indent="123825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 </a:t>
            </a:r>
            <a:r>
              <a:rPr lang="ko-KR" altLang="en-US" sz="2000" kern="1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② </a:t>
            </a:r>
            <a:r>
              <a:rPr lang="ko-KR" altLang="ko-KR" sz="2000" kern="100" dirty="0" err="1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디코더에서</a:t>
            </a:r>
            <a:r>
              <a:rPr lang="ko-KR" altLang="ko-KR" sz="2000" kern="1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ko-KR" sz="2000" kern="1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출력 단어를 예측하는 매 </a:t>
            </a:r>
            <a:r>
              <a:rPr lang="en-US" altLang="ko-KR" sz="2000" kern="1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time step</a:t>
            </a:r>
            <a:r>
              <a:rPr lang="ko-KR" altLang="ko-KR" sz="2000" kern="1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마다</a:t>
            </a:r>
            <a:r>
              <a:rPr lang="en-US" altLang="ko-KR" sz="2000" kern="1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ko-KR" sz="20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인코더에서의 전체 입력 </a:t>
            </a:r>
            <a:r>
              <a:rPr lang="ko-KR" altLang="ko-KR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문장을</a:t>
            </a:r>
            <a:r>
              <a:rPr lang="en-US" altLang="ko-KR" sz="20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ko-KR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다시 </a:t>
            </a:r>
            <a:r>
              <a:rPr lang="ko-KR" altLang="ko-KR" sz="20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한 번 </a:t>
            </a:r>
            <a:r>
              <a:rPr lang="ko-KR" altLang="ko-KR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참</a:t>
            </a:r>
            <a:r>
              <a:rPr lang="ko-KR" altLang="en-US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</a:t>
            </a:r>
            <a:endParaRPr lang="en-US" altLang="ko-KR" sz="2000" kern="100" dirty="0" smtClean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indent="123825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    </a:t>
            </a:r>
            <a:r>
              <a:rPr lang="ko-KR" altLang="ko-KR" sz="2000" kern="1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예측해야할</a:t>
            </a:r>
            <a:r>
              <a:rPr lang="ko-KR" altLang="ko-KR" sz="2000" kern="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단어와 연관이 있는 입력 단어 부분을 좀 더 </a:t>
            </a:r>
            <a:r>
              <a:rPr lang="ko-KR" altLang="ko-KR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집중</a:t>
            </a:r>
            <a:endParaRPr lang="en-US" altLang="ko-KR" sz="2000" kern="100" dirty="0" smtClean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indent="123825" algn="just">
              <a:lnSpc>
                <a:spcPct val="107000"/>
              </a:lnSpc>
              <a:spcAft>
                <a:spcPts val="800"/>
              </a:spcAft>
            </a:pPr>
            <a:endParaRPr lang="en-US" altLang="ko-KR" sz="2000" kern="1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indent="123825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  </a:t>
            </a:r>
            <a:r>
              <a:rPr lang="ko-KR" altLang="en-US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→ </a:t>
            </a:r>
            <a:r>
              <a:rPr lang="ko-KR" altLang="en-US" sz="20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디코더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셀의 은닉 상태</a:t>
            </a:r>
            <a:r>
              <a:rPr lang="en-US" altLang="ko-KR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(Query)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와 인코더 셀의 은닉 상태</a:t>
            </a:r>
            <a:r>
              <a:rPr lang="en-US" altLang="ko-KR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(Key)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의 </a:t>
            </a:r>
            <a:r>
              <a:rPr lang="en-US" altLang="ko-KR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‘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유사도</a:t>
            </a:r>
            <a:r>
              <a:rPr lang="en-US" altLang="ko-KR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’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구하고</a:t>
            </a:r>
            <a:r>
              <a:rPr lang="en-US" altLang="ko-KR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</a:t>
            </a:r>
          </a:p>
          <a:p>
            <a:pPr indent="123825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     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그 </a:t>
            </a:r>
            <a:r>
              <a:rPr lang="ko-KR" altLang="en-US" sz="20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유사도를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각각의 </a:t>
            </a:r>
            <a:r>
              <a:rPr lang="en-US" altLang="ko-KR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‘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값</a:t>
            </a:r>
            <a:r>
              <a:rPr lang="en-US" altLang="ko-KR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(Value)’</a:t>
            </a:r>
            <a:r>
              <a:rPr lang="ko-KR" altLang="en-US" sz="20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에 반영시켜 </a:t>
            </a:r>
            <a:r>
              <a:rPr lang="en-US" altLang="ko-KR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‘</a:t>
            </a:r>
            <a:r>
              <a:rPr lang="ko-KR" altLang="en-US" sz="2000" kern="100" dirty="0" err="1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어텐션</a:t>
            </a:r>
            <a:r>
              <a:rPr lang="ko-KR" altLang="en-US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값</a:t>
            </a:r>
            <a:r>
              <a:rPr lang="en-US" altLang="ko-KR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(Attention Value)’</a:t>
            </a:r>
            <a:r>
              <a:rPr lang="ko-KR" altLang="en-US" sz="20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을 구하는 것이 목표</a:t>
            </a:r>
            <a:endParaRPr lang="ko-KR" altLang="ko-KR" sz="2000" kern="1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2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926592"/>
          </a:xfrm>
          <a:prstGeom prst="rect">
            <a:avLst/>
          </a:prstGeom>
          <a:solidFill>
            <a:schemeClr val="accent5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48029" y="95595"/>
            <a:ext cx="1142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01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Attention</a:t>
            </a:r>
            <a:r>
              <a:rPr lang="ko-KR" altLang="en-US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– Dot Product (Luong)</a:t>
            </a:r>
            <a:endParaRPr lang="ko-KR" altLang="en-US" sz="44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pic>
        <p:nvPicPr>
          <p:cNvPr id="1026" name="Picture 2" descr="https://wikidocs.net/images/page/22893/dotproductattention2_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82" y="2396412"/>
            <a:ext cx="59245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ikidocs.net/images/page/22893/i%EB%B2%88%EC%A7%B8%EC%96%B4%ED%85%90%EC%85%98%EC%8A%A4%EC%BD%94%EC%96%B4_f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184" y="2797219"/>
            <a:ext cx="21717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81743" y="1305167"/>
            <a:ext cx="11428514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①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Attention Score (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유사도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 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구하기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하나의 </a:t>
            </a:r>
            <a:r>
              <a:rPr lang="ko-KR" altLang="en-US" sz="2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디코더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2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은닉층에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대해 각 인코더의 </a:t>
            </a:r>
            <a:r>
              <a:rPr lang="ko-KR" altLang="en-US" sz="2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은닉층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2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점곱</a:t>
            </a:r>
            <a:endParaRPr lang="ko-KR" altLang="ko-KR" sz="2000" kern="1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548" y="4130720"/>
            <a:ext cx="1972341" cy="464638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16"/>
          <a:stretch/>
        </p:blipFill>
        <p:spPr bwMode="auto">
          <a:xfrm>
            <a:off x="8498586" y="5370695"/>
            <a:ext cx="2138712" cy="3785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타원 3"/>
          <p:cNvSpPr/>
          <p:nvPr/>
        </p:nvSpPr>
        <p:spPr>
          <a:xfrm>
            <a:off x="448408" y="3346154"/>
            <a:ext cx="3666391" cy="1197032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868615" y="3437595"/>
            <a:ext cx="4176346" cy="211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956087" y="4186937"/>
            <a:ext cx="1428264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하나의 유사도 </a:t>
            </a:r>
            <a:r>
              <a:rPr lang="en-US" altLang="ko-KR" sz="16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endParaRPr lang="ko-KR" altLang="ko-KR" sz="1400" kern="1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567942" y="4551532"/>
            <a:ext cx="0" cy="697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567942" y="4703943"/>
            <a:ext cx="1876019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각 </a:t>
            </a:r>
            <a:r>
              <a:rPr lang="ko-KR" altLang="en-US" sz="1600" kern="100" dirty="0" err="1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유사도를</a:t>
            </a:r>
            <a:r>
              <a:rPr lang="ko-KR" altLang="en-US" sz="1600" kern="1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모으면</a:t>
            </a:r>
            <a:r>
              <a:rPr lang="en-US" altLang="ko-KR" sz="1600" kern="1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?</a:t>
            </a:r>
            <a:endParaRPr lang="ko-KR" altLang="ko-KR" sz="1400" kern="1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5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926592"/>
          </a:xfrm>
          <a:prstGeom prst="rect">
            <a:avLst/>
          </a:prstGeom>
          <a:solidFill>
            <a:schemeClr val="accent5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48029" y="95595"/>
            <a:ext cx="1142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01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Attention</a:t>
            </a:r>
            <a:r>
              <a:rPr lang="ko-KR" altLang="en-US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– Dot Product (Luong)</a:t>
            </a:r>
            <a:endParaRPr lang="ko-KR" altLang="en-US" sz="44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5082" y="1368330"/>
            <a:ext cx="11428514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②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Attention Distribution (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유사도 분포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 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구하기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2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소프트맥스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활용</a:t>
            </a:r>
            <a:endParaRPr lang="ko-KR" altLang="ko-KR" sz="2000" kern="1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14" name="그림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069912" y="1981050"/>
            <a:ext cx="6976873" cy="3602064"/>
          </a:xfrm>
          <a:prstGeom prst="rect">
            <a:avLst/>
          </a:prstGeom>
        </p:spPr>
      </p:pic>
      <p:pic>
        <p:nvPicPr>
          <p:cNvPr id="16" name="그림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677" y="2945527"/>
            <a:ext cx="1333500" cy="32385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82070" y="5708328"/>
            <a:ext cx="10959213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별 거 없고 그냥 아까 구한 </a:t>
            </a:r>
            <a:r>
              <a:rPr lang="en-US" altLang="ko-KR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Attention Score</a:t>
            </a:r>
            <a:r>
              <a:rPr lang="ko-KR" altLang="en-US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들에 </a:t>
            </a:r>
            <a:r>
              <a:rPr lang="en-US" altLang="ko-KR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Softmax</a:t>
            </a:r>
            <a:r>
              <a:rPr lang="en-US" altLang="ko-KR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함수 써서</a:t>
            </a:r>
            <a:endParaRPr lang="en-US" altLang="ko-KR" kern="1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각 </a:t>
            </a:r>
            <a:r>
              <a:rPr lang="en-US" altLang="ko-KR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Score</a:t>
            </a:r>
            <a:r>
              <a:rPr lang="ko-KR" altLang="en-US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의 합을 </a:t>
            </a:r>
            <a:r>
              <a:rPr lang="en-US" altLang="ko-KR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1</a:t>
            </a:r>
            <a:r>
              <a:rPr lang="ko-KR" altLang="en-US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 되게 만든다는 얘깁니다</a:t>
            </a:r>
            <a:r>
              <a:rPr lang="en-US" altLang="ko-KR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...</a:t>
            </a:r>
            <a:endParaRPr lang="ko-KR" altLang="ko-KR" sz="1600" kern="1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13816" y="3241258"/>
            <a:ext cx="4320430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각각의 값은 </a:t>
            </a:r>
            <a:r>
              <a:rPr lang="ko-KR" altLang="en-US" sz="1400" kern="100" dirty="0" err="1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어텐션</a:t>
            </a:r>
            <a:r>
              <a:rPr lang="ko-KR" altLang="en-US" sz="1400" kern="1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가중치</a:t>
            </a:r>
            <a:r>
              <a:rPr lang="en-US" altLang="ko-KR" sz="1400" kern="1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(Attention Weight)</a:t>
            </a:r>
            <a:r>
              <a:rPr lang="ko-KR" altLang="en-US" sz="1400" kern="1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라고 부름</a:t>
            </a:r>
            <a:endParaRPr lang="ko-KR" altLang="ko-KR" sz="1200" kern="1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7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926592"/>
          </a:xfrm>
          <a:prstGeom prst="rect">
            <a:avLst/>
          </a:prstGeom>
          <a:solidFill>
            <a:schemeClr val="accent5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48029" y="95595"/>
            <a:ext cx="1142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01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Attention</a:t>
            </a:r>
            <a:r>
              <a:rPr lang="ko-KR" altLang="en-US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– Dot Product (Luong)</a:t>
            </a:r>
            <a:endParaRPr lang="ko-KR" altLang="en-US" sz="44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5082" y="1368330"/>
            <a:ext cx="11428514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③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Attention Value (</a:t>
            </a:r>
            <a:r>
              <a:rPr lang="ko-KR" altLang="en-US" sz="2400" kern="100" dirty="0" err="1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어텐션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값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 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구하기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각 </a:t>
            </a:r>
            <a:r>
              <a:rPr lang="ko-KR" altLang="en-US" sz="2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어텐션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가중치와 인코더 은닉 상태를 </a:t>
            </a:r>
            <a:r>
              <a:rPr lang="ko-KR" altLang="en-US" sz="2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가중합</a:t>
            </a:r>
            <a:endParaRPr lang="ko-KR" altLang="ko-KR" sz="2000" kern="1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3091448" y="2105023"/>
            <a:ext cx="5446395" cy="352996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48029" y="5884175"/>
            <a:ext cx="1095921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각 </a:t>
            </a:r>
            <a:r>
              <a:rPr lang="ko-KR" altLang="en-US" kern="1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디코더에</a:t>
            </a:r>
            <a:r>
              <a:rPr lang="ko-KR" altLang="en-US" kern="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더 유사한 인코더의 </a:t>
            </a:r>
            <a:r>
              <a:rPr lang="ko-KR" altLang="en-US" kern="1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은닉값이</a:t>
            </a:r>
            <a:r>
              <a:rPr lang="ko-KR" altLang="en-US" kern="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높은 가중치와 곱해져서 더 큰 값을 가지게 됨</a:t>
            </a:r>
            <a:endParaRPr lang="ko-KR" altLang="ko-KR" sz="1600" kern="1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70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926592"/>
          </a:xfrm>
          <a:prstGeom prst="rect">
            <a:avLst/>
          </a:prstGeom>
          <a:solidFill>
            <a:schemeClr val="accent5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48029" y="95595"/>
            <a:ext cx="1142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01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Attention</a:t>
            </a:r>
            <a:r>
              <a:rPr lang="ko-KR" altLang="en-US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– Dot Product (Luong)</a:t>
            </a:r>
            <a:endParaRPr lang="ko-KR" altLang="en-US" sz="44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7541" y="1351500"/>
            <a:ext cx="11836918" cy="148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④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Attention Value(</a:t>
            </a:r>
            <a:r>
              <a:rPr lang="ko-KR" altLang="en-US" sz="2400" kern="100" dirty="0" err="1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어텐션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값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 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활용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어텐션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값과 </a:t>
            </a:r>
            <a:r>
              <a:rPr lang="ko-KR" altLang="en-US" sz="2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디코더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t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시점의 </a:t>
            </a:r>
            <a:r>
              <a:rPr lang="ko-KR" altLang="en-US" sz="2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은닉상태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연결 </a:t>
            </a:r>
            <a:r>
              <a:rPr lang="en-US" altLang="ko-KR" sz="2400" kern="100" spc="-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(Concatenate)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                                                - </a:t>
            </a:r>
            <a:r>
              <a:rPr lang="ko-KR" altLang="en-US" sz="2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출력층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연산의 입력이 되는 </a:t>
            </a:r>
            <a:r>
              <a:rPr lang="en-US" altLang="ko-KR" sz="2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s~t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계산하고</a:t>
            </a:r>
            <a:endParaRPr lang="en-US" altLang="ko-KR" sz="2400" kern="1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                                                   </a:t>
            </a:r>
            <a:r>
              <a:rPr lang="ko-KR" altLang="en-US" sz="2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출력층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입력으로 사용하기</a:t>
            </a:r>
            <a:endParaRPr lang="ko-KR" altLang="ko-KR" sz="2000" kern="1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412725" y="3083603"/>
            <a:ext cx="5141595" cy="2625090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6419850" y="3219810"/>
            <a:ext cx="4838700" cy="2352675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4"/>
          <a:stretch>
            <a:fillRect/>
          </a:stretch>
        </p:blipFill>
        <p:spPr>
          <a:xfrm>
            <a:off x="7592891" y="5572485"/>
            <a:ext cx="2607410" cy="521482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>
          <a:blip r:embed="rId5"/>
          <a:stretch>
            <a:fillRect/>
          </a:stretch>
        </p:blipFill>
        <p:spPr>
          <a:xfrm>
            <a:off x="8232291" y="2346906"/>
            <a:ext cx="2602218" cy="52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926592"/>
          </a:xfrm>
          <a:prstGeom prst="rect">
            <a:avLst/>
          </a:prstGeom>
          <a:solidFill>
            <a:schemeClr val="accent5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48029" y="95595"/>
            <a:ext cx="1142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01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Attention</a:t>
            </a:r>
            <a:r>
              <a:rPr lang="ko-KR" altLang="en-US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– </a:t>
            </a:r>
            <a:r>
              <a:rPr lang="en-US" altLang="ko-KR" sz="4400" dirty="0" err="1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Bahdanau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(</a:t>
            </a:r>
            <a:r>
              <a:rPr lang="ko-KR" altLang="en-US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연결 </a:t>
            </a:r>
            <a:r>
              <a:rPr lang="ko-KR" altLang="en-US" sz="4400" dirty="0" err="1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어텐션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)</a:t>
            </a:r>
            <a:endParaRPr lang="ko-KR" altLang="en-US" sz="44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5082" y="1149243"/>
            <a:ext cx="11836918" cy="148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■ </a:t>
            </a:r>
            <a:r>
              <a:rPr lang="en-US" altLang="ko-KR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Luong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과 </a:t>
            </a:r>
            <a:r>
              <a:rPr lang="en-US" altLang="ko-KR" sz="2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Bahdanau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가 다른 점</a:t>
            </a:r>
            <a:endParaRPr lang="en-US" altLang="ko-KR" sz="2400" kern="1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 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① </a:t>
            </a:r>
            <a:r>
              <a:rPr lang="ko-KR" altLang="en-US" sz="2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어텐션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값 구할 때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‘t 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시점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’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 아닌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‘t-1 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시점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’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을 사용하는 것이 다름</a:t>
            </a:r>
            <a:endParaRPr lang="en-US" altLang="ko-KR" sz="2400" kern="1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 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②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Luong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은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로 </a:t>
            </a:r>
            <a:r>
              <a:rPr lang="en-US" altLang="ko-KR" sz="2400" kern="100" dirty="0" err="1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S~t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를 구했다면 </a:t>
            </a:r>
            <a:r>
              <a:rPr lang="en-US" altLang="ko-KR" sz="2400" kern="100" dirty="0" err="1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Bahdanau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는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St-1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로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를 구함</a:t>
            </a:r>
            <a:endParaRPr lang="ko-KR" altLang="ko-KR" sz="2000" kern="1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2050" name="Picture 2" descr="https://wikidocs.net/images/page/73161/%EB%B0%94%EB%8B%A4%EB%82%98%EC%9A%B0%EC%96%B4%ED%85%90%EC%85%98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539" y="3236770"/>
            <a:ext cx="5374787" cy="271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ikidocs.net/images/page/22893/dotproductattention2_f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47" y="3149102"/>
            <a:ext cx="4957017" cy="280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715485" y="6126352"/>
            <a:ext cx="253034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Luong Attention</a:t>
            </a:r>
            <a:endParaRPr lang="ko-KR" altLang="ko-KR" sz="2000" kern="1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7593" y="6126352"/>
            <a:ext cx="3266764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 err="1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Bahdanau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Attention</a:t>
            </a:r>
            <a:endParaRPr lang="ko-KR" altLang="ko-KR" sz="2000" kern="1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33467" y="4018085"/>
            <a:ext cx="1230923" cy="67700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935306" y="3270457"/>
            <a:ext cx="703385" cy="118576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5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926592"/>
          </a:xfrm>
          <a:prstGeom prst="rect">
            <a:avLst/>
          </a:prstGeom>
          <a:solidFill>
            <a:schemeClr val="accent5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48029" y="95595"/>
            <a:ext cx="1142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01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Attention</a:t>
            </a:r>
            <a:r>
              <a:rPr lang="ko-KR" altLang="en-US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– </a:t>
            </a:r>
            <a:r>
              <a:rPr lang="en-US" altLang="ko-KR" sz="4400" dirty="0" err="1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Bahdanau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(</a:t>
            </a:r>
            <a:r>
              <a:rPr lang="ko-KR" altLang="en-US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연결 </a:t>
            </a:r>
            <a:r>
              <a:rPr lang="ko-KR" altLang="en-US" sz="4400" dirty="0" err="1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어텐션</a:t>
            </a:r>
            <a:r>
              <a:rPr lang="en-US" altLang="ko-KR" sz="44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)</a:t>
            </a:r>
            <a:endParaRPr lang="ko-KR" altLang="en-US" sz="44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593" y="5728201"/>
            <a:ext cx="4832837" cy="5685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43" y="1769598"/>
            <a:ext cx="4638675" cy="2647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454" y="2163305"/>
            <a:ext cx="5248275" cy="157162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5572858" y="3093573"/>
            <a:ext cx="1046284" cy="0"/>
          </a:xfrm>
          <a:prstGeom prst="straightConnector1">
            <a:avLst/>
          </a:prstGeom>
          <a:ln w="180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322236" y="1777510"/>
            <a:ext cx="66482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Wc</a:t>
            </a:r>
            <a:endParaRPr lang="ko-KR" altLang="ko-KR" sz="1600" kern="1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40982" y="4296193"/>
            <a:ext cx="66482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Wb</a:t>
            </a:r>
            <a:endParaRPr lang="ko-KR" altLang="ko-KR" sz="1600" kern="1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78762" y="6189409"/>
            <a:ext cx="3201270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</a:t>
            </a:r>
            <a:r>
              <a:rPr lang="en-US" altLang="ko-KR" sz="1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Wa</a:t>
            </a:r>
            <a:r>
              <a:rPr lang="en-US" altLang="ko-KR" sz="1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en-US" altLang="ko-KR" sz="1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Wb</a:t>
            </a:r>
            <a:r>
              <a:rPr lang="en-US" altLang="ko-KR" sz="1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en-US" altLang="ko-KR" sz="1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Wc</a:t>
            </a:r>
            <a:r>
              <a:rPr lang="ko-KR" altLang="en-US" sz="1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는 </a:t>
            </a:r>
            <a:r>
              <a:rPr lang="ko-KR" altLang="en-US" sz="1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학습가능한</a:t>
            </a:r>
            <a:r>
              <a:rPr lang="ko-KR" altLang="en-US" sz="1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가중치 행렬</a:t>
            </a:r>
            <a:r>
              <a:rPr lang="en-US" altLang="ko-KR" sz="1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ko-KR" sz="1200" kern="1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8194430" y="3923484"/>
            <a:ext cx="923193" cy="676003"/>
          </a:xfrm>
          <a:prstGeom prst="straightConnector1">
            <a:avLst/>
          </a:prstGeom>
          <a:ln w="180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8252" y="4482428"/>
            <a:ext cx="4502612" cy="128232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3968721" y="4665459"/>
            <a:ext cx="66482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Wa</a:t>
            </a:r>
            <a:r>
              <a:rPr lang="en-US" altLang="ko-KR" kern="100" baseline="300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T</a:t>
            </a:r>
            <a:endParaRPr lang="ko-KR" altLang="ko-KR" sz="1600" kern="100" baseline="300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8368" y="1093549"/>
            <a:ext cx="11428514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①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Attention Score (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유사도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 </a:t>
            </a:r>
            <a:r>
              <a:rPr lang="ko-KR" altLang="en-US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구하기 </a:t>
            </a:r>
            <a:r>
              <a:rPr lang="en-US" altLang="ko-KR" sz="2400" kern="1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en-US" altLang="ko-KR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St-1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이용해서 </a:t>
            </a:r>
            <a:r>
              <a:rPr lang="en-US" altLang="ko-KR" sz="2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tanh</a:t>
            </a:r>
            <a:r>
              <a:rPr lang="ko-KR" altLang="en-US" sz="2400" kern="1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함수 </a:t>
            </a:r>
            <a:r>
              <a:rPr lang="ko-KR" altLang="en-US" sz="2400" kern="1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짬뽕시키기</a:t>
            </a:r>
            <a:endParaRPr lang="ko-KR" altLang="ko-KR" sz="2000" kern="1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81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782</Words>
  <Application>Microsoft Office PowerPoint</Application>
  <PresentationFormat>와이드스크린</PresentationFormat>
  <Paragraphs>104</Paragraphs>
  <Slides>16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KoPubWorld돋움체 Bold</vt:lpstr>
      <vt:lpstr>KoPubWorld돋움체_Pro Bold</vt:lpstr>
      <vt:lpstr>KoPubWorld돋움체_Pro Light</vt:lpstr>
      <vt:lpstr>KoPubWorld돋움체_Pro Medium</vt:lpstr>
      <vt:lpstr>KoPubWorld바탕체 Bold</vt:lpstr>
      <vt:lpstr>KoPubWorld바탕체_Pro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Ativ</dc:creator>
  <cp:lastModifiedBy>Ativ</cp:lastModifiedBy>
  <cp:revision>69</cp:revision>
  <dcterms:created xsi:type="dcterms:W3CDTF">2021-01-09T15:23:04Z</dcterms:created>
  <dcterms:modified xsi:type="dcterms:W3CDTF">2021-11-26T09:30:26Z</dcterms:modified>
</cp:coreProperties>
</file>