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53A10-C9D0-40D8-924F-43B7E38548EE}" v="19" dt="2022-01-04T16:48:1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Juhui" userId="231df513446d9a20" providerId="LiveId" clId="{84F53A10-C9D0-40D8-924F-43B7E38548EE}"/>
    <pc:docChg chg="undo custSel addSld modSld">
      <pc:chgData name="Heo Juhui" userId="231df513446d9a20" providerId="LiveId" clId="{84F53A10-C9D0-40D8-924F-43B7E38548EE}" dt="2022-01-04T16:48:42.176" v="238" actId="1036"/>
      <pc:docMkLst>
        <pc:docMk/>
      </pc:docMkLst>
      <pc:sldChg chg="addSp delSp modSp add mod">
        <pc:chgData name="Heo Juhui" userId="231df513446d9a20" providerId="LiveId" clId="{84F53A10-C9D0-40D8-924F-43B7E38548EE}" dt="2022-01-04T16:48:42.176" v="238" actId="1036"/>
        <pc:sldMkLst>
          <pc:docMk/>
          <pc:sldMk cId="4182864327" sldId="262"/>
        </pc:sldMkLst>
        <pc:spChg chg="del">
          <ac:chgData name="Heo Juhui" userId="231df513446d9a20" providerId="LiveId" clId="{84F53A10-C9D0-40D8-924F-43B7E38548EE}" dt="2022-01-04T16:43:40.969" v="90" actId="478"/>
          <ac:spMkLst>
            <pc:docMk/>
            <pc:sldMk cId="4182864327" sldId="262"/>
            <ac:spMk id="2" creationId="{9C335355-E5D0-4D18-AA21-AE410F9320DE}"/>
          </ac:spMkLst>
        </pc:spChg>
        <pc:spChg chg="del">
          <ac:chgData name="Heo Juhui" userId="231df513446d9a20" providerId="LiveId" clId="{84F53A10-C9D0-40D8-924F-43B7E38548EE}" dt="2022-01-04T16:43:01.734" v="2" actId="478"/>
          <ac:spMkLst>
            <pc:docMk/>
            <pc:sldMk cId="4182864327" sldId="262"/>
            <ac:spMk id="3" creationId="{FD86BB9C-32BA-4DDE-BB6F-9413CB09A460}"/>
          </ac:spMkLst>
        </pc:spChg>
        <pc:spChg chg="add del mod">
          <ac:chgData name="Heo Juhui" userId="231df513446d9a20" providerId="LiveId" clId="{84F53A10-C9D0-40D8-924F-43B7E38548EE}" dt="2022-01-04T16:43:43.343" v="91" actId="478"/>
          <ac:spMkLst>
            <pc:docMk/>
            <pc:sldMk cId="4182864327" sldId="262"/>
            <ac:spMk id="5" creationId="{DD69AEEB-6986-4987-B459-2DEDD24B4DCA}"/>
          </ac:spMkLst>
        </pc:spChg>
        <pc:spChg chg="del">
          <ac:chgData name="Heo Juhui" userId="231df513446d9a20" providerId="LiveId" clId="{84F53A10-C9D0-40D8-924F-43B7E38548EE}" dt="2022-01-04T16:43:05.608" v="5" actId="478"/>
          <ac:spMkLst>
            <pc:docMk/>
            <pc:sldMk cId="4182864327" sldId="262"/>
            <ac:spMk id="6" creationId="{EB486976-8E8A-49C3-8792-0E2C05B1C001}"/>
          </ac:spMkLst>
        </pc:spChg>
        <pc:spChg chg="add del mod">
          <ac:chgData name="Heo Juhui" userId="231df513446d9a20" providerId="LiveId" clId="{84F53A10-C9D0-40D8-924F-43B7E38548EE}" dt="2022-01-04T16:46:40.910" v="198" actId="478"/>
          <ac:spMkLst>
            <pc:docMk/>
            <pc:sldMk cId="4182864327" sldId="262"/>
            <ac:spMk id="7" creationId="{B91AC064-FAC0-4667-8C9A-8FA7D5339E95}"/>
          </ac:spMkLst>
        </pc:spChg>
        <pc:spChg chg="add del mod">
          <ac:chgData name="Heo Juhui" userId="231df513446d9a20" providerId="LiveId" clId="{84F53A10-C9D0-40D8-924F-43B7E38548EE}" dt="2022-01-04T16:47:02.444" v="202"/>
          <ac:spMkLst>
            <pc:docMk/>
            <pc:sldMk cId="4182864327" sldId="262"/>
            <ac:spMk id="9" creationId="{E15CD2AF-57A4-47F4-BCB9-3E7D9F561B2A}"/>
          </ac:spMkLst>
        </pc:spChg>
        <pc:spChg chg="del">
          <ac:chgData name="Heo Juhui" userId="231df513446d9a20" providerId="LiveId" clId="{84F53A10-C9D0-40D8-924F-43B7E38548EE}" dt="2022-01-04T16:43:31.706" v="88" actId="478"/>
          <ac:spMkLst>
            <pc:docMk/>
            <pc:sldMk cId="4182864327" sldId="262"/>
            <ac:spMk id="14" creationId="{26E409DB-70CF-4FED-A113-2B69FE10B38C}"/>
          </ac:spMkLst>
        </pc:spChg>
        <pc:spChg chg="add del mod">
          <ac:chgData name="Heo Juhui" userId="231df513446d9a20" providerId="LiveId" clId="{84F53A10-C9D0-40D8-924F-43B7E38548EE}" dt="2022-01-04T16:45:39.817" v="196" actId="478"/>
          <ac:spMkLst>
            <pc:docMk/>
            <pc:sldMk cId="4182864327" sldId="262"/>
            <ac:spMk id="15" creationId="{A03F7BA8-9180-439D-89E2-6935E6986979}"/>
          </ac:spMkLst>
        </pc:spChg>
        <pc:spChg chg="add mod ord">
          <ac:chgData name="Heo Juhui" userId="231df513446d9a20" providerId="LiveId" clId="{84F53A10-C9D0-40D8-924F-43B7E38548EE}" dt="2022-01-04T16:48:42.176" v="238" actId="1036"/>
          <ac:spMkLst>
            <pc:docMk/>
            <pc:sldMk cId="4182864327" sldId="262"/>
            <ac:spMk id="17" creationId="{BD9EFC05-FFDA-4343-8524-CA60E4D89EDB}"/>
          </ac:spMkLst>
        </pc:spChg>
        <pc:spChg chg="add del mod">
          <ac:chgData name="Heo Juhui" userId="231df513446d9a20" providerId="LiveId" clId="{84F53A10-C9D0-40D8-924F-43B7E38548EE}" dt="2022-01-04T16:47:57.859" v="217" actId="478"/>
          <ac:spMkLst>
            <pc:docMk/>
            <pc:sldMk cId="4182864327" sldId="262"/>
            <ac:spMk id="19" creationId="{429CF264-33D1-46D2-820C-7B34F3CA13B9}"/>
          </ac:spMkLst>
        </pc:spChg>
        <pc:picChg chg="del">
          <ac:chgData name="Heo Juhui" userId="231df513446d9a20" providerId="LiveId" clId="{84F53A10-C9D0-40D8-924F-43B7E38548EE}" dt="2022-01-04T16:43:00.414" v="1" actId="478"/>
          <ac:picMkLst>
            <pc:docMk/>
            <pc:sldMk cId="4182864327" sldId="262"/>
            <ac:picMk id="8" creationId="{892BA27F-83BB-42F3-B856-1DB32EEF110C}"/>
          </ac:picMkLst>
        </pc:picChg>
        <pc:picChg chg="del">
          <ac:chgData name="Heo Juhui" userId="231df513446d9a20" providerId="LiveId" clId="{84F53A10-C9D0-40D8-924F-43B7E38548EE}" dt="2022-01-04T16:43:02.124" v="3" actId="478"/>
          <ac:picMkLst>
            <pc:docMk/>
            <pc:sldMk cId="4182864327" sldId="262"/>
            <ac:picMk id="10" creationId="{2582AD38-C923-4FED-B79E-A67483DD245A}"/>
          </ac:picMkLst>
        </pc:picChg>
        <pc:picChg chg="del">
          <ac:chgData name="Heo Juhui" userId="231df513446d9a20" providerId="LiveId" clId="{84F53A10-C9D0-40D8-924F-43B7E38548EE}" dt="2022-01-04T16:43:02.687" v="4" actId="478"/>
          <ac:picMkLst>
            <pc:docMk/>
            <pc:sldMk cId="4182864327" sldId="262"/>
            <ac:picMk id="12" creationId="{8AA3F439-C848-4F5E-A8C1-2B61734FF937}"/>
          </ac:picMkLst>
        </pc:picChg>
        <pc:picChg chg="add del mod">
          <ac:chgData name="Heo Juhui" userId="231df513446d9a20" providerId="LiveId" clId="{84F53A10-C9D0-40D8-924F-43B7E38548EE}" dt="2022-01-04T16:46:39.879" v="197" actId="478"/>
          <ac:picMkLst>
            <pc:docMk/>
            <pc:sldMk cId="4182864327" sldId="262"/>
            <ac:picMk id="13" creationId="{FEA70583-0089-42E5-8B0C-76F931BD5880}"/>
          </ac:picMkLst>
        </pc:picChg>
        <pc:picChg chg="add mod">
          <ac:chgData name="Heo Juhui" userId="231df513446d9a20" providerId="LiveId" clId="{84F53A10-C9D0-40D8-924F-43B7E38548EE}" dt="2022-01-04T16:48:04.894" v="219" actId="1076"/>
          <ac:picMkLst>
            <pc:docMk/>
            <pc:sldMk cId="4182864327" sldId="262"/>
            <ac:picMk id="3074" creationId="{3B7DA681-398C-486F-B5AC-040187DB86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B1C6-1074-4657-891B-443D0F3FA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BBE32-3190-4CD3-ADEB-9BE0869A2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F6E4D-8EC3-4EF9-BD74-798CC8C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C7361-048E-4653-BC66-87BE960F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902AC-5FEA-4568-9A05-40745644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7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92A63-C1DA-4AF9-B655-ABB68F18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7F301-C0A2-40D6-96C5-ECEE90E7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8D1D7-9D6F-4DD1-8062-ACC7A77B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B26FF-324D-49BA-8B10-C59DA362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68D59-6FE4-43A5-A1A1-98C5F91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5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90807-65C4-4599-946A-2E15852FA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85029-99D5-4FE2-ABF2-CEB3E7691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E5DA9-FE74-4F76-81BF-9DE771E9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D2C2C-89E5-4BBF-A2BE-E5E5BC57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221E4-0997-4A7B-8629-D51A9DC3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7F47-870B-4CEF-8EBF-B07A3531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AA035-1444-4B52-9B86-EE4257CC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027B7-2112-4933-AC60-B78D55DD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89204-2FE9-4724-AD95-190824C7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F6516-1A51-46AA-93E2-87A01D5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3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19AA-04FD-421A-BC01-7286D1FF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7CD4-EE11-49D8-BE03-0D468B08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40B90-DE74-413E-957F-84264ED8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1D3EC-B832-49F9-9527-15E8D7FE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325F8-360C-488C-9BFF-362C1606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697C-085B-4487-82F7-8DD04D6C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D4ED6-B537-46CC-91BE-27D1F36BC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7E0D16-EC43-4644-9CC6-01E8659AA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B9864-46CC-46CD-AE26-6384CCFA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25541-EE39-4C64-8512-8F5809E9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1AE18-A990-4D6F-80C2-FD9CE344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91F7-4CAE-476C-B133-2C95CE9F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1CF9C-9EE5-4977-A0C7-842B3F96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0F64A-C649-4137-AE9F-9880767F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2D368B-BF4F-4AC4-B746-8B5AA92ED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BCED3-1F43-4141-8EF0-35E160777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7225F-A1FA-438A-8205-568F7AEB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1E0223-648F-41A0-8F20-E863F803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F3CE71-6BCC-49E6-911E-DB35E05B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5FAA5-AAF9-43F6-AAAF-C1B6D2AD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06C0BD-E77D-4BF7-8D84-F7848BC2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7B236F-4E68-4BB6-8919-8F259608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2CB458-AB33-4463-AE67-B55D759A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6A3652-DDD0-42A0-8A43-42C69B1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DE18C8-5495-4C00-BCB6-4CE1A0F1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20D05-999F-4F96-B7FE-A8378B5E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1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F2A35-BA44-4D81-A542-1BB6A8C8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3B43-13B2-4BB2-B6C3-0ED9A994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E2A85-5E78-4D91-8E5D-4C54A5C6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FD5A3-A47C-4E68-B701-B819CDF5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63463-A1CB-42E9-89F2-0DB2676E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A7B10-CE9B-40E1-8F09-733D538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7B6FB-6A0A-4C53-B8C1-E9AE62B8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BA9F2-2EDF-400B-86AF-5A0813834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DFCDA-53C6-4F92-AEAC-02DC3452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7B0BF-84DC-4AB7-A49A-4D0456C0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FA976-B0BD-4664-8F18-75F07B80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CC1-B9A2-4292-9DB6-65E97D53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00832-AC2B-407A-B82C-C438A637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31F9E-718F-4CF2-A107-6B26D47A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F1E6E-B09E-4E90-ACB5-00DC7A49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12FE-A99A-44A5-9CB4-24E086DE44CF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E6920-A92C-49C3-8C9E-79D66D412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9DA21-B354-40E0-92B2-60092944B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3F14-E09C-46FD-94E7-3EC9EFF03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9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nghyukchun.github.io/75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lbertlim.github.io/deep%20learning/dl_auto-_encode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lbertlim.github.io/deep%20learning/dl_variational_autoencod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lbertlim.github.io/deep%20learning/dl_variational_autoencoder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deon.tistory.com/58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deon.tistory.com/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35355-E5D0-4D18-AA21-AE410F93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4258"/>
            <a:ext cx="9144000" cy="2387600"/>
          </a:xfrm>
        </p:spPr>
        <p:txBody>
          <a:bodyPr/>
          <a:lstStyle/>
          <a:p>
            <a:r>
              <a:rPr lang="en-US" altLang="ko-KR" dirty="0"/>
              <a:t>17.8 </a:t>
            </a:r>
            <a:r>
              <a:rPr lang="ko-KR" altLang="en-US" dirty="0"/>
              <a:t>변이형 </a:t>
            </a:r>
            <a:r>
              <a:rPr lang="ko-KR" altLang="en-US" dirty="0" err="1"/>
              <a:t>오토인코더</a:t>
            </a:r>
            <a:r>
              <a:rPr lang="en-US" altLang="ko-KR" dirty="0"/>
              <a:t>(variational autoencoder)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58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35355-E5D0-4D18-AA21-AE410F93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8336"/>
            <a:ext cx="6015789" cy="7064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17.8 </a:t>
            </a:r>
            <a:r>
              <a:rPr lang="ko-KR" altLang="en-US" sz="2000" dirty="0"/>
              <a:t>변이형 </a:t>
            </a:r>
            <a:r>
              <a:rPr lang="ko-KR" altLang="en-US" sz="2000" dirty="0" err="1"/>
              <a:t>오토인코더</a:t>
            </a:r>
            <a:r>
              <a:rPr lang="en-US" altLang="ko-KR" sz="2000" dirty="0"/>
              <a:t>(variational autoencoder)</a:t>
            </a: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F937FDA-37CF-4D09-9723-28A62A1969CF}"/>
              </a:ext>
            </a:extLst>
          </p:cNvPr>
          <p:cNvSpPr txBox="1">
            <a:spLocks/>
          </p:cNvSpPr>
          <p:nvPr/>
        </p:nvSpPr>
        <p:spPr>
          <a:xfrm>
            <a:off x="2013284" y="1315453"/>
            <a:ext cx="8165432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2000" dirty="0"/>
              <a:t>확률적 </a:t>
            </a:r>
            <a:r>
              <a:rPr lang="ko-KR" altLang="en-US" sz="2000" dirty="0" err="1"/>
              <a:t>오토인코더이다</a:t>
            </a:r>
            <a:r>
              <a:rPr lang="en-US" altLang="ko-KR" sz="2000" dirty="0"/>
              <a:t>.</a:t>
            </a:r>
            <a:r>
              <a:rPr lang="ko-KR" altLang="en-US" sz="2000" dirty="0"/>
              <a:t> 출력이 부분적으로 우연에 의해 결정된다</a:t>
            </a:r>
            <a:r>
              <a:rPr lang="en-US" altLang="ko-KR" sz="2000" dirty="0"/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 dirty="0"/>
              <a:t>생성 </a:t>
            </a:r>
            <a:r>
              <a:rPr lang="ko-KR" altLang="en-US" sz="2000" dirty="0" err="1"/>
              <a:t>오토인코더이다</a:t>
            </a:r>
            <a:r>
              <a:rPr lang="en-US" altLang="ko-KR" sz="2000" dirty="0"/>
              <a:t>. </a:t>
            </a:r>
            <a:r>
              <a:rPr lang="ko-KR" altLang="en-US" sz="2000" dirty="0"/>
              <a:t>새로운 샘플을 생성 가능하다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1B27FA9-4545-4D83-A1D4-744D5421059A}"/>
              </a:ext>
            </a:extLst>
          </p:cNvPr>
          <p:cNvSpPr/>
          <p:nvPr/>
        </p:nvSpPr>
        <p:spPr>
          <a:xfrm>
            <a:off x="5935579" y="2274953"/>
            <a:ext cx="320842" cy="647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49B0C8C-D7A8-4C8A-B772-4ED17BAEE005}"/>
              </a:ext>
            </a:extLst>
          </p:cNvPr>
          <p:cNvSpPr txBox="1">
            <a:spLocks/>
          </p:cNvSpPr>
          <p:nvPr/>
        </p:nvSpPr>
        <p:spPr>
          <a:xfrm>
            <a:off x="2013284" y="2742616"/>
            <a:ext cx="8815137" cy="1913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/>
              <a:t>변이형 </a:t>
            </a:r>
            <a:r>
              <a:rPr lang="ko-KR" altLang="en-US" sz="2000" dirty="0" err="1"/>
              <a:t>오토인코더를</a:t>
            </a:r>
            <a:r>
              <a:rPr lang="ko-KR" altLang="en-US" sz="2000" dirty="0"/>
              <a:t> </a:t>
            </a:r>
            <a:r>
              <a:rPr lang="en-US" altLang="ko-KR" sz="2000" dirty="0"/>
              <a:t>RBM</a:t>
            </a:r>
            <a:r>
              <a:rPr lang="ko-KR" altLang="en-US" sz="2000" dirty="0"/>
              <a:t>과 유사하게 만든다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[RBM</a:t>
            </a:r>
            <a:r>
              <a:rPr lang="ko-KR" altLang="en-US" sz="2000" dirty="0"/>
              <a:t>과 비교하였을 때 변이형 </a:t>
            </a:r>
            <a:r>
              <a:rPr lang="ko-KR" altLang="en-US" sz="2000" dirty="0" err="1"/>
              <a:t>오토인코더의</a:t>
            </a:r>
            <a:r>
              <a:rPr lang="ko-KR" altLang="en-US" sz="2000" dirty="0"/>
              <a:t> 장점</a:t>
            </a:r>
            <a:r>
              <a:rPr lang="en-US" altLang="ko-KR" sz="2000" dirty="0"/>
              <a:t>]</a:t>
            </a:r>
          </a:p>
          <a:p>
            <a:pPr marL="457200" indent="-457200" algn="l">
              <a:buAutoNum type="arabicPeriod"/>
            </a:pPr>
            <a:r>
              <a:rPr lang="ko-KR" altLang="en-US" sz="2000" dirty="0"/>
              <a:t>훈련이 더 쉽다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샘플링 과정이 훨씬 빠르다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6E30-2586-48C6-81DF-9C50EF468E02}"/>
              </a:ext>
            </a:extLst>
          </p:cNvPr>
          <p:cNvSpPr txBox="1"/>
          <p:nvPr/>
        </p:nvSpPr>
        <p:spPr>
          <a:xfrm>
            <a:off x="1379621" y="5938130"/>
            <a:ext cx="1081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Machine learning </a:t>
            </a:r>
            <a:r>
              <a:rPr lang="ko-KR" altLang="en-US" dirty="0">
                <a:hlinkClick r:id="rId2"/>
              </a:rPr>
              <a:t>스터디 </a:t>
            </a:r>
            <a:r>
              <a:rPr lang="en-US" altLang="ko-KR" dirty="0">
                <a:hlinkClick r:id="rId2"/>
              </a:rPr>
              <a:t>(19) Deep Learning - RBM, DBN, CNN - README (sanghyukchun.github.io)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3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35355-E5D0-4D18-AA21-AE410F93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8336"/>
            <a:ext cx="6015789" cy="7064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17.8 </a:t>
            </a:r>
            <a:r>
              <a:rPr lang="ko-KR" altLang="en-US" sz="2000" dirty="0"/>
              <a:t>변이형 </a:t>
            </a:r>
            <a:r>
              <a:rPr lang="ko-KR" altLang="en-US" sz="2000" dirty="0" err="1"/>
              <a:t>오토인코더</a:t>
            </a:r>
            <a:r>
              <a:rPr lang="en-US" altLang="ko-KR" sz="2000" dirty="0"/>
              <a:t>(variational autoencoder)</a:t>
            </a: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F937FDA-37CF-4D09-9723-28A62A1969CF}"/>
              </a:ext>
            </a:extLst>
          </p:cNvPr>
          <p:cNvSpPr txBox="1">
            <a:spLocks/>
          </p:cNvSpPr>
          <p:nvPr/>
        </p:nvSpPr>
        <p:spPr>
          <a:xfrm>
            <a:off x="729915" y="763569"/>
            <a:ext cx="11213432" cy="1748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0" i="0" dirty="0" err="1">
                <a:solidFill>
                  <a:srgbClr val="2F7D95"/>
                </a:solidFill>
                <a:effectLst/>
                <a:latin typeface="-apple-system"/>
                <a:hlinkClick r:id="rId2"/>
              </a:rPr>
              <a:t>오토인코더</a:t>
            </a:r>
            <a:r>
              <a:rPr lang="en-US" altLang="ko-KR" sz="2000" b="0" i="0" dirty="0">
                <a:solidFill>
                  <a:srgbClr val="2F7D95"/>
                </a:solidFill>
                <a:effectLst/>
                <a:latin typeface="-apple-system"/>
                <a:hlinkClick r:id="rId2"/>
              </a:rPr>
              <a:t>(</a:t>
            </a:r>
            <a:r>
              <a:rPr lang="en-US" altLang="ko-KR" sz="2000" b="0" i="0" dirty="0" err="1">
                <a:solidFill>
                  <a:srgbClr val="2F7D95"/>
                </a:solidFill>
                <a:effectLst/>
                <a:latin typeface="-apple-system"/>
                <a:hlinkClick r:id="rId2"/>
              </a:rPr>
              <a:t>AutoEncoder</a:t>
            </a:r>
            <a:r>
              <a:rPr lang="en-US" altLang="ko-KR" sz="2000" b="0" i="0" dirty="0">
                <a:solidFill>
                  <a:srgbClr val="2F7D95"/>
                </a:solidFill>
                <a:effectLst/>
                <a:latin typeface="-apple-system"/>
                <a:hlinkClick r:id="rId2"/>
              </a:rPr>
              <a:t>, AE)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는 잠재 공간의 값을 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고정된 값</a:t>
            </a:r>
            <a:r>
              <a:rPr lang="en-US" altLang="ko-KR" sz="2000" b="1" i="0" dirty="0">
                <a:solidFill>
                  <a:srgbClr val="3D4144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표현 벡터</a:t>
            </a:r>
            <a:r>
              <a:rPr lang="en-US" altLang="ko-KR" sz="2000" b="1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으로 나타냈지만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변이형 </a:t>
            </a:r>
            <a:r>
              <a:rPr lang="ko-KR" altLang="en-US" sz="2000" b="1" i="0" dirty="0" err="1">
                <a:solidFill>
                  <a:srgbClr val="3D4144"/>
                </a:solidFill>
                <a:effectLst/>
                <a:latin typeface="-apple-system"/>
              </a:rPr>
              <a:t>오토인코더</a:t>
            </a:r>
            <a:r>
              <a:rPr lang="en-US" altLang="ko-KR" sz="2000" b="1" i="0" dirty="0">
                <a:solidFill>
                  <a:srgbClr val="3D4144"/>
                </a:solidFill>
                <a:effectLst/>
                <a:latin typeface="-apple-system"/>
              </a:rPr>
              <a:t>(VAE)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는 잠재 공간의 값을 </a:t>
            </a:r>
            <a:r>
              <a:rPr lang="ko-KR" altLang="en-US" sz="2000" b="1" i="0" dirty="0" err="1">
                <a:solidFill>
                  <a:srgbClr val="3D4144"/>
                </a:solidFill>
                <a:effectLst/>
                <a:latin typeface="-apple-system"/>
              </a:rPr>
              <a:t>가우시안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 확률분포</a:t>
            </a:r>
            <a:r>
              <a:rPr lang="en-US" altLang="ko-KR" sz="2000" b="1" i="0" dirty="0">
                <a:solidFill>
                  <a:srgbClr val="3D4144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정규분포</a:t>
            </a:r>
            <a:r>
              <a:rPr lang="en-US" altLang="ko-KR" sz="2000" b="1" i="0" dirty="0">
                <a:solidFill>
                  <a:srgbClr val="3D4144"/>
                </a:solidFill>
                <a:effectLst/>
                <a:latin typeface="-apple-system"/>
              </a:rPr>
              <a:t>) 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값의 범위로 제공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즉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잠재 공간의 값은 평균과 분산으로 </a:t>
            </a:r>
            <a:r>
              <a:rPr lang="ko-KR" altLang="en-US" sz="2000" b="0" i="0" dirty="0" err="1">
                <a:solidFill>
                  <a:srgbClr val="3D4144"/>
                </a:solidFill>
                <a:effectLst/>
                <a:latin typeface="-apple-system"/>
              </a:rPr>
              <a:t>매핑된다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26" name="Picture 2" descr="변이형 오토인코더(Variational AutoEncoder)">
            <a:extLst>
              <a:ext uri="{FF2B5EF4-FFF2-40B4-BE49-F238E27FC236}">
                <a16:creationId xmlns:a16="http://schemas.microsoft.com/office/drawing/2014/main" id="{301F917C-E2A8-49A5-952C-2B8EE4E12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89" y="2192310"/>
            <a:ext cx="4836696" cy="34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AAD00-570A-403D-A389-5809C8E1F201}"/>
              </a:ext>
            </a:extLst>
          </p:cNvPr>
          <p:cNvSpPr txBox="1"/>
          <p:nvPr/>
        </p:nvSpPr>
        <p:spPr>
          <a:xfrm>
            <a:off x="6336631" y="57712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[Deep Learning] </a:t>
            </a:r>
            <a:r>
              <a:rPr lang="ko-KR" altLang="en-US" dirty="0">
                <a:hlinkClick r:id="rId4"/>
              </a:rPr>
              <a:t>변이형 </a:t>
            </a:r>
            <a:r>
              <a:rPr lang="ko-KR" altLang="en-US" dirty="0" err="1">
                <a:hlinkClick r:id="rId4"/>
              </a:rPr>
              <a:t>오토인코더</a:t>
            </a:r>
            <a:r>
              <a:rPr lang="en-US" altLang="ko-KR" dirty="0">
                <a:hlinkClick r:id="rId4"/>
              </a:rPr>
              <a:t>(Variational </a:t>
            </a:r>
            <a:r>
              <a:rPr lang="en-US" altLang="ko-KR" dirty="0" err="1">
                <a:hlinkClick r:id="rId4"/>
              </a:rPr>
              <a:t>AutoEncoder</a:t>
            </a:r>
            <a:r>
              <a:rPr lang="en-US" altLang="ko-KR" dirty="0">
                <a:hlinkClick r:id="rId4"/>
              </a:rPr>
              <a:t>) | Gilbert’s Blog (gilbertlim.github.io)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97E30F4-9046-4A5A-BC4C-53563C62D73E}"/>
              </a:ext>
            </a:extLst>
          </p:cNvPr>
          <p:cNvSpPr txBox="1">
            <a:spLocks/>
          </p:cNvSpPr>
          <p:nvPr/>
        </p:nvSpPr>
        <p:spPr>
          <a:xfrm>
            <a:off x="-513348" y="3199070"/>
            <a:ext cx="7780421" cy="1748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VAE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는 인코더를 학습시키는</a:t>
            </a:r>
            <a:endParaRPr lang="en-US" altLang="ko-KR" sz="2000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AE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와 달리 </a:t>
            </a:r>
            <a:r>
              <a:rPr lang="ko-KR" altLang="en-US" sz="2000" b="1" i="0" dirty="0" err="1">
                <a:solidFill>
                  <a:srgbClr val="3D4144"/>
                </a:solidFill>
                <a:effectLst/>
                <a:latin typeface="-apple-system"/>
              </a:rPr>
              <a:t>디코더</a:t>
            </a:r>
            <a:r>
              <a:rPr lang="en-US" altLang="ko-KR" sz="2000" b="1" i="0" dirty="0">
                <a:solidFill>
                  <a:srgbClr val="3D4144"/>
                </a:solidFill>
                <a:effectLst/>
                <a:latin typeface="-apple-system"/>
              </a:rPr>
              <a:t>(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생성되는 부분</a:t>
            </a:r>
            <a:r>
              <a:rPr lang="en-US" altLang="ko-KR" sz="2000" b="1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를</a:t>
            </a:r>
            <a:endParaRPr lang="en-US" altLang="ko-KR" sz="2000" b="1" i="0" dirty="0">
              <a:solidFill>
                <a:srgbClr val="3D4144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dirty="0">
                <a:solidFill>
                  <a:srgbClr val="3D4144"/>
                </a:solidFill>
                <a:effectLst/>
                <a:latin typeface="-apple-system"/>
              </a:rPr>
              <a:t>학습시키는 것이 목적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498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35355-E5D0-4D18-AA21-AE410F93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8336"/>
            <a:ext cx="6015789" cy="7064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17.8 </a:t>
            </a:r>
            <a:r>
              <a:rPr lang="ko-KR" altLang="en-US" sz="2000" dirty="0"/>
              <a:t>변이형 </a:t>
            </a:r>
            <a:r>
              <a:rPr lang="ko-KR" altLang="en-US" sz="2000" dirty="0" err="1"/>
              <a:t>오토인코더</a:t>
            </a:r>
            <a:r>
              <a:rPr lang="en-US" altLang="ko-KR" sz="2000" dirty="0"/>
              <a:t>(variational autoencoder)</a:t>
            </a: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F937FDA-37CF-4D09-9723-28A62A1969CF}"/>
              </a:ext>
            </a:extLst>
          </p:cNvPr>
          <p:cNvSpPr txBox="1">
            <a:spLocks/>
          </p:cNvSpPr>
          <p:nvPr/>
        </p:nvSpPr>
        <p:spPr>
          <a:xfrm>
            <a:off x="569497" y="440404"/>
            <a:ext cx="11213432" cy="1748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VAE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는 인코더를 학습시키는 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AE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와 달리 </a:t>
            </a:r>
            <a:r>
              <a:rPr lang="ko-KR" altLang="en-US" sz="1600" b="1" i="0" dirty="0" err="1">
                <a:solidFill>
                  <a:srgbClr val="3D4144"/>
                </a:solidFill>
                <a:effectLst/>
                <a:latin typeface="-apple-system"/>
              </a:rPr>
              <a:t>디코더</a:t>
            </a:r>
            <a:r>
              <a:rPr lang="en-US" altLang="ko-KR" sz="1600" b="1" i="0" dirty="0">
                <a:solidFill>
                  <a:srgbClr val="3D4144"/>
                </a:solidFill>
                <a:effectLst/>
                <a:latin typeface="-apple-system"/>
              </a:rPr>
              <a:t>(</a:t>
            </a:r>
            <a:r>
              <a:rPr lang="ko-KR" altLang="en-US" sz="1600" b="1" i="0" dirty="0">
                <a:solidFill>
                  <a:srgbClr val="3D4144"/>
                </a:solidFill>
                <a:effectLst/>
                <a:latin typeface="-apple-system"/>
              </a:rPr>
              <a:t>생성되는 부분</a:t>
            </a:r>
            <a:r>
              <a:rPr lang="en-US" altLang="ko-KR" sz="1600" b="1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  <a:r>
              <a:rPr lang="ko-KR" altLang="en-US" sz="1600" b="1" i="0" dirty="0">
                <a:solidFill>
                  <a:srgbClr val="3D4144"/>
                </a:solidFill>
                <a:effectLst/>
                <a:latin typeface="-apple-system"/>
              </a:rPr>
              <a:t>를 학습시키는 것이 목적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이다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AE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의 인코더 파트를 사용하여 분포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평균과 분산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를 뽑아내고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분포로부터 랜덤 </a:t>
            </a:r>
            <a:r>
              <a:rPr lang="ko-KR" altLang="en-US" sz="1600" b="0" i="0" dirty="0" err="1">
                <a:solidFill>
                  <a:srgbClr val="3D4144"/>
                </a:solidFill>
                <a:effectLst/>
                <a:latin typeface="-apple-system"/>
              </a:rPr>
              <a:t>샘플링된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 값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(z)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을 가지고 </a:t>
            </a:r>
            <a:r>
              <a:rPr lang="ko-KR" altLang="en-US" sz="1600" b="0" i="0" dirty="0" err="1">
                <a:solidFill>
                  <a:srgbClr val="3D4144"/>
                </a:solidFill>
                <a:effectLst/>
                <a:latin typeface="-apple-system"/>
              </a:rPr>
              <a:t>디코더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(=Generator)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로 복원하여 새로운 이미지가 생성되도록 학습을 시키는 것이다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AAD00-570A-403D-A389-5809C8E1F201}"/>
              </a:ext>
            </a:extLst>
          </p:cNvPr>
          <p:cNvSpPr txBox="1"/>
          <p:nvPr/>
        </p:nvSpPr>
        <p:spPr>
          <a:xfrm>
            <a:off x="693223" y="62643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[Deep Learning] </a:t>
            </a:r>
            <a:r>
              <a:rPr lang="ko-KR" altLang="en-US" sz="1200" dirty="0">
                <a:hlinkClick r:id="rId2"/>
              </a:rPr>
              <a:t>변이형 </a:t>
            </a:r>
            <a:r>
              <a:rPr lang="ko-KR" altLang="en-US" sz="1200" dirty="0" err="1">
                <a:hlinkClick r:id="rId2"/>
              </a:rPr>
              <a:t>오토인코더</a:t>
            </a:r>
            <a:r>
              <a:rPr lang="en-US" altLang="ko-KR" sz="1200" dirty="0">
                <a:hlinkClick r:id="rId2"/>
              </a:rPr>
              <a:t>(Variational </a:t>
            </a:r>
            <a:r>
              <a:rPr lang="en-US" altLang="ko-KR" sz="1200" dirty="0" err="1">
                <a:hlinkClick r:id="rId2"/>
              </a:rPr>
              <a:t>AutoEncoder</a:t>
            </a:r>
            <a:r>
              <a:rPr lang="en-US" altLang="ko-KR" sz="1200" dirty="0">
                <a:hlinkClick r:id="rId2"/>
              </a:rPr>
              <a:t>) | Gilbert’s Blog (gilbertlim.github.io)</a:t>
            </a:r>
            <a:endParaRPr lang="ko-KR" altLang="en-US" sz="1200" dirty="0"/>
          </a:p>
        </p:txBody>
      </p:sp>
      <p:pic>
        <p:nvPicPr>
          <p:cNvPr id="2050" name="Picture 2" descr="변이형 오토인코더(Variational AutoEncoder)">
            <a:extLst>
              <a:ext uri="{FF2B5EF4-FFF2-40B4-BE49-F238E27FC236}">
                <a16:creationId xmlns:a16="http://schemas.microsoft.com/office/drawing/2014/main" id="{11D50565-7654-4461-8388-1A9C6C7E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7" y="2375085"/>
            <a:ext cx="6343452" cy="385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A498513-E880-4FED-A88B-DB3F270B3CE7}"/>
              </a:ext>
            </a:extLst>
          </p:cNvPr>
          <p:cNvSpPr txBox="1">
            <a:spLocks/>
          </p:cNvSpPr>
          <p:nvPr/>
        </p:nvSpPr>
        <p:spPr>
          <a:xfrm>
            <a:off x="7511118" y="3167561"/>
            <a:ext cx="7876673" cy="1748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랜덤 </a:t>
            </a:r>
            <a:r>
              <a:rPr lang="ko-KR" altLang="en-US" sz="1600" b="0" i="0" dirty="0" err="1">
                <a:solidFill>
                  <a:srgbClr val="3D4144"/>
                </a:solidFill>
                <a:effectLst/>
                <a:latin typeface="-apple-system"/>
              </a:rPr>
              <a:t>샘플링된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 값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(z)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를 얻기 위해</a:t>
            </a:r>
            <a:endParaRPr lang="en-US" altLang="ko-KR" sz="1600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평균에 분산을 더하게 되는데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분산은 정규 분포에서 랜덤하게</a:t>
            </a:r>
            <a:endParaRPr lang="en-US" altLang="ko-KR" sz="1600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뽑아낸 값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(ϵ, epsilon)</a:t>
            </a:r>
            <a:r>
              <a:rPr lang="ko-KR" altLang="en-US" sz="1600" b="0" i="0" dirty="0">
                <a:solidFill>
                  <a:srgbClr val="3D4144"/>
                </a:solidFill>
                <a:effectLst/>
                <a:latin typeface="-apple-system"/>
              </a:rPr>
              <a:t>을 곱하여 사용한다</a:t>
            </a:r>
            <a:r>
              <a:rPr lang="en-US" altLang="ko-KR" sz="16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35355-E5D0-4D18-AA21-AE410F93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8336"/>
            <a:ext cx="6015789" cy="7064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17.8 </a:t>
            </a:r>
            <a:r>
              <a:rPr lang="ko-KR" altLang="en-US" sz="2000" dirty="0"/>
              <a:t>변이형 </a:t>
            </a:r>
            <a:r>
              <a:rPr lang="ko-KR" altLang="en-US" sz="2000" dirty="0" err="1"/>
              <a:t>오토인코더</a:t>
            </a:r>
            <a:r>
              <a:rPr lang="en-US" altLang="ko-KR" sz="2000" dirty="0"/>
              <a:t>(variational autoencoder)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986D7-1D75-40C8-8C8B-6AAE7980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5" y="2758086"/>
            <a:ext cx="5404072" cy="1341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08FB0A-A89B-4E28-AB73-5B40857C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658"/>
            <a:ext cx="6751905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35355-E5D0-4D18-AA21-AE410F93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8336"/>
            <a:ext cx="6015789" cy="7064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17.8 </a:t>
            </a:r>
            <a:r>
              <a:rPr lang="ko-KR" altLang="en-US" sz="2000" dirty="0"/>
              <a:t>변이형 </a:t>
            </a:r>
            <a:r>
              <a:rPr lang="ko-KR" altLang="en-US" sz="2000" dirty="0" err="1"/>
              <a:t>오토인코더</a:t>
            </a:r>
            <a:r>
              <a:rPr lang="en-US" altLang="ko-KR" sz="2000" dirty="0"/>
              <a:t>(variational autoencoder)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B486976-8E8A-49C3-8792-0E2C05B1C001}"/>
              </a:ext>
            </a:extLst>
          </p:cNvPr>
          <p:cNvSpPr txBox="1">
            <a:spLocks/>
          </p:cNvSpPr>
          <p:nvPr/>
        </p:nvSpPr>
        <p:spPr>
          <a:xfrm>
            <a:off x="569497" y="578101"/>
            <a:ext cx="11213432" cy="165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3D4144"/>
                </a:solidFill>
                <a:effectLst/>
                <a:latin typeface="-apple-system"/>
              </a:rPr>
              <a:t>[</a:t>
            </a:r>
            <a:r>
              <a:rPr lang="ko-KR" altLang="en-US" sz="1800" b="0" i="0" dirty="0">
                <a:solidFill>
                  <a:srgbClr val="3D4144"/>
                </a:solidFill>
                <a:effectLst/>
                <a:latin typeface="-apple-system"/>
              </a:rPr>
              <a:t>비용함수</a:t>
            </a:r>
            <a:r>
              <a:rPr lang="en-US" altLang="ko-KR" sz="1800" b="0" i="0" dirty="0">
                <a:solidFill>
                  <a:srgbClr val="3D4144"/>
                </a:solidFill>
                <a:effectLst/>
                <a:latin typeface="-apple-system"/>
              </a:rPr>
              <a:t>]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dirty="0">
                <a:solidFill>
                  <a:srgbClr val="3D4144"/>
                </a:solidFill>
                <a:latin typeface="-apple-system"/>
              </a:rPr>
              <a:t>일반적인 재구성 손실 </a:t>
            </a:r>
            <a:r>
              <a:rPr lang="en-US" altLang="ko-KR" sz="1800" dirty="0">
                <a:solidFill>
                  <a:srgbClr val="3D4144"/>
                </a:solidFill>
                <a:latin typeface="-apple-system"/>
              </a:rPr>
              <a:t>: </a:t>
            </a:r>
            <a:r>
              <a:rPr lang="ko-KR" altLang="en-US" sz="1800" dirty="0" err="1">
                <a:solidFill>
                  <a:srgbClr val="3D4144"/>
                </a:solidFill>
                <a:latin typeface="-apple-system"/>
              </a:rPr>
              <a:t>오토인코더가</a:t>
            </a:r>
            <a:r>
              <a:rPr lang="ko-KR" altLang="en-US" sz="1800" dirty="0">
                <a:solidFill>
                  <a:srgbClr val="3D4144"/>
                </a:solidFill>
                <a:latin typeface="-apple-system"/>
              </a:rPr>
              <a:t> 입력을 재생산하도록 만듦</a:t>
            </a:r>
            <a:endParaRPr lang="en-US" altLang="ko-KR" sz="1800" dirty="0">
              <a:solidFill>
                <a:srgbClr val="3D4144"/>
              </a:solidFill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800" b="0" i="0" dirty="0">
                <a:solidFill>
                  <a:srgbClr val="3D4144"/>
                </a:solidFill>
                <a:effectLst/>
                <a:latin typeface="-apple-system"/>
              </a:rPr>
              <a:t>잠재 </a:t>
            </a:r>
            <a:r>
              <a:rPr lang="ko-KR" altLang="en-US" sz="1800" b="0" i="0" dirty="0" err="1">
                <a:solidFill>
                  <a:srgbClr val="3D4144"/>
                </a:solidFill>
                <a:effectLst/>
                <a:latin typeface="-apple-system"/>
              </a:rPr>
              <a:t>존실</a:t>
            </a:r>
            <a:r>
              <a:rPr lang="ko-KR" altLang="en-US" sz="1800" b="0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sz="1800" b="0" i="0" dirty="0">
                <a:solidFill>
                  <a:srgbClr val="3D4144"/>
                </a:solidFill>
                <a:effectLst/>
                <a:latin typeface="-apple-system"/>
              </a:rPr>
              <a:t>: </a:t>
            </a:r>
            <a:r>
              <a:rPr lang="ko-KR" altLang="en-US" sz="1800" b="0" i="0" dirty="0">
                <a:solidFill>
                  <a:srgbClr val="3D4144"/>
                </a:solidFill>
                <a:effectLst/>
                <a:latin typeface="-apple-system"/>
              </a:rPr>
              <a:t>단순한 </a:t>
            </a:r>
            <a:r>
              <a:rPr lang="ko-KR" altLang="en-US" sz="1800" b="0" i="0" dirty="0" err="1">
                <a:solidFill>
                  <a:srgbClr val="3D4144"/>
                </a:solidFill>
                <a:effectLst/>
                <a:latin typeface="-apple-system"/>
              </a:rPr>
              <a:t>가우시안</a:t>
            </a:r>
            <a:r>
              <a:rPr lang="ko-KR" altLang="en-US" sz="1800" b="0" i="0" dirty="0">
                <a:solidFill>
                  <a:srgbClr val="3D4144"/>
                </a:solidFill>
                <a:effectLst/>
                <a:latin typeface="-apple-system"/>
              </a:rPr>
              <a:t> 분포에서 </a:t>
            </a:r>
            <a:r>
              <a:rPr lang="ko-KR" altLang="en-US" sz="1800" b="0" i="0" dirty="0" err="1">
                <a:solidFill>
                  <a:srgbClr val="3D4144"/>
                </a:solidFill>
                <a:effectLst/>
                <a:latin typeface="-apple-system"/>
              </a:rPr>
              <a:t>샘플된</a:t>
            </a:r>
            <a:r>
              <a:rPr lang="ko-KR" altLang="en-US" sz="1800" b="0" i="0" dirty="0">
                <a:solidFill>
                  <a:srgbClr val="3D4144"/>
                </a:solidFill>
                <a:effectLst/>
                <a:latin typeface="-apple-system"/>
              </a:rPr>
              <a:t> 것 같은 코딩을 가지도록 </a:t>
            </a:r>
            <a:r>
              <a:rPr lang="ko-KR" altLang="en-US" sz="1800" b="0" i="0" dirty="0" err="1">
                <a:solidFill>
                  <a:srgbClr val="3D4144"/>
                </a:solidFill>
                <a:effectLst/>
                <a:latin typeface="-apple-system"/>
              </a:rPr>
              <a:t>오토인코더를</a:t>
            </a:r>
            <a:r>
              <a:rPr lang="ko-KR" altLang="en-US" sz="1800" b="0" i="0" dirty="0">
                <a:solidFill>
                  <a:srgbClr val="3D4144"/>
                </a:solidFill>
                <a:effectLst/>
                <a:latin typeface="-apple-system"/>
              </a:rPr>
              <a:t> 강제함</a:t>
            </a:r>
            <a:endParaRPr lang="en-US" altLang="ko-KR" sz="1800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2BA27F-83BB-42F3-B856-1DB32EEF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7" y="2828018"/>
            <a:ext cx="4628150" cy="3599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6BB9C-32BA-4DDE-BB6F-9413CB09A460}"/>
              </a:ext>
            </a:extLst>
          </p:cNvPr>
          <p:cNvSpPr txBox="1"/>
          <p:nvPr/>
        </p:nvSpPr>
        <p:spPr>
          <a:xfrm>
            <a:off x="5871411" y="2828018"/>
            <a:ext cx="591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잠재 손실의 특징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가우시안</a:t>
            </a:r>
            <a:r>
              <a:rPr lang="ko-KR" altLang="en-US" dirty="0"/>
              <a:t> 분포와 실제 분포 사이의 </a:t>
            </a:r>
            <a:r>
              <a:rPr lang="en-US" altLang="ko-KR" dirty="0"/>
              <a:t>KL </a:t>
            </a:r>
            <a:r>
              <a:rPr lang="ko-KR" altLang="en-US" dirty="0"/>
              <a:t>발산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가우시안</a:t>
            </a:r>
            <a:r>
              <a:rPr lang="ko-KR" altLang="en-US" dirty="0"/>
              <a:t> 잡음 때문에 수식이 복잡하지만 식을 통해 간단히 계산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82AD38-C923-4FED-B79E-A67483DD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355" y="4481530"/>
            <a:ext cx="3593577" cy="8427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A3F439-C848-4F5E-A8C1-2B61734F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523" y="5357507"/>
            <a:ext cx="1395664" cy="9969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E409DB-70CF-4FED-A113-2B69FE10B38C}"/>
              </a:ext>
            </a:extLst>
          </p:cNvPr>
          <p:cNvSpPr txBox="1"/>
          <p:nvPr/>
        </p:nvSpPr>
        <p:spPr>
          <a:xfrm>
            <a:off x="6015789" y="1346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hlinkClick r:id="rId5"/>
              </a:rPr>
              <a:t>[</a:t>
            </a:r>
            <a:r>
              <a:rPr lang="ko-KR" altLang="en-US" dirty="0" err="1">
                <a:hlinkClick r:id="rId5"/>
              </a:rPr>
              <a:t>핸즈온</a:t>
            </a:r>
            <a:r>
              <a:rPr lang="ko-KR" altLang="en-US" dirty="0">
                <a:hlinkClick r:id="rId5"/>
              </a:rPr>
              <a:t> </a:t>
            </a:r>
            <a:r>
              <a:rPr lang="ko-KR" altLang="en-US" dirty="0" err="1">
                <a:hlinkClick r:id="rId5"/>
              </a:rPr>
              <a:t>머신러닝</a:t>
            </a:r>
            <a:r>
              <a:rPr lang="en-US" altLang="ko-KR" dirty="0">
                <a:hlinkClick r:id="rId5"/>
              </a:rPr>
              <a:t>] 17</a:t>
            </a:r>
            <a:r>
              <a:rPr lang="ko-KR" altLang="en-US" dirty="0">
                <a:hlinkClick r:id="rId5"/>
              </a:rPr>
              <a:t>장</a:t>
            </a:r>
            <a:r>
              <a:rPr lang="en-US" altLang="ko-KR" dirty="0">
                <a:hlinkClick r:id="rId5"/>
              </a:rPr>
              <a:t>(3) - </a:t>
            </a:r>
            <a:r>
              <a:rPr lang="ko-KR" altLang="en-US" dirty="0">
                <a:hlinkClick r:id="rId5"/>
              </a:rPr>
              <a:t>변이형 </a:t>
            </a:r>
            <a:r>
              <a:rPr lang="ko-KR" altLang="en-US" dirty="0" err="1">
                <a:hlinkClick r:id="rId5"/>
              </a:rPr>
              <a:t>오토인코더</a:t>
            </a:r>
            <a:r>
              <a:rPr lang="en-US" altLang="ko-KR" dirty="0">
                <a:hlinkClick r:id="rId5"/>
              </a:rPr>
              <a:t>, Variational </a:t>
            </a:r>
            <a:r>
              <a:rPr lang="en-US" altLang="ko-KR" dirty="0" err="1">
                <a:hlinkClick r:id="rId5"/>
              </a:rPr>
              <a:t>AutoEncoder</a:t>
            </a:r>
            <a:r>
              <a:rPr lang="en-US" altLang="ko-KR" dirty="0">
                <a:hlinkClick r:id="rId5"/>
              </a:rPr>
              <a:t> 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02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15CD2AF-57A4-47F4-BCB9-3E7D9F561B2A}"/>
              </a:ext>
            </a:extLst>
          </p:cNvPr>
          <p:cNvSpPr txBox="1">
            <a:spLocks/>
          </p:cNvSpPr>
          <p:nvPr/>
        </p:nvSpPr>
        <p:spPr>
          <a:xfrm>
            <a:off x="-176463" y="-205947"/>
            <a:ext cx="7026442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패션 </a:t>
            </a:r>
            <a:r>
              <a:rPr lang="en-US" altLang="ko-KR" sz="2000" dirty="0"/>
              <a:t>MNIST </a:t>
            </a:r>
            <a:r>
              <a:rPr lang="ko-KR" altLang="en-US" sz="2000" dirty="0"/>
              <a:t>데이터셋으로 변이형 </a:t>
            </a:r>
            <a:r>
              <a:rPr lang="ko-KR" altLang="en-US" sz="2000" dirty="0" err="1"/>
              <a:t>오토인코더</a:t>
            </a:r>
            <a:r>
              <a:rPr lang="ko-KR" altLang="en-US" sz="2000" dirty="0"/>
              <a:t> 구현하기</a:t>
            </a:r>
          </a:p>
        </p:txBody>
      </p:sp>
      <p:pic>
        <p:nvPicPr>
          <p:cNvPr id="3074" name="Picture 2" descr="후광효과란?(개념 및 특징)">
            <a:extLst>
              <a:ext uri="{FF2B5EF4-FFF2-40B4-BE49-F238E27FC236}">
                <a16:creationId xmlns:a16="http://schemas.microsoft.com/office/drawing/2014/main" id="{3B7DA681-398C-486F-B5AC-040187DB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657391"/>
            <a:ext cx="90582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9EFC05-FFDA-4343-8524-CA60E4D89EDB}"/>
              </a:ext>
            </a:extLst>
          </p:cNvPr>
          <p:cNvSpPr txBox="1"/>
          <p:nvPr/>
        </p:nvSpPr>
        <p:spPr>
          <a:xfrm>
            <a:off x="4347409" y="2893003"/>
            <a:ext cx="2935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dirty="0" err="1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핸즈온</a:t>
            </a:r>
            <a:r>
              <a:rPr lang="ko-KR" altLang="en-US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dirty="0" err="1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머신러닝</a:t>
            </a:r>
            <a:r>
              <a:rPr lang="en-US" altLang="ko-KR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 17</a:t>
            </a:r>
            <a:r>
              <a:rPr lang="ko-KR" altLang="en-US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장</a:t>
            </a:r>
            <a:r>
              <a:rPr lang="en-US" altLang="ko-KR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(3) - </a:t>
            </a:r>
            <a:r>
              <a:rPr lang="ko-KR" altLang="en-US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변이형 </a:t>
            </a:r>
            <a:r>
              <a:rPr lang="ko-KR" altLang="en-US" dirty="0" err="1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오토인코더</a:t>
            </a:r>
            <a:r>
              <a:rPr lang="en-US" altLang="ko-KR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Variational </a:t>
            </a:r>
            <a:r>
              <a:rPr lang="en-US" altLang="ko-KR" dirty="0" err="1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AutoEncoder</a:t>
            </a:r>
            <a:r>
              <a:rPr lang="en-US" altLang="ko-KR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(tistory.com)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86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379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17.8 변이형 오토인코더(variational autoencoder)</vt:lpstr>
      <vt:lpstr>17.8 변이형 오토인코더(variational autoencoder)</vt:lpstr>
      <vt:lpstr>17.8 변이형 오토인코더(variational autoencoder)</vt:lpstr>
      <vt:lpstr>17.8 변이형 오토인코더(variational autoencoder)</vt:lpstr>
      <vt:lpstr>17.8 변이형 오토인코더(variational autoencoder)</vt:lpstr>
      <vt:lpstr>17.8 변이형 오토인코더(variational autoencoder)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17.8 변이형 오토인코더(variational autoencoder)</dc:title>
  <dc:creator>2021111414Hjh</dc:creator>
  <cp:lastModifiedBy>2021111414Hjh</cp:lastModifiedBy>
  <cp:revision>1</cp:revision>
  <dcterms:created xsi:type="dcterms:W3CDTF">2022-01-04T16:13:35Z</dcterms:created>
  <dcterms:modified xsi:type="dcterms:W3CDTF">2022-01-04T16:48:52Z</dcterms:modified>
</cp:coreProperties>
</file>