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69" r:id="rId6"/>
    <p:sldId id="274" r:id="rId7"/>
    <p:sldId id="273" r:id="rId8"/>
    <p:sldId id="275" r:id="rId9"/>
    <p:sldId id="271" r:id="rId10"/>
    <p:sldId id="276" r:id="rId11"/>
    <p:sldId id="266" r:id="rId12"/>
  </p:sldIdLst>
  <p:sldSz cx="9144000" cy="5143500" type="screen16x9"/>
  <p:notesSz cx="6858000" cy="9144000"/>
  <p:embeddedFontLst>
    <p:embeddedFont>
      <p:font typeface="Microsoft GothicNeo Light" panose="020B0300000101010101" pitchFamily="50" charset="-127"/>
      <p:regular r:id="rId14"/>
    </p:embeddedFont>
    <p:embeddedFont>
      <p:font typeface="Montserrat Light" panose="00000400000000000000" pitchFamily="2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94B607E-2A26-4836-9CAF-845DA237DC70}">
          <p14:sldIdLst>
            <p14:sldId id="256"/>
            <p14:sldId id="257"/>
            <p14:sldId id="258"/>
            <p14:sldId id="272"/>
            <p14:sldId id="269"/>
            <p14:sldId id="274"/>
            <p14:sldId id="273"/>
            <p14:sldId id="275"/>
            <p14:sldId id="271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5C1F6-8776-42E1-A439-75D05AEA0C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A75431-CEE0-4F33-B948-2D5A15B2FE6D}">
      <dgm:prSet phldrT="[텍스트]"/>
      <dgm:spPr/>
      <dgm:t>
        <a:bodyPr/>
        <a:lstStyle/>
        <a:p>
          <a:pPr latinLnBrk="1"/>
          <a:r>
            <a:rPr lang="ko-KR" altLang="en-US" dirty="0"/>
            <a:t>각각의 단어</a:t>
          </a:r>
        </a:p>
      </dgm:t>
    </dgm:pt>
    <dgm:pt modelId="{65BFC713-7D23-4C5E-B632-CF44DE15C81B}" type="parTrans" cxnId="{AF01B592-8D4C-4C00-A0C8-FE135DC208A5}">
      <dgm:prSet/>
      <dgm:spPr/>
      <dgm:t>
        <a:bodyPr/>
        <a:lstStyle/>
        <a:p>
          <a:pPr latinLnBrk="1"/>
          <a:endParaRPr lang="ko-KR" altLang="en-US"/>
        </a:p>
      </dgm:t>
    </dgm:pt>
    <dgm:pt modelId="{8F2A205E-F85A-4DAA-9EFA-0B3A55543249}" type="sibTrans" cxnId="{AF01B592-8D4C-4C00-A0C8-FE135DC208A5}">
      <dgm:prSet/>
      <dgm:spPr/>
      <dgm:t>
        <a:bodyPr/>
        <a:lstStyle/>
        <a:p>
          <a:pPr latinLnBrk="1"/>
          <a:endParaRPr lang="ko-KR" altLang="en-US"/>
        </a:p>
      </dgm:t>
    </dgm:pt>
    <dgm:pt modelId="{0E5AB611-B8A8-4A26-AC2D-63599FE81516}">
      <dgm:prSet phldrT="[텍스트]"/>
      <dgm:spPr/>
      <dgm:t>
        <a:bodyPr/>
        <a:lstStyle/>
        <a:p>
          <a:pPr latinLnBrk="1"/>
          <a:r>
            <a:rPr lang="ko-KR" altLang="en-US" dirty="0"/>
            <a:t>적은 횟수 반복</a:t>
          </a:r>
          <a:r>
            <a:rPr lang="en-US" altLang="ko-KR" dirty="0"/>
            <a:t>: UNK</a:t>
          </a:r>
        </a:p>
        <a:p>
          <a:pPr latinLnBrk="1"/>
          <a:r>
            <a:rPr lang="ko-KR" altLang="en-US" dirty="0"/>
            <a:t>문장의 시작</a:t>
          </a:r>
          <a:r>
            <a:rPr lang="en-US" altLang="ko-KR" dirty="0"/>
            <a:t>: SOS</a:t>
          </a:r>
        </a:p>
        <a:p>
          <a:pPr latinLnBrk="1"/>
          <a:r>
            <a:rPr lang="ko-KR" altLang="en-US" dirty="0"/>
            <a:t>문장의 끝</a:t>
          </a:r>
          <a:r>
            <a:rPr lang="en-US" altLang="ko-KR" dirty="0"/>
            <a:t>: EOS</a:t>
          </a:r>
          <a:endParaRPr lang="ko-KR" altLang="en-US" dirty="0"/>
        </a:p>
      </dgm:t>
    </dgm:pt>
    <dgm:pt modelId="{902D3B8E-D458-438F-8D5E-800A288A2C3C}" type="parTrans" cxnId="{9783D0CB-718D-46DB-8ECD-CF9A80009677}">
      <dgm:prSet/>
      <dgm:spPr/>
      <dgm:t>
        <a:bodyPr/>
        <a:lstStyle/>
        <a:p>
          <a:pPr latinLnBrk="1"/>
          <a:endParaRPr lang="ko-KR" altLang="en-US"/>
        </a:p>
      </dgm:t>
    </dgm:pt>
    <dgm:pt modelId="{CC7FFEF7-CD58-4975-8AE9-3D63F128F6AD}" type="sibTrans" cxnId="{9783D0CB-718D-46DB-8ECD-CF9A80009677}">
      <dgm:prSet/>
      <dgm:spPr/>
      <dgm:t>
        <a:bodyPr/>
        <a:lstStyle/>
        <a:p>
          <a:pPr latinLnBrk="1"/>
          <a:endParaRPr lang="ko-KR" altLang="en-US"/>
        </a:p>
      </dgm:t>
    </dgm:pt>
    <dgm:pt modelId="{312DB826-390B-4B0C-9F01-C5656ACF356E}">
      <dgm:prSet phldrT="[텍스트]"/>
      <dgm:spPr/>
      <dgm:t>
        <a:bodyPr/>
        <a:lstStyle/>
        <a:p>
          <a:pPr latinLnBrk="1"/>
          <a:r>
            <a:rPr lang="ko-KR" altLang="en-US" dirty="0"/>
            <a:t>사전형태화</a:t>
          </a:r>
        </a:p>
      </dgm:t>
    </dgm:pt>
    <dgm:pt modelId="{041B1C4E-65B3-4428-9C28-5A81D73CF377}" type="sibTrans" cxnId="{3536D1B7-F224-408C-93C6-D49D4285A7EA}">
      <dgm:prSet/>
      <dgm:spPr/>
      <dgm:t>
        <a:bodyPr/>
        <a:lstStyle/>
        <a:p>
          <a:pPr latinLnBrk="1"/>
          <a:endParaRPr lang="ko-KR" altLang="en-US"/>
        </a:p>
      </dgm:t>
    </dgm:pt>
    <dgm:pt modelId="{47613583-F6A2-4035-A320-967C2C87B4AF}" type="parTrans" cxnId="{3536D1B7-F224-408C-93C6-D49D4285A7EA}">
      <dgm:prSet/>
      <dgm:spPr/>
      <dgm:t>
        <a:bodyPr/>
        <a:lstStyle/>
        <a:p>
          <a:pPr latinLnBrk="1"/>
          <a:endParaRPr lang="ko-KR" altLang="en-US"/>
        </a:p>
      </dgm:t>
    </dgm:pt>
    <dgm:pt modelId="{13E73613-2FBF-4810-9FBA-82AC16B06FE7}" type="pres">
      <dgm:prSet presAssocID="{D3F5C1F6-8776-42E1-A439-75D05AEA0CD9}" presName="Name0" presStyleCnt="0">
        <dgm:presLayoutVars>
          <dgm:dir/>
          <dgm:resizeHandles val="exact"/>
        </dgm:presLayoutVars>
      </dgm:prSet>
      <dgm:spPr/>
    </dgm:pt>
    <dgm:pt modelId="{F2D52DE6-A3EF-4969-A1DD-AF9DED818BFE}" type="pres">
      <dgm:prSet presAssocID="{27A75431-CEE0-4F33-B948-2D5A15B2FE6D}" presName="node" presStyleLbl="node1" presStyleIdx="0" presStyleCnt="3">
        <dgm:presLayoutVars>
          <dgm:bulletEnabled val="1"/>
        </dgm:presLayoutVars>
      </dgm:prSet>
      <dgm:spPr/>
    </dgm:pt>
    <dgm:pt modelId="{1AC99E67-6EC5-4305-8DB6-2D2C787B381E}" type="pres">
      <dgm:prSet presAssocID="{8F2A205E-F85A-4DAA-9EFA-0B3A55543249}" presName="sibTrans" presStyleLbl="sibTrans2D1" presStyleIdx="0" presStyleCnt="2"/>
      <dgm:spPr/>
    </dgm:pt>
    <dgm:pt modelId="{36A43173-8AA9-45CB-B368-63422BC0A867}" type="pres">
      <dgm:prSet presAssocID="{8F2A205E-F85A-4DAA-9EFA-0B3A55543249}" presName="connectorText" presStyleLbl="sibTrans2D1" presStyleIdx="0" presStyleCnt="2"/>
      <dgm:spPr/>
    </dgm:pt>
    <dgm:pt modelId="{A1D5613A-E8BF-42DA-ACC3-9913B6E3F56E}" type="pres">
      <dgm:prSet presAssocID="{312DB826-390B-4B0C-9F01-C5656ACF356E}" presName="node" presStyleLbl="node1" presStyleIdx="1" presStyleCnt="3" custScaleX="89978">
        <dgm:presLayoutVars>
          <dgm:bulletEnabled val="1"/>
        </dgm:presLayoutVars>
      </dgm:prSet>
      <dgm:spPr/>
    </dgm:pt>
    <dgm:pt modelId="{C3C256C9-8037-4242-A478-E2BCC8D11548}" type="pres">
      <dgm:prSet presAssocID="{041B1C4E-65B3-4428-9C28-5A81D73CF377}" presName="sibTrans" presStyleLbl="sibTrans2D1" presStyleIdx="1" presStyleCnt="2"/>
      <dgm:spPr/>
    </dgm:pt>
    <dgm:pt modelId="{155813C4-A348-46DA-985F-01AD2CE277E8}" type="pres">
      <dgm:prSet presAssocID="{041B1C4E-65B3-4428-9C28-5A81D73CF377}" presName="connectorText" presStyleLbl="sibTrans2D1" presStyleIdx="1" presStyleCnt="2"/>
      <dgm:spPr/>
    </dgm:pt>
    <dgm:pt modelId="{1BCB53C8-52A7-4FF1-8D62-7D716201BDE2}" type="pres">
      <dgm:prSet presAssocID="{0E5AB611-B8A8-4A26-AC2D-63599FE81516}" presName="node" presStyleLbl="node1" presStyleIdx="2" presStyleCnt="3" custScaleX="137449">
        <dgm:presLayoutVars>
          <dgm:bulletEnabled val="1"/>
        </dgm:presLayoutVars>
      </dgm:prSet>
      <dgm:spPr/>
    </dgm:pt>
  </dgm:ptLst>
  <dgm:cxnLst>
    <dgm:cxn modelId="{6EEF4F04-87F4-455A-B321-3BCAE2CA66E2}" type="presOf" srcId="{312DB826-390B-4B0C-9F01-C5656ACF356E}" destId="{A1D5613A-E8BF-42DA-ACC3-9913B6E3F56E}" srcOrd="0" destOrd="0" presId="urn:microsoft.com/office/officeart/2005/8/layout/process1"/>
    <dgm:cxn modelId="{1601B80B-49E5-4C7B-938E-1F50C201299C}" type="presOf" srcId="{0E5AB611-B8A8-4A26-AC2D-63599FE81516}" destId="{1BCB53C8-52A7-4FF1-8D62-7D716201BDE2}" srcOrd="0" destOrd="0" presId="urn:microsoft.com/office/officeart/2005/8/layout/process1"/>
    <dgm:cxn modelId="{6E91200D-16CC-4B0D-B005-A72E544FFACB}" type="presOf" srcId="{8F2A205E-F85A-4DAA-9EFA-0B3A55543249}" destId="{1AC99E67-6EC5-4305-8DB6-2D2C787B381E}" srcOrd="0" destOrd="0" presId="urn:microsoft.com/office/officeart/2005/8/layout/process1"/>
    <dgm:cxn modelId="{4B678530-3745-4297-8E89-32B26ADE95BA}" type="presOf" srcId="{27A75431-CEE0-4F33-B948-2D5A15B2FE6D}" destId="{F2D52DE6-A3EF-4969-A1DD-AF9DED818BFE}" srcOrd="0" destOrd="0" presId="urn:microsoft.com/office/officeart/2005/8/layout/process1"/>
    <dgm:cxn modelId="{50090979-E224-46ED-BF63-85F44374DBB4}" type="presOf" srcId="{D3F5C1F6-8776-42E1-A439-75D05AEA0CD9}" destId="{13E73613-2FBF-4810-9FBA-82AC16B06FE7}" srcOrd="0" destOrd="0" presId="urn:microsoft.com/office/officeart/2005/8/layout/process1"/>
    <dgm:cxn modelId="{AF01B592-8D4C-4C00-A0C8-FE135DC208A5}" srcId="{D3F5C1F6-8776-42E1-A439-75D05AEA0CD9}" destId="{27A75431-CEE0-4F33-B948-2D5A15B2FE6D}" srcOrd="0" destOrd="0" parTransId="{65BFC713-7D23-4C5E-B632-CF44DE15C81B}" sibTransId="{8F2A205E-F85A-4DAA-9EFA-0B3A55543249}"/>
    <dgm:cxn modelId="{97BF489E-DD8E-4835-B1FF-1945A4C43F7C}" type="presOf" srcId="{8F2A205E-F85A-4DAA-9EFA-0B3A55543249}" destId="{36A43173-8AA9-45CB-B368-63422BC0A867}" srcOrd="1" destOrd="0" presId="urn:microsoft.com/office/officeart/2005/8/layout/process1"/>
    <dgm:cxn modelId="{C78459B4-4B72-4C8B-9CDD-B0ADCAD81EDE}" type="presOf" srcId="{041B1C4E-65B3-4428-9C28-5A81D73CF377}" destId="{C3C256C9-8037-4242-A478-E2BCC8D11548}" srcOrd="0" destOrd="0" presId="urn:microsoft.com/office/officeart/2005/8/layout/process1"/>
    <dgm:cxn modelId="{3536D1B7-F224-408C-93C6-D49D4285A7EA}" srcId="{D3F5C1F6-8776-42E1-A439-75D05AEA0CD9}" destId="{312DB826-390B-4B0C-9F01-C5656ACF356E}" srcOrd="1" destOrd="0" parTransId="{47613583-F6A2-4035-A320-967C2C87B4AF}" sibTransId="{041B1C4E-65B3-4428-9C28-5A81D73CF377}"/>
    <dgm:cxn modelId="{9783D0CB-718D-46DB-8ECD-CF9A80009677}" srcId="{D3F5C1F6-8776-42E1-A439-75D05AEA0CD9}" destId="{0E5AB611-B8A8-4A26-AC2D-63599FE81516}" srcOrd="2" destOrd="0" parTransId="{902D3B8E-D458-438F-8D5E-800A288A2C3C}" sibTransId="{CC7FFEF7-CD58-4975-8AE9-3D63F128F6AD}"/>
    <dgm:cxn modelId="{D03B88ED-3469-4925-ACA2-1E532E8BA16F}" type="presOf" srcId="{041B1C4E-65B3-4428-9C28-5A81D73CF377}" destId="{155813C4-A348-46DA-985F-01AD2CE277E8}" srcOrd="1" destOrd="0" presId="urn:microsoft.com/office/officeart/2005/8/layout/process1"/>
    <dgm:cxn modelId="{27DB4D31-8B92-4921-9248-AF7C81938A69}" type="presParOf" srcId="{13E73613-2FBF-4810-9FBA-82AC16B06FE7}" destId="{F2D52DE6-A3EF-4969-A1DD-AF9DED818BFE}" srcOrd="0" destOrd="0" presId="urn:microsoft.com/office/officeart/2005/8/layout/process1"/>
    <dgm:cxn modelId="{B1392CC4-60CD-43A7-B551-7C693B7CD11E}" type="presParOf" srcId="{13E73613-2FBF-4810-9FBA-82AC16B06FE7}" destId="{1AC99E67-6EC5-4305-8DB6-2D2C787B381E}" srcOrd="1" destOrd="0" presId="urn:microsoft.com/office/officeart/2005/8/layout/process1"/>
    <dgm:cxn modelId="{06A6FC43-F16E-41E2-B1BE-E5E34331AE69}" type="presParOf" srcId="{1AC99E67-6EC5-4305-8DB6-2D2C787B381E}" destId="{36A43173-8AA9-45CB-B368-63422BC0A867}" srcOrd="0" destOrd="0" presId="urn:microsoft.com/office/officeart/2005/8/layout/process1"/>
    <dgm:cxn modelId="{03EFDA85-9F5B-4D2D-B5A1-0B2213F3E9A6}" type="presParOf" srcId="{13E73613-2FBF-4810-9FBA-82AC16B06FE7}" destId="{A1D5613A-E8BF-42DA-ACC3-9913B6E3F56E}" srcOrd="2" destOrd="0" presId="urn:microsoft.com/office/officeart/2005/8/layout/process1"/>
    <dgm:cxn modelId="{88BCD883-B51D-4311-9A01-4485CCD6F3A1}" type="presParOf" srcId="{13E73613-2FBF-4810-9FBA-82AC16B06FE7}" destId="{C3C256C9-8037-4242-A478-E2BCC8D11548}" srcOrd="3" destOrd="0" presId="urn:microsoft.com/office/officeart/2005/8/layout/process1"/>
    <dgm:cxn modelId="{064783F2-2D6B-4E1F-AC72-7D33132634B3}" type="presParOf" srcId="{C3C256C9-8037-4242-A478-E2BCC8D11548}" destId="{155813C4-A348-46DA-985F-01AD2CE277E8}" srcOrd="0" destOrd="0" presId="urn:microsoft.com/office/officeart/2005/8/layout/process1"/>
    <dgm:cxn modelId="{BEB23110-4267-47C7-8673-36092F2DE408}" type="presParOf" srcId="{13E73613-2FBF-4810-9FBA-82AC16B06FE7}" destId="{1BCB53C8-52A7-4FF1-8D62-7D716201BD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52DE6-A3EF-4969-A1DD-AF9DED818BFE}">
      <dsp:nvSpPr>
        <dsp:cNvPr id="0" name=""/>
        <dsp:cNvSpPr/>
      </dsp:nvSpPr>
      <dsp:spPr>
        <a:xfrm>
          <a:off x="1036" y="0"/>
          <a:ext cx="1533062" cy="139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각각의 단어</a:t>
          </a:r>
        </a:p>
      </dsp:txBody>
      <dsp:txXfrm>
        <a:off x="41770" y="40734"/>
        <a:ext cx="1451594" cy="1309298"/>
      </dsp:txXfrm>
    </dsp:sp>
    <dsp:sp modelId="{1AC99E67-6EC5-4305-8DB6-2D2C787B381E}">
      <dsp:nvSpPr>
        <dsp:cNvPr id="0" name=""/>
        <dsp:cNvSpPr/>
      </dsp:nvSpPr>
      <dsp:spPr>
        <a:xfrm>
          <a:off x="1687404" y="505283"/>
          <a:ext cx="325009" cy="380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687404" y="581323"/>
        <a:ext cx="227506" cy="228119"/>
      </dsp:txXfrm>
    </dsp:sp>
    <dsp:sp modelId="{A1D5613A-E8BF-42DA-ACC3-9913B6E3F56E}">
      <dsp:nvSpPr>
        <dsp:cNvPr id="0" name=""/>
        <dsp:cNvSpPr/>
      </dsp:nvSpPr>
      <dsp:spPr>
        <a:xfrm>
          <a:off x="2147323" y="0"/>
          <a:ext cx="1379418" cy="139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사전형태화</a:t>
          </a:r>
        </a:p>
      </dsp:txBody>
      <dsp:txXfrm>
        <a:off x="2187725" y="40402"/>
        <a:ext cx="1298614" cy="1309962"/>
      </dsp:txXfrm>
    </dsp:sp>
    <dsp:sp modelId="{C3C256C9-8037-4242-A478-E2BCC8D11548}">
      <dsp:nvSpPr>
        <dsp:cNvPr id="0" name=""/>
        <dsp:cNvSpPr/>
      </dsp:nvSpPr>
      <dsp:spPr>
        <a:xfrm>
          <a:off x="3680048" y="505283"/>
          <a:ext cx="325009" cy="380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680048" y="581323"/>
        <a:ext cx="227506" cy="228119"/>
      </dsp:txXfrm>
    </dsp:sp>
    <dsp:sp modelId="{1BCB53C8-52A7-4FF1-8D62-7D716201BDE2}">
      <dsp:nvSpPr>
        <dsp:cNvPr id="0" name=""/>
        <dsp:cNvSpPr/>
      </dsp:nvSpPr>
      <dsp:spPr>
        <a:xfrm>
          <a:off x="4139967" y="0"/>
          <a:ext cx="2107178" cy="139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적은 횟수 반복</a:t>
          </a:r>
          <a:r>
            <a:rPr lang="en-US" altLang="ko-KR" sz="1400" kern="1200" dirty="0"/>
            <a:t>: UNK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문장의 시작</a:t>
          </a:r>
          <a:r>
            <a:rPr lang="en-US" altLang="ko-KR" sz="1400" kern="1200" dirty="0"/>
            <a:t>: SOS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문장의 끝</a:t>
          </a:r>
          <a:r>
            <a:rPr lang="en-US" altLang="ko-KR" sz="1400" kern="1200" dirty="0"/>
            <a:t>: EOS</a:t>
          </a:r>
          <a:endParaRPr lang="ko-KR" altLang="en-US" sz="1400" kern="1200" dirty="0"/>
        </a:p>
      </dsp:txBody>
      <dsp:txXfrm>
        <a:off x="4180701" y="40734"/>
        <a:ext cx="2025710" cy="130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79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91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90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5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7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599158" y="1362954"/>
            <a:ext cx="6408862" cy="14802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신경망 기계 번역을 위한 인코더</a:t>
            </a:r>
            <a:r>
              <a:rPr lang="en-US" altLang="ko-KR" sz="44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lang="ko-KR" altLang="en-US" sz="4400" dirty="0" err="1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디코더</a:t>
            </a:r>
            <a:r>
              <a:rPr lang="ko-KR" altLang="en-US" sz="44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네트워크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8416C-6FE0-40EC-9269-21907E99E46F}"/>
              </a:ext>
            </a:extLst>
          </p:cNvPr>
          <p:cNvSpPr txBox="1">
            <a:spLocks/>
          </p:cNvSpPr>
          <p:nvPr/>
        </p:nvSpPr>
        <p:spPr>
          <a:xfrm>
            <a:off x="599158" y="3121818"/>
            <a:ext cx="4230624" cy="6898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1800" b="1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8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채원석</a:t>
            </a:r>
          </a:p>
        </p:txBody>
      </p:sp>
      <p:sp>
        <p:nvSpPr>
          <p:cNvPr id="4" name="Google Shape;320;p13">
            <a:extLst>
              <a:ext uri="{FF2B5EF4-FFF2-40B4-BE49-F238E27FC236}">
                <a16:creationId xmlns:a16="http://schemas.microsoft.com/office/drawing/2014/main" id="{1EBFBDE9-0635-43D0-A44A-4ABB9B8F79F7}"/>
              </a:ext>
            </a:extLst>
          </p:cNvPr>
          <p:cNvSpPr txBox="1">
            <a:spLocks/>
          </p:cNvSpPr>
          <p:nvPr/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2">
                    <a:lumMod val="75000"/>
                  </a:schemeClr>
                </a:solidFill>
              </a:rPr>
              <a:pPr algn="ctr"/>
              <a:t>1</a:t>
            </a:fld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249784" y="125790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빔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(Beam)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C7871-0690-4233-AAE4-B7E6DD39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9" y="880528"/>
            <a:ext cx="3122294" cy="4257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1A0F2A-CCE6-4941-92F5-98FAC001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143" y="1766352"/>
            <a:ext cx="4943478" cy="1610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19146-246E-4900-B39E-4A1034DFAF4E}"/>
              </a:ext>
            </a:extLst>
          </p:cNvPr>
          <p:cNvSpPr txBox="1"/>
          <p:nvPr/>
        </p:nvSpPr>
        <p:spPr>
          <a:xfrm>
            <a:off x="3700215" y="871935"/>
            <a:ext cx="40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K=5</a:t>
            </a:r>
            <a:r>
              <a:rPr lang="ko-KR" altLang="en-US" dirty="0"/>
              <a:t> 를 사용한 </a:t>
            </a:r>
            <a:r>
              <a:rPr lang="en-US" altLang="ko-KR" dirty="0"/>
              <a:t>beam search </a:t>
            </a:r>
            <a:r>
              <a:rPr lang="ko-KR" altLang="en-US" dirty="0"/>
              <a:t>과정의 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E01BC-5CF5-41F1-BDC6-1D8B2E7D150B}"/>
              </a:ext>
            </a:extLst>
          </p:cNvPr>
          <p:cNvSpPr txBox="1"/>
          <p:nvPr/>
        </p:nvSpPr>
        <p:spPr>
          <a:xfrm>
            <a:off x="3847143" y="3384851"/>
            <a:ext cx="373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 </a:t>
            </a:r>
            <a:r>
              <a:rPr lang="ko-KR" altLang="en-US" dirty="0" err="1"/>
              <a:t>디코딩된</a:t>
            </a:r>
            <a:r>
              <a:rPr lang="ko-KR" altLang="en-US" dirty="0"/>
              <a:t> 다섯개의 시퀀스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4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9EE13-0358-42EE-A658-813254467900}"/>
              </a:ext>
            </a:extLst>
          </p:cNvPr>
          <p:cNvSpPr txBox="1"/>
          <p:nvPr/>
        </p:nvSpPr>
        <p:spPr>
          <a:xfrm>
            <a:off x="2779776" y="1925419"/>
            <a:ext cx="254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5" name="Google Shape;59;p12">
            <a:extLst>
              <a:ext uri="{FF2B5EF4-FFF2-40B4-BE49-F238E27FC236}">
                <a16:creationId xmlns:a16="http://schemas.microsoft.com/office/drawing/2014/main" id="{FAFBA337-3D38-4D00-94F5-FE364CCCF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776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목차</a:t>
            </a:r>
            <a:endParaRPr sz="4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6" name="Google Shape;61;p12">
            <a:extLst>
              <a:ext uri="{FF2B5EF4-FFF2-40B4-BE49-F238E27FC236}">
                <a16:creationId xmlns:a16="http://schemas.microsoft.com/office/drawing/2014/main" id="{53B65C4D-9F84-4783-A9B7-B524F4856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7760" y="1428750"/>
            <a:ext cx="3590544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신경망 기계 번역 모델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양방향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빔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(Beam)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검색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신경망 기계 번역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D30700-469B-418D-AAFC-B30AA98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98" y="1276234"/>
            <a:ext cx="6364224" cy="1295516"/>
          </a:xfrm>
          <a:prstGeom prst="rect">
            <a:avLst/>
          </a:prstGeom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5265058-8916-4D11-93C1-6CB07FBB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753136"/>
              </p:ext>
            </p:extLst>
          </p:nvPr>
        </p:nvGraphicFramePr>
        <p:xfrm>
          <a:off x="1447909" y="3007519"/>
          <a:ext cx="6248182" cy="139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신경망 기계 번역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E93E6-0FD9-44E4-9AA2-3C5C1FC171C7}"/>
              </a:ext>
            </a:extLst>
          </p:cNvPr>
          <p:cNvSpPr txBox="1"/>
          <p:nvPr/>
        </p:nvSpPr>
        <p:spPr>
          <a:xfrm>
            <a:off x="328366" y="1038797"/>
            <a:ext cx="25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</a:t>
            </a:r>
            <a:r>
              <a:rPr lang="ko-KR" altLang="en-US" sz="1800" dirty="0"/>
              <a:t>뒤집는 이유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E807E-8AC5-46F7-B8DF-6B8DC386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5" y="1712443"/>
            <a:ext cx="7694193" cy="13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447EB4-D17D-470D-BA32-6AF91EB8B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31562"/>
              </p:ext>
            </p:extLst>
          </p:nvPr>
        </p:nvGraphicFramePr>
        <p:xfrm>
          <a:off x="538163" y="1804596"/>
          <a:ext cx="6096002" cy="370840"/>
        </p:xfrm>
        <a:graphic>
          <a:graphicData uri="http://schemas.openxmlformats.org/drawingml/2006/table">
            <a:tbl>
              <a:tblPr firstRow="1" bandRow="1">
                <a:tableStyleId>{336AB89D-F5EC-4B56-A308-303C344C77D1}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8179439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801524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370742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171268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39959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18942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51001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788955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801568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569809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0651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0641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FBD572-7F38-433F-943A-54FAF32186AD}"/>
              </a:ext>
            </a:extLst>
          </p:cNvPr>
          <p:cNvCxnSpPr>
            <a:cxnSpLocks/>
          </p:cNvCxnSpPr>
          <p:nvPr/>
        </p:nvCxnSpPr>
        <p:spPr>
          <a:xfrm>
            <a:off x="857251" y="1600602"/>
            <a:ext cx="3245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AE24AE-A959-4BAB-AC50-AA59797A01AB}"/>
              </a:ext>
            </a:extLst>
          </p:cNvPr>
          <p:cNvCxnSpPr/>
          <p:nvPr/>
        </p:nvCxnSpPr>
        <p:spPr>
          <a:xfrm>
            <a:off x="857251" y="1457728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4DB8-70E5-4320-9768-DD9A153711E2}"/>
              </a:ext>
            </a:extLst>
          </p:cNvPr>
          <p:cNvCxnSpPr/>
          <p:nvPr/>
        </p:nvCxnSpPr>
        <p:spPr>
          <a:xfrm>
            <a:off x="4102922" y="1460105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9FB60-4509-42AC-9F47-46F1A1E531D7}"/>
              </a:ext>
            </a:extLst>
          </p:cNvPr>
          <p:cNvSpPr txBox="1"/>
          <p:nvPr/>
        </p:nvSpPr>
        <p:spPr>
          <a:xfrm>
            <a:off x="2337211" y="1288645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A5A11D-4FA0-428F-9725-0696D7340856}"/>
              </a:ext>
            </a:extLst>
          </p:cNvPr>
          <p:cNvCxnSpPr>
            <a:cxnSpLocks/>
          </p:cNvCxnSpPr>
          <p:nvPr/>
        </p:nvCxnSpPr>
        <p:spPr>
          <a:xfrm>
            <a:off x="1918098" y="2413228"/>
            <a:ext cx="33242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0EB473-7D96-492A-9E54-99976DCF6B6A}"/>
              </a:ext>
            </a:extLst>
          </p:cNvPr>
          <p:cNvCxnSpPr/>
          <p:nvPr/>
        </p:nvCxnSpPr>
        <p:spPr>
          <a:xfrm>
            <a:off x="1918098" y="2249260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EBE8C-9F7C-455D-9191-4575562A9F32}"/>
              </a:ext>
            </a:extLst>
          </p:cNvPr>
          <p:cNvCxnSpPr/>
          <p:nvPr/>
        </p:nvCxnSpPr>
        <p:spPr>
          <a:xfrm>
            <a:off x="5242347" y="2255649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E4EC6F-DA71-47DE-BD61-3FF382286285}"/>
              </a:ext>
            </a:extLst>
          </p:cNvPr>
          <p:cNvSpPr txBox="1"/>
          <p:nvPr/>
        </p:nvSpPr>
        <p:spPr>
          <a:xfrm>
            <a:off x="3437348" y="2374113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3BB71-7DB7-422B-8007-6A424BC9AA5C}"/>
              </a:ext>
            </a:extLst>
          </p:cNvPr>
          <p:cNvSpPr txBox="1"/>
          <p:nvPr/>
        </p:nvSpPr>
        <p:spPr>
          <a:xfrm>
            <a:off x="5686425" y="2212191"/>
            <a:ext cx="194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거리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E917A-F150-49FA-B62A-2336E5D2A40D}"/>
              </a:ext>
            </a:extLst>
          </p:cNvPr>
          <p:cNvSpPr txBox="1"/>
          <p:nvPr/>
        </p:nvSpPr>
        <p:spPr>
          <a:xfrm>
            <a:off x="5668179" y="3685902"/>
            <a:ext cx="194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거리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FC1586-AA0A-48F7-9F69-E72EEBFA94A0}"/>
              </a:ext>
            </a:extLst>
          </p:cNvPr>
          <p:cNvCxnSpPr>
            <a:cxnSpLocks/>
          </p:cNvCxnSpPr>
          <p:nvPr/>
        </p:nvCxnSpPr>
        <p:spPr>
          <a:xfrm>
            <a:off x="2633275" y="3063693"/>
            <a:ext cx="12180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921766-7D5D-4BED-9F50-352F2A8A8FED}"/>
              </a:ext>
            </a:extLst>
          </p:cNvPr>
          <p:cNvCxnSpPr/>
          <p:nvPr/>
        </p:nvCxnSpPr>
        <p:spPr>
          <a:xfrm>
            <a:off x="2633275" y="2913674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7D9BF3-F406-448E-98A2-01A8006C96E5}"/>
              </a:ext>
            </a:extLst>
          </p:cNvPr>
          <p:cNvCxnSpPr/>
          <p:nvPr/>
        </p:nvCxnSpPr>
        <p:spPr>
          <a:xfrm>
            <a:off x="3851308" y="2930205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8048F5-2203-4D9D-928E-FAD368396A8A}"/>
              </a:ext>
            </a:extLst>
          </p:cNvPr>
          <p:cNvSpPr txBox="1"/>
          <p:nvPr/>
        </p:nvSpPr>
        <p:spPr>
          <a:xfrm>
            <a:off x="3099416" y="2779191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7FE75577-BE90-4E88-8003-156341E6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54118"/>
              </p:ext>
            </p:extLst>
          </p:nvPr>
        </p:nvGraphicFramePr>
        <p:xfrm>
          <a:off x="481811" y="3298506"/>
          <a:ext cx="6096002" cy="370840"/>
        </p:xfrm>
        <a:graphic>
          <a:graphicData uri="http://schemas.openxmlformats.org/drawingml/2006/table">
            <a:tbl>
              <a:tblPr firstRow="1" bandRow="1">
                <a:tableStyleId>{336AB89D-F5EC-4B56-A308-303C344C77D1}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8179439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8015246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370742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171268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7399594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18942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351001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788955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0801568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569809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0651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4’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06414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57F4D2-F03D-42D0-83CD-E4DF184B7D14}"/>
              </a:ext>
            </a:extLst>
          </p:cNvPr>
          <p:cNvCxnSpPr>
            <a:cxnSpLocks/>
          </p:cNvCxnSpPr>
          <p:nvPr/>
        </p:nvCxnSpPr>
        <p:spPr>
          <a:xfrm>
            <a:off x="1295620" y="3919999"/>
            <a:ext cx="3881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9E14F98-F196-40A3-962D-72B6E8B6E6D6}"/>
              </a:ext>
            </a:extLst>
          </p:cNvPr>
          <p:cNvCxnSpPr/>
          <p:nvPr/>
        </p:nvCxnSpPr>
        <p:spPr>
          <a:xfrm>
            <a:off x="1295620" y="3756031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670293-D5BB-44CB-8640-D0B9A0A8D12C}"/>
              </a:ext>
            </a:extLst>
          </p:cNvPr>
          <p:cNvCxnSpPr/>
          <p:nvPr/>
        </p:nvCxnSpPr>
        <p:spPr>
          <a:xfrm>
            <a:off x="5177079" y="3755276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FA6206-4388-403B-AD3E-D729B29B5E6D}"/>
              </a:ext>
            </a:extLst>
          </p:cNvPr>
          <p:cNvSpPr txBox="1"/>
          <p:nvPr/>
        </p:nvSpPr>
        <p:spPr>
          <a:xfrm>
            <a:off x="3093474" y="3950814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9" name="Google Shape;75;p14">
            <a:extLst>
              <a:ext uri="{FF2B5EF4-FFF2-40B4-BE49-F238E27FC236}">
                <a16:creationId xmlns:a16="http://schemas.microsoft.com/office/drawing/2014/main" id="{A1123A3B-3D7B-4E00-BD68-EBC3610F43B1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신경망 기계 번역 모델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8B9EB5-52F2-4E2D-B9D3-4F725706986A}"/>
              </a:ext>
            </a:extLst>
          </p:cNvPr>
          <p:cNvSpPr txBox="1"/>
          <p:nvPr/>
        </p:nvSpPr>
        <p:spPr>
          <a:xfrm>
            <a:off x="328366" y="1038797"/>
            <a:ext cx="25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</a:t>
            </a:r>
            <a:r>
              <a:rPr lang="ko-KR" altLang="en-US" sz="1800" dirty="0"/>
              <a:t>뒤집는 이유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96C27-B8A2-4D04-8531-C3B19C353686}"/>
              </a:ext>
            </a:extLst>
          </p:cNvPr>
          <p:cNvSpPr txBox="1"/>
          <p:nvPr/>
        </p:nvSpPr>
        <p:spPr>
          <a:xfrm>
            <a:off x="5668178" y="3887125"/>
            <a:ext cx="242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</a:t>
            </a:r>
            <a:r>
              <a:rPr lang="ko-KR" altLang="en-US" dirty="0"/>
              <a:t>의 첫 단어 일부가 </a:t>
            </a:r>
            <a:r>
              <a:rPr lang="en-US" altLang="ko-KR" dirty="0"/>
              <a:t>target</a:t>
            </a:r>
            <a:r>
              <a:rPr lang="ko-KR" altLang="en-US" dirty="0"/>
              <a:t> 단어와 매우 </a:t>
            </a:r>
            <a:r>
              <a:rPr lang="ko-KR" altLang="en-US" dirty="0" err="1"/>
              <a:t>가까워짐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91C4A-B2A5-4F19-80C6-278820D618C6}"/>
              </a:ext>
            </a:extLst>
          </p:cNvPr>
          <p:cNvSpPr txBox="1"/>
          <p:nvPr/>
        </p:nvSpPr>
        <p:spPr>
          <a:xfrm>
            <a:off x="6172200" y="2681890"/>
            <a:ext cx="226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Minimal</a:t>
            </a:r>
            <a:r>
              <a:rPr lang="ko-KR" altLang="en-US" dirty="0"/>
              <a:t> </a:t>
            </a:r>
            <a:r>
              <a:rPr lang="en-US" altLang="ko-KR" dirty="0"/>
              <a:t>time lag </a:t>
            </a:r>
            <a:r>
              <a:rPr lang="ko-KR" altLang="en-US" dirty="0"/>
              <a:t>발생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7BB5F5-D7F6-41BC-A9D0-E0B21FE1C135}"/>
              </a:ext>
            </a:extLst>
          </p:cNvPr>
          <p:cNvSpPr txBox="1"/>
          <p:nvPr/>
        </p:nvSpPr>
        <p:spPr>
          <a:xfrm>
            <a:off x="6172200" y="4484639"/>
            <a:ext cx="25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u="sng" dirty="0"/>
              <a:t>Minimal</a:t>
            </a:r>
            <a:r>
              <a:rPr lang="ko-KR" altLang="en-US" u="sng" dirty="0"/>
              <a:t> </a:t>
            </a:r>
            <a:r>
              <a:rPr lang="en-US" altLang="ko-KR" u="sng" dirty="0"/>
              <a:t>time lag</a:t>
            </a:r>
            <a:r>
              <a:rPr lang="ko-KR" altLang="en-US" u="sng" dirty="0"/>
              <a:t>의 큰 감소</a:t>
            </a:r>
          </a:p>
        </p:txBody>
      </p:sp>
    </p:spTree>
    <p:extLst>
      <p:ext uri="{BB962C8B-B14F-4D97-AF65-F5344CB8AC3E}">
        <p14:creationId xmlns:p14="http://schemas.microsoft.com/office/powerpoint/2010/main" val="78880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신경망 기계 번역 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C8CACA-849A-4A5B-BEFB-A9C18DD59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7" r="859"/>
          <a:stretch/>
        </p:blipFill>
        <p:spPr>
          <a:xfrm>
            <a:off x="106910" y="970128"/>
            <a:ext cx="6007894" cy="1706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644872-BE35-4C27-91FE-C82AC46A7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1" y="2964812"/>
            <a:ext cx="4229594" cy="8729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F89172-4F7F-4F05-9EF5-434C598CB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260" y="2373919"/>
            <a:ext cx="290553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양방향 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RNN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DB801-D45B-4815-A20C-FA85ADB2E4C3}"/>
              </a:ext>
            </a:extLst>
          </p:cNvPr>
          <p:cNvSpPr txBox="1"/>
          <p:nvPr/>
        </p:nvSpPr>
        <p:spPr>
          <a:xfrm>
            <a:off x="514350" y="1207294"/>
            <a:ext cx="54363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Exercise is very effective at [        ] belly fat.</a:t>
            </a:r>
          </a:p>
          <a:p>
            <a:endParaRPr lang="en-US" altLang="ko-KR" dirty="0"/>
          </a:p>
          <a:p>
            <a:r>
              <a:rPr lang="en-US" altLang="ko-KR" dirty="0"/>
              <a:t>1) reducing</a:t>
            </a:r>
          </a:p>
          <a:p>
            <a:endParaRPr lang="en-US" altLang="ko-KR" dirty="0"/>
          </a:p>
          <a:p>
            <a:r>
              <a:rPr lang="en-US" altLang="ko-KR" dirty="0"/>
              <a:t>2) increasing</a:t>
            </a:r>
          </a:p>
          <a:p>
            <a:endParaRPr lang="en-US" altLang="ko-KR" dirty="0"/>
          </a:p>
          <a:p>
            <a:r>
              <a:rPr lang="en-US" altLang="ko-KR" dirty="0"/>
              <a:t>3) multiplying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D0C2F-B343-4ED0-B4AD-239363766511}"/>
              </a:ext>
            </a:extLst>
          </p:cNvPr>
          <p:cNvSpPr txBox="1"/>
          <p:nvPr/>
        </p:nvSpPr>
        <p:spPr>
          <a:xfrm>
            <a:off x="2793207" y="2335768"/>
            <a:ext cx="5215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1) reducing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실제 문제에서는 과거시점의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와 향후 시점의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에 힌트가 있는 경우가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이전</a:t>
            </a:r>
            <a:r>
              <a:rPr lang="en-US" altLang="ko-KR" dirty="0">
                <a:sym typeface="Wingdings" panose="05000000000000000000" pitchFamily="2" charset="2"/>
              </a:rPr>
              <a:t>+</a:t>
            </a:r>
            <a:r>
              <a:rPr lang="ko-KR" altLang="en-US" dirty="0">
                <a:sym typeface="Wingdings" panose="05000000000000000000" pitchFamily="2" charset="2"/>
              </a:rPr>
              <a:t>이후 시점의 모든 데이터를 고려하기 위해 만든 것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</a:t>
            </a:r>
            <a:r>
              <a:rPr lang="ko-KR" altLang="en-US" dirty="0">
                <a:sym typeface="Wingdings" panose="05000000000000000000" pitchFamily="2" charset="2"/>
              </a:rPr>
              <a:t>양방향 </a:t>
            </a:r>
            <a:r>
              <a:rPr lang="en-US" altLang="ko-KR" dirty="0">
                <a:sym typeface="Wingdings" panose="05000000000000000000" pitchFamily="2" charset="2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9808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양방향 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RNN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9E94D-C65A-48AB-9D2C-6D5DEA6AA79D}"/>
              </a:ext>
            </a:extLst>
          </p:cNvPr>
          <p:cNvSpPr txBox="1"/>
          <p:nvPr/>
        </p:nvSpPr>
        <p:spPr>
          <a:xfrm>
            <a:off x="5193506" y="1512138"/>
            <a:ext cx="38843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동일한 입력에 대해 두개의 순환층을 실행한다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하나는 왼쪽에서 오른쪽으로 단어를 읽고</a:t>
            </a:r>
            <a:endParaRPr lang="en-US" altLang="ko-KR" dirty="0"/>
          </a:p>
          <a:p>
            <a:r>
              <a:rPr lang="ko-KR" altLang="en-US" dirty="0"/>
              <a:t>다른 하나는 오른쪽에서 왼쪽으로 읽는다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타임 스텝마다 두 출력을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5793D-E14D-4341-9A16-1CC2AFCC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6" y="1316856"/>
            <a:ext cx="439163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빔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(Beam)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49946-79EA-435E-A3B6-E12944EBFD7C}"/>
              </a:ext>
            </a:extLst>
          </p:cNvPr>
          <p:cNvSpPr txBox="1"/>
          <p:nvPr/>
        </p:nvSpPr>
        <p:spPr>
          <a:xfrm>
            <a:off x="528638" y="1057275"/>
            <a:ext cx="7143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 개의 가능성 있는 문장의 리스트를 유지하고</a:t>
            </a:r>
            <a:r>
              <a:rPr lang="en-US" altLang="ko-KR" dirty="0"/>
              <a:t>, </a:t>
            </a:r>
            <a:r>
              <a:rPr lang="ko-KR" altLang="en-US" dirty="0" err="1"/>
              <a:t>디코더</a:t>
            </a:r>
            <a:r>
              <a:rPr lang="ko-KR" altLang="en-US" dirty="0"/>
              <a:t> 단계마다 해당 문장의 단어를 하나씩 생성하여 가능성 있는 </a:t>
            </a:r>
            <a:r>
              <a:rPr lang="en-US" altLang="ko-KR" dirty="0"/>
              <a:t>k </a:t>
            </a:r>
            <a:r>
              <a:rPr lang="ko-KR" altLang="en-US" dirty="0"/>
              <a:t>개의 문장을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스텝에서 각각의 후보 시퀀스를 모든 가능한 다음 </a:t>
            </a:r>
            <a:r>
              <a:rPr lang="en-US" altLang="ko-KR" dirty="0"/>
              <a:t>step</a:t>
            </a:r>
            <a:r>
              <a:rPr lang="ko-KR" altLang="en-US" dirty="0"/>
              <a:t>으로 확장한다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확장된 후보 스텝에 대한 점수를 얻는다</a:t>
            </a:r>
            <a:r>
              <a:rPr lang="en-US" altLang="ko-KR" dirty="0"/>
              <a:t>. </a:t>
            </a:r>
            <a:r>
              <a:rPr lang="ko-KR" altLang="en-US" dirty="0"/>
              <a:t>이때 점수는 모든 확률 값을 곱하여 얻는다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가능도가 높은 </a:t>
            </a:r>
            <a:r>
              <a:rPr lang="en-US" altLang="ko-KR" dirty="0"/>
              <a:t>k</a:t>
            </a:r>
            <a:r>
              <a:rPr lang="ko-KR" altLang="en-US" dirty="0"/>
              <a:t>개의 시퀀스만 남기고 나머지 후보들은 제거한다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시퀀스가 </a:t>
            </a:r>
            <a:r>
              <a:rPr lang="ko-KR" altLang="en-US" dirty="0" err="1"/>
              <a:t>끝날때</a:t>
            </a:r>
            <a:r>
              <a:rPr lang="ko-KR" altLang="en-US" dirty="0"/>
              <a:t> 까지 위 과정 반복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시퀀스가 끝나는 기준</a:t>
            </a:r>
            <a:endParaRPr lang="en-US" altLang="ko-KR" dirty="0"/>
          </a:p>
          <a:p>
            <a:r>
              <a:rPr lang="en-US" altLang="ko-KR" dirty="0"/>
              <a:t>	- &lt;</a:t>
            </a:r>
            <a:r>
              <a:rPr lang="en-US" altLang="ko-KR" dirty="0" err="1"/>
              <a:t>eos</a:t>
            </a:r>
            <a:r>
              <a:rPr lang="en-US" altLang="ko-KR" dirty="0"/>
              <a:t>&gt; </a:t>
            </a:r>
            <a:r>
              <a:rPr lang="ko-KR" altLang="en-US" dirty="0"/>
              <a:t>시퀀스가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설정한 최대 길이에 도달했다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Threshold likelihood </a:t>
            </a:r>
            <a:r>
              <a:rPr lang="ko-KR" altLang="en-US" dirty="0"/>
              <a:t>밑으로 가능도가 낮아짐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79404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350</Words>
  <Application>Microsoft Office PowerPoint</Application>
  <PresentationFormat>화면 슬라이드 쇼(16:9)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Montserrat Light</vt:lpstr>
      <vt:lpstr>Microsoft GothicNeo Light</vt:lpstr>
      <vt:lpstr>Arial</vt:lpstr>
      <vt:lpstr>Poppins</vt:lpstr>
      <vt:lpstr>Volsce template</vt:lpstr>
      <vt:lpstr>신경망 기계 번역을 위한 인코더-디코더 네트워크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채원석</cp:lastModifiedBy>
  <cp:revision>54</cp:revision>
  <dcterms:modified xsi:type="dcterms:W3CDTF">2021-11-26T11:56:54Z</dcterms:modified>
</cp:coreProperties>
</file>