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0" r:id="rId3"/>
    <p:sldId id="316" r:id="rId4"/>
    <p:sldId id="317" r:id="rId5"/>
    <p:sldId id="318" r:id="rId6"/>
    <p:sldId id="319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성호" initials="고성" lastIdx="1" clrIdx="0">
    <p:extLst>
      <p:ext uri="{19B8F6BF-5375-455C-9EA6-DF929625EA0E}">
        <p15:presenceInfo xmlns:p15="http://schemas.microsoft.com/office/powerpoint/2012/main" userId="d4f6254a476216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041051" y="2505670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Hands On Machine Learning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770164" y="3917911"/>
            <a:ext cx="26516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15.1 </a:t>
            </a:r>
            <a:r>
              <a:rPr lang="ko-KR" altLang="en-US" dirty="0">
                <a:solidFill>
                  <a:schemeClr val="bg1"/>
                </a:solidFill>
              </a:rPr>
              <a:t>순환 뉴런과 순환 층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발표자 </a:t>
            </a:r>
            <a:r>
              <a:rPr lang="en-US" altLang="ko-KR" dirty="0">
                <a:solidFill>
                  <a:schemeClr val="bg1"/>
                </a:solidFill>
              </a:rPr>
              <a:t>: 8</a:t>
            </a:r>
            <a:r>
              <a:rPr lang="ko-KR" altLang="en-US" dirty="0">
                <a:solidFill>
                  <a:schemeClr val="bg1"/>
                </a:solidFill>
              </a:rPr>
              <a:t>기 고성호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순환 뉴런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00A8B-5476-43C4-8438-0FE2F6F219B6}"/>
                  </a:ext>
                </a:extLst>
              </p:cNvPr>
              <p:cNvSpPr txBox="1"/>
              <p:nvPr/>
            </p:nvSpPr>
            <p:spPr>
              <a:xfrm>
                <a:off x="666295" y="4356994"/>
                <a:ext cx="11037210" cy="2501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위 그림의 왼쪽 뉴런 한 개로 구성된 모형은 가장 간단한 </a:t>
                </a:r>
                <a:r>
                  <a:rPr lang="en-US" altLang="ko-KR" dirty="0"/>
                  <a:t>RNN </a:t>
                </a:r>
                <a:r>
                  <a:rPr lang="ko-KR" altLang="en-US" dirty="0"/>
                  <a:t>모형이다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시간 축으로 표현하면 오른쪽 그림과 같이 표현할 수 있다</a:t>
                </a:r>
                <a:r>
                  <a:rPr lang="en-US" altLang="ko-KR" dirty="0"/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각 </a:t>
                </a:r>
                <a:r>
                  <a:rPr lang="en-US" altLang="ko-KR" dirty="0"/>
                  <a:t>time step t </a:t>
                </a:r>
                <a:r>
                  <a:rPr lang="ko-KR" altLang="en-US" dirty="0"/>
                  <a:t>마다 이 순환 뉴런은 이번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에 입력으로 들어오는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과 이전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의 출력인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을 입력으로 받는다</a:t>
                </a:r>
                <a:r>
                  <a:rPr lang="en-US" altLang="ko-KR" dirty="0"/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첫 번째 </a:t>
                </a:r>
                <a:r>
                  <a:rPr lang="en-US" altLang="ko-KR" dirty="0"/>
                  <a:t>time step</a:t>
                </a:r>
                <a:r>
                  <a:rPr lang="ko-KR" altLang="en-US" dirty="0"/>
                  <a:t>에서는 이전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의 출력이 없으므로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을 일반적으로 </a:t>
                </a:r>
                <a:r>
                  <a:rPr lang="en-US" altLang="ko-KR" dirty="0"/>
                  <a:t>0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설정한다</a:t>
                </a:r>
                <a:r>
                  <a:rPr lang="en-US" altLang="ko-KR" dirty="0"/>
                  <a:t>.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endParaRPr lang="ko-KR" alt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00A8B-5476-43C4-8438-0FE2F6F2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95" y="4356994"/>
                <a:ext cx="11037210" cy="2501006"/>
              </a:xfrm>
              <a:prstGeom prst="rect">
                <a:avLst/>
              </a:prstGeom>
              <a:blipFill>
                <a:blip r:embed="rId2"/>
                <a:stretch>
                  <a:fillRect l="-345" r="-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27A863A-FB7C-5F40-936D-B60E3FA7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972" y="975115"/>
            <a:ext cx="6936056" cy="315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순환 뉴런 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00A8B-5476-43C4-8438-0FE2F6F219B6}"/>
                  </a:ext>
                </a:extLst>
              </p:cNvPr>
              <p:cNvSpPr txBox="1"/>
              <p:nvPr/>
            </p:nvSpPr>
            <p:spPr>
              <a:xfrm>
                <a:off x="666295" y="4356994"/>
                <a:ext cx="11037210" cy="2646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각 순환 뉴런은 입력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위한 가중치 하나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위한 가중치 하나 총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가중치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를 가진다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순환 층 전체로 확장하면 가중치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된다</m:t>
                    </m:r>
                  </m:oMath>
                </a14:m>
                <a:r>
                  <a:rPr lang="en-US" altLang="ko-KR" dirty="0"/>
                  <a:t>.</a:t>
                </a:r>
                <a:r>
                  <a:rPr lang="ko-KR" altLang="en-US" dirty="0"/>
                  <a:t>각 </a:t>
                </a:r>
                <a:r>
                  <a:rPr lang="en-US" altLang="ko-KR" dirty="0"/>
                  <a:t>time step t </a:t>
                </a:r>
                <a:r>
                  <a:rPr lang="ko-KR" altLang="en-US" dirty="0"/>
                  <a:t>마다 이 순환 뉴런은 이번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에 입력으로 들어오는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과 이전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의 출력인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을 입력으로 받는다</a:t>
                </a:r>
                <a:r>
                  <a:rPr lang="en-US" altLang="ko-KR" dirty="0"/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하나의 </a:t>
                </a:r>
                <a:r>
                  <a:rPr lang="en-US" altLang="ko-KR" dirty="0"/>
                  <a:t>sample</a:t>
                </a:r>
                <a:r>
                  <a:rPr lang="ko-KR" altLang="en-US" dirty="0"/>
                  <a:t>에 대한 순환 층 전체의 출력 벡터는 아래와 같이 구할 수 있다</a:t>
                </a:r>
                <a:r>
                  <a:rPr lang="en-US" altLang="ko-KR" dirty="0"/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algn="just">
                  <a:lnSpc>
                    <a:spcPct val="150000"/>
                  </a:lnSpc>
                </a:pPr>
                <a:endParaRPr lang="ko-KR" alt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00A8B-5476-43C4-8438-0FE2F6F2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95" y="4356994"/>
                <a:ext cx="11037210" cy="2646622"/>
              </a:xfrm>
              <a:prstGeom prst="rect">
                <a:avLst/>
              </a:prstGeom>
              <a:blipFill>
                <a:blip r:embed="rId2"/>
                <a:stretch>
                  <a:fillRect l="-345" r="-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EFDBEB7-22B7-DD47-B4CD-0A3EA223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207686"/>
            <a:ext cx="7848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00A8B-5476-43C4-8438-0FE2F6F219B6}"/>
                  </a:ext>
                </a:extLst>
              </p:cNvPr>
              <p:cNvSpPr txBox="1"/>
              <p:nvPr/>
            </p:nvSpPr>
            <p:spPr>
              <a:xfrm>
                <a:off x="577394" y="3829971"/>
                <a:ext cx="11037210" cy="2916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순환 뉴런의 출력은 이전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들의 모든 입력에 대한 함수이므로 메모리와 같다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때문에 </a:t>
                </a:r>
                <a:r>
                  <a:rPr lang="en-US" altLang="ko-KR" dirty="0"/>
                  <a:t>time step</a:t>
                </a:r>
                <a:r>
                  <a:rPr lang="ko-KR" altLang="en-US" dirty="0"/>
                  <a:t>에 걸쳐서 어떤 상태를 보존하는 신경망의 구조를 메모리 셀이라고 한다</a:t>
                </a:r>
                <a:r>
                  <a:rPr lang="en-US" altLang="ko-KR" dirty="0"/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메모리 셀은 하나의 순환 뉴런 또는 순환 뉴런 층의 짧은 패턴만 학습할 수 있는 기본적인 셀이다</a:t>
                </a:r>
                <a:r>
                  <a:rPr lang="en-US" altLang="ko-KR" dirty="0"/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일반적으로 </a:t>
                </a:r>
                <a:r>
                  <a:rPr lang="en-US" altLang="ko-KR" dirty="0"/>
                  <a:t>time step t</a:t>
                </a:r>
                <a:r>
                  <a:rPr lang="ko-KR" altLang="en-US" dirty="0"/>
                  <a:t>의 셀의 상태를 나타내는 함수는 다음과 같이 표현한다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지금까지 얘기했던 순환 뉴런은 각 </a:t>
                </a:r>
                <a:r>
                  <a:rPr lang="en-US" altLang="ko-KR" dirty="0"/>
                  <a:t>time step</a:t>
                </a:r>
                <a:r>
                  <a:rPr lang="ko-KR" altLang="en-US" dirty="0"/>
                  <a:t>마다 이전 </a:t>
                </a:r>
                <a:r>
                  <a:rPr lang="en-US" altLang="ko-KR" dirty="0"/>
                  <a:t>time step</a:t>
                </a:r>
                <a:r>
                  <a:rPr lang="ko-KR" altLang="en-US" dirty="0"/>
                  <a:t>의 출력을 입력으로 받았지만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위와 같이 </a:t>
                </a:r>
                <a:r>
                  <a:rPr lang="en-US" altLang="ko-KR" dirty="0"/>
                  <a:t>hidden state</a:t>
                </a:r>
                <a:r>
                  <a:rPr lang="ko-KR" altLang="en-US" dirty="0"/>
                  <a:t>가 따로 존재하는 더 복잡한 순환 뉴런은 이전 </a:t>
                </a:r>
                <a:r>
                  <a:rPr lang="en-US" altLang="ko-KR" dirty="0"/>
                  <a:t>time step</a:t>
                </a:r>
                <a:r>
                  <a:rPr lang="ko-KR" altLang="en-US" dirty="0"/>
                  <a:t>의 출력을 그대로 입력으로 받지 않는다</a:t>
                </a:r>
                <a:r>
                  <a:rPr lang="en-US" altLang="ko-KR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ko-KR" alt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00A8B-5476-43C4-8438-0FE2F6F2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4" y="3829971"/>
                <a:ext cx="11037210" cy="2916504"/>
              </a:xfrm>
              <a:prstGeom prst="rect">
                <a:avLst/>
              </a:prstGeom>
              <a:blipFill>
                <a:blip r:embed="rId2"/>
                <a:stretch>
                  <a:fillRect l="-345" r="-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1CA8E7A6-7AB8-5541-86FD-01746CDE5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04" y="975115"/>
            <a:ext cx="5782991" cy="26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3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입력과 출력 시퀀스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7251247" y="1186912"/>
            <a:ext cx="4847826" cy="448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n-US" altLang="ko-KR" sz="1600" dirty="0"/>
              <a:t>Sequence to Sequence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입력 </a:t>
            </a:r>
            <a:r>
              <a:rPr lang="en-US" altLang="ko-KR" sz="1600" dirty="0"/>
              <a:t>sequence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받아 출력 </a:t>
            </a:r>
            <a:r>
              <a:rPr lang="en-US" altLang="ko-KR" sz="1600" dirty="0"/>
              <a:t>sequence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만든다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 오늘까지의 최근 </a:t>
            </a:r>
            <a:r>
              <a:rPr lang="en-US" altLang="ko-KR" sz="1600" dirty="0"/>
              <a:t>5</a:t>
            </a:r>
            <a:r>
              <a:rPr lang="ko-KR" altLang="en-US" sz="1600" dirty="0"/>
              <a:t>일치 주식 데이터를 입력으로 넣으면 </a:t>
            </a:r>
            <a:r>
              <a:rPr lang="en-US" altLang="ko-KR" sz="1600" dirty="0"/>
              <a:t>(11/15,</a:t>
            </a:r>
            <a:r>
              <a:rPr lang="ko-KR" altLang="en-US" sz="1600" dirty="0"/>
              <a:t> </a:t>
            </a:r>
            <a:r>
              <a:rPr lang="en-US" altLang="ko-KR" sz="1600" dirty="0"/>
              <a:t>11/16,</a:t>
            </a:r>
            <a:r>
              <a:rPr lang="ko-KR" altLang="en-US" sz="1600" dirty="0"/>
              <a:t> </a:t>
            </a:r>
            <a:r>
              <a:rPr lang="en-US" altLang="ko-KR" sz="1600" dirty="0"/>
              <a:t>11/17,</a:t>
            </a:r>
            <a:r>
              <a:rPr lang="ko-KR" altLang="en-US" sz="1600" dirty="0"/>
              <a:t> </a:t>
            </a:r>
            <a:r>
              <a:rPr lang="en-US" altLang="ko-KR" sz="1600" dirty="0"/>
              <a:t>11/18,</a:t>
            </a:r>
            <a:r>
              <a:rPr lang="ko-KR" altLang="en-US" sz="1600" dirty="0"/>
              <a:t> </a:t>
            </a:r>
            <a:r>
              <a:rPr lang="en-US" altLang="ko-KR" sz="1600" dirty="0"/>
              <a:t>11/19)</a:t>
            </a:r>
            <a:r>
              <a:rPr lang="ko-KR" altLang="en-US" sz="1600" dirty="0"/>
              <a:t> 내일을 포함한 </a:t>
            </a:r>
            <a:r>
              <a:rPr lang="en-US" altLang="ko-KR" sz="1600" dirty="0"/>
              <a:t>5</a:t>
            </a:r>
            <a:r>
              <a:rPr lang="ko-KR" altLang="en-US" sz="1600" dirty="0"/>
              <a:t>일치의 주식 데이터를 출력하게 된다</a:t>
            </a:r>
            <a:r>
              <a:rPr lang="en-US" altLang="ko-KR" sz="1600" dirty="0"/>
              <a:t>(11/16,</a:t>
            </a:r>
            <a:r>
              <a:rPr lang="ko-KR" altLang="en-US" sz="1600" dirty="0"/>
              <a:t> </a:t>
            </a:r>
            <a:r>
              <a:rPr lang="en-US" altLang="ko-KR" sz="1600" dirty="0"/>
              <a:t>11/17,</a:t>
            </a:r>
            <a:r>
              <a:rPr lang="ko-KR" altLang="en-US" sz="1600" dirty="0"/>
              <a:t> </a:t>
            </a:r>
            <a:r>
              <a:rPr lang="en-US" altLang="ko-KR" sz="1600" dirty="0"/>
              <a:t>11/18,</a:t>
            </a:r>
            <a:r>
              <a:rPr lang="ko-KR" altLang="en-US" sz="1600" dirty="0"/>
              <a:t> </a:t>
            </a:r>
            <a:r>
              <a:rPr lang="en-US" altLang="ko-KR" sz="1600" dirty="0"/>
              <a:t>11/19,</a:t>
            </a:r>
            <a:r>
              <a:rPr lang="ko-KR" altLang="en-US" sz="1600" dirty="0"/>
              <a:t> </a:t>
            </a:r>
            <a:r>
              <a:rPr lang="en-US" altLang="ko-KR" sz="1600" dirty="0"/>
              <a:t>11/20).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342900" indent="-342900" algn="just">
              <a:lnSpc>
                <a:spcPct val="150000"/>
              </a:lnSpc>
              <a:buAutoNum type="arabicParenR" startAt="2"/>
            </a:pPr>
            <a:r>
              <a:rPr lang="en-US" altLang="ko-KR" sz="1600" dirty="0"/>
              <a:t>Sequence to Vector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입력 </a:t>
            </a:r>
            <a:r>
              <a:rPr lang="en-US" altLang="ko-KR" sz="1600" dirty="0"/>
              <a:t>sequence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주입하고 마지막을 제외한 모든 출력은 무시한다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 영화 리뷰에 있는 연속된 단어를 주입하면 네트워크는 감성 점수를 출력하는 모델의 경우 </a:t>
            </a:r>
            <a:r>
              <a:rPr lang="en-US" altLang="ko-KR" sz="1600" dirty="0"/>
              <a:t>Sequence to Vector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사용한다</a:t>
            </a:r>
            <a:r>
              <a:rPr lang="en-US" altLang="ko-KR" sz="1600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A95FFA-FAD9-394F-9966-750F8609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6" y="1075337"/>
            <a:ext cx="6595941" cy="49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입력과 출력 시퀀스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7251247" y="1186912"/>
            <a:ext cx="4847826" cy="522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/>
              <a:t>3)    Vector to Sequence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</a:t>
            </a:r>
            <a:r>
              <a:rPr lang="en-US" altLang="ko-KR" sz="1600" dirty="0"/>
              <a:t>time step</a:t>
            </a:r>
            <a:r>
              <a:rPr lang="ko-KR" altLang="en-US" sz="1600" dirty="0"/>
              <a:t>에서 하나의 입력 벡터를 반복해서 주입하고 하나의 </a:t>
            </a:r>
            <a:r>
              <a:rPr lang="en-US" altLang="ko-KR" sz="1600" dirty="0"/>
              <a:t>sequence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출력할 수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이미지를 입력하여 이미지 캡션을 출력하는 경우 사용할 수 있다</a:t>
            </a:r>
            <a:r>
              <a:rPr lang="en-US" altLang="ko-KR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/>
              <a:t>4)</a:t>
            </a:r>
            <a:r>
              <a:rPr lang="ko-KR" altLang="en-US" sz="1600" dirty="0"/>
              <a:t>    </a:t>
            </a:r>
            <a:r>
              <a:rPr lang="en-US" altLang="ko-KR" sz="1600" dirty="0"/>
              <a:t>Encoder-Decoder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Sequence to Vector</a:t>
            </a:r>
            <a:r>
              <a:rPr lang="ko-KR" altLang="en-US" sz="1600" dirty="0"/>
              <a:t> 뒤에 </a:t>
            </a:r>
            <a:r>
              <a:rPr lang="en-US" altLang="ko-KR" sz="1600" dirty="0"/>
              <a:t>Vector to Sequence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연결한 </a:t>
            </a:r>
            <a:r>
              <a:rPr lang="en-US" altLang="ko-KR" sz="1600" dirty="0"/>
              <a:t>Network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한 언어의 문장을 네트워크에 주입하면 이를 하나의 </a:t>
            </a:r>
            <a:r>
              <a:rPr lang="en-US" altLang="ko-KR" sz="1600" dirty="0"/>
              <a:t>Vector</a:t>
            </a:r>
            <a:r>
              <a:rPr lang="ko-KR" altLang="en-US" sz="1600" dirty="0"/>
              <a:t>로 변환하고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Decoder</a:t>
            </a:r>
            <a:r>
              <a:rPr lang="ko-KR" altLang="en-US" sz="1600" dirty="0"/>
              <a:t>가 이 </a:t>
            </a:r>
            <a:r>
              <a:rPr lang="en-US" altLang="ko-KR" sz="1600" dirty="0"/>
              <a:t>Vector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다른 언어의 문장으로 </a:t>
            </a:r>
            <a:r>
              <a:rPr lang="en-US" altLang="ko-KR" sz="1600" dirty="0"/>
              <a:t>Decoding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Sequence to Sequence </a:t>
            </a:r>
            <a:r>
              <a:rPr lang="ko-KR" altLang="en-US" sz="1600" dirty="0"/>
              <a:t>보다 번역에 있어서 성능이 더 좋은데</a:t>
            </a:r>
            <a:r>
              <a:rPr lang="en-US" altLang="ko-KR" sz="1600" dirty="0"/>
              <a:t>,</a:t>
            </a:r>
            <a:r>
              <a:rPr lang="ko-KR" altLang="en-US" sz="1600" dirty="0"/>
              <a:t> 마지막 단어가 번역의 첫 번째 단어에 영향을 줄 수 있기 때문이다</a:t>
            </a:r>
            <a:r>
              <a:rPr lang="en-US" altLang="ko-KR" sz="1600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A95FFA-FAD9-394F-9966-750F8609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6" y="1075337"/>
            <a:ext cx="6595941" cy="49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466</Words>
  <Application>Microsoft Macintosh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마루 부리 Beta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고성호</cp:lastModifiedBy>
  <cp:revision>24</cp:revision>
  <dcterms:created xsi:type="dcterms:W3CDTF">2020-11-18T01:48:02Z</dcterms:created>
  <dcterms:modified xsi:type="dcterms:W3CDTF">2021-11-19T09:37:44Z</dcterms:modified>
</cp:coreProperties>
</file>