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0" r:id="rId3"/>
    <p:sldId id="311" r:id="rId4"/>
    <p:sldId id="312" r:id="rId5"/>
    <p:sldId id="313" r:id="rId6"/>
    <p:sldId id="301" r:id="rId7"/>
    <p:sldId id="302" r:id="rId8"/>
    <p:sldId id="303" r:id="rId9"/>
    <p:sldId id="304" r:id="rId10"/>
    <p:sldId id="305" r:id="rId11"/>
    <p:sldId id="306" r:id="rId12"/>
    <p:sldId id="314" r:id="rId13"/>
    <p:sldId id="315" r:id="rId14"/>
    <p:sldId id="318" r:id="rId15"/>
    <p:sldId id="307" r:id="rId16"/>
    <p:sldId id="316" r:id="rId17"/>
    <p:sldId id="317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성호" initials="고성" lastIdx="1" clrIdx="0">
    <p:extLst>
      <p:ext uri="{19B8F6BF-5375-455C-9EA6-DF929625EA0E}">
        <p15:presenceInfo xmlns:p15="http://schemas.microsoft.com/office/powerpoint/2012/main" userId="d4f6254a47621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2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nsorflow.org/tensorboard/tensorboard_profiling_kera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041051" y="2505670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Hands On Machine Learning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227020" y="3917911"/>
            <a:ext cx="1737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13</a:t>
            </a:r>
            <a:r>
              <a:rPr lang="ko-KR" altLang="en-US" dirty="0">
                <a:solidFill>
                  <a:schemeClr val="bg1"/>
                </a:solidFill>
              </a:rPr>
              <a:t>장 연습문제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고성호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55900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7034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6"/>
            </a:pPr>
            <a:r>
              <a:rPr lang="en-US" altLang="ko-KR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TFRecord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사용할 때  언제  압축을 사용하는가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</a:p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왜  기본적으로 압축을 사용하지  않는가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989063" y="3007538"/>
            <a:ext cx="10213873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TFRecord</a:t>
            </a:r>
            <a:r>
              <a:rPr lang="ko-KR" altLang="en-US" sz="1600" dirty="0"/>
              <a:t>를 사용할 때 훈련 스크립트로 </a:t>
            </a:r>
            <a:r>
              <a:rPr lang="en-US" altLang="ko-KR" sz="1600" dirty="0" err="1"/>
              <a:t>TFRecord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다운로드 해야 될 경우 파일 다운로드에 따른 시간을 줄이기 위하여 압축을 활성화 하는게 맞다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만약 훈련 스크립트와 같은 </a:t>
            </a:r>
            <a:r>
              <a:rPr lang="ko-KR" altLang="en-US" sz="1600" dirty="0" err="1"/>
              <a:t>머신에</a:t>
            </a:r>
            <a:r>
              <a:rPr lang="ko-KR" altLang="en-US" sz="1600" dirty="0"/>
              <a:t> 파일이 존재한다면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압축을 해제하는데 </a:t>
            </a:r>
            <a:r>
              <a:rPr lang="en-US" altLang="ko-KR" sz="1600" dirty="0"/>
              <a:t>CPU</a:t>
            </a:r>
            <a:r>
              <a:rPr lang="ko-KR" altLang="en-US" sz="1600" dirty="0"/>
              <a:t>자원을 소모하지 않기 위해 압축하지 않는게 좋다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3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55900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1303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7"/>
            </a:pP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파일을 작성할 때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또는 </a:t>
            </a:r>
            <a:r>
              <a:rPr lang="en-US" altLang="ko-KR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tf.data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파이프라인 안에서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모델의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층에서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TF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변환을 사용하여 데이터를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전처리할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수 있다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각 방식의 장단점은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874476" y="2170967"/>
            <a:ext cx="10213873" cy="347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/>
              <a:t>데이터 파일을 작성할 때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장점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훈련 도중에 동적으로 전처리를 할 필요가 없어지기 때문에 거쳐야 될 과정이 줄어들어 훈련 스크립트 자체는 빨리 실행될 것이다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전처리</a:t>
            </a:r>
            <a:r>
              <a:rPr lang="ko-KR" altLang="en-US" sz="1600" dirty="0"/>
              <a:t> 된 데이터가 원본 데이터보다 훨씬 작아질 경우 공간이 절약되고 다운로드 속도가 빨라진다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</a:t>
            </a:r>
            <a:r>
              <a:rPr lang="ko-KR" altLang="en-US" sz="1600" dirty="0" err="1"/>
              <a:t>크롤링을</a:t>
            </a:r>
            <a:r>
              <a:rPr lang="ko-KR" altLang="en-US" sz="1600" dirty="0"/>
              <a:t> 통해 수집된 이미지 데이터의 경우 각기 다른 해상도를 가지고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동일한 </a:t>
            </a:r>
            <a:r>
              <a:rPr lang="en-US" altLang="ko-KR" sz="1600" dirty="0"/>
              <a:t>size</a:t>
            </a:r>
            <a:r>
              <a:rPr lang="ko-KR" altLang="en-US" sz="1600" dirty="0"/>
              <a:t>로 </a:t>
            </a:r>
            <a:r>
              <a:rPr lang="en-US" altLang="ko-KR" sz="1600" dirty="0"/>
              <a:t>resize</a:t>
            </a:r>
            <a:r>
              <a:rPr lang="ko-KR" altLang="en-US" sz="1600" dirty="0"/>
              <a:t>할 경우 원본 데이터 용량이 훨씬 줄어들 것임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83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55900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1303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7"/>
            </a:pP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파일을 작성할 때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또는 </a:t>
            </a:r>
            <a:r>
              <a:rPr lang="en-US" altLang="ko-KR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tf.data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파이프라인 안에서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모델의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층에서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TF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변환을 사용하여 데이터를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전처리할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수 있다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각 방식의 장단점은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5981413" y="2170967"/>
            <a:ext cx="5651804" cy="467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ko-KR" altLang="en-US" sz="2000" dirty="0"/>
              <a:t>데이터 파일을 작성할 때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전처리</a:t>
            </a:r>
            <a:r>
              <a:rPr lang="ko-KR" altLang="en-US" sz="1600" dirty="0"/>
              <a:t> 로직을 변경해가며 좋은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로직을 찾는 실험을 할 때 </a:t>
            </a:r>
            <a:r>
              <a:rPr lang="en-US" altLang="ko-KR" sz="1600" dirty="0"/>
              <a:t>, </a:t>
            </a:r>
            <a:r>
              <a:rPr lang="ko-KR" altLang="en-US" sz="1600" dirty="0"/>
              <a:t>로직마다 </a:t>
            </a:r>
            <a:r>
              <a:rPr lang="ko-KR" altLang="en-US" sz="1600" dirty="0" err="1"/>
              <a:t>전처리된</a:t>
            </a:r>
            <a:r>
              <a:rPr lang="ko-KR" altLang="en-US" sz="1600" dirty="0"/>
              <a:t> 데이터셋을 생성해야 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증식</a:t>
            </a:r>
            <a:r>
              <a:rPr lang="en-US" altLang="ko-KR" sz="1600" dirty="0"/>
              <a:t>(Data Augmentation)</a:t>
            </a:r>
            <a:r>
              <a:rPr lang="ko-KR" altLang="en-US" sz="1600" dirty="0"/>
              <a:t>을 수행하려면 변환한 데이터들을 생성하고 저장해야 하므로 디스크 공간이 추가적으로 필요하고</a:t>
            </a:r>
            <a:r>
              <a:rPr lang="en-US" altLang="ko-KR" sz="1600" dirty="0"/>
              <a:t>, </a:t>
            </a:r>
            <a:r>
              <a:rPr lang="ko-KR" altLang="en-US" sz="1600" dirty="0"/>
              <a:t>처리를 하는데 드는 시간도 추가적으로 필요하다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모델이 </a:t>
            </a:r>
            <a:r>
              <a:rPr lang="ko-KR" altLang="en-US" sz="1600" dirty="0" err="1"/>
              <a:t>전처리된</a:t>
            </a:r>
            <a:r>
              <a:rPr lang="ko-KR" altLang="en-US" sz="1600" dirty="0"/>
              <a:t> 데이터를 통해 훈련되었기 때문에 프로그램 내에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코드를 추가해야 모델이 제대로 작동한다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3CEF7-3779-411E-BA2F-2BF403D0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82" y="1459767"/>
            <a:ext cx="1890720" cy="51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55900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1303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7"/>
            </a:pP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파일을 작성할 때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또는 </a:t>
            </a:r>
            <a:r>
              <a:rPr lang="en-US" altLang="ko-KR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tf.data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파이프라인 안에서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모델의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층에서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TF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변환을 사용하여 데이터를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전처리할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수 있다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각 방식의 장단점은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1771506" y="2132667"/>
            <a:ext cx="8648987" cy="347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2) </a:t>
            </a:r>
            <a:r>
              <a:rPr lang="en-US" altLang="ko-KR" sz="2000" dirty="0" err="1"/>
              <a:t>tf.data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파이프라인을 사용해 데이터를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장점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전처리</a:t>
            </a:r>
            <a:r>
              <a:rPr lang="ko-KR" altLang="en-US" sz="1600" dirty="0"/>
              <a:t> 로직을 변경하고 데이터 증식을 사용하기 훨씬 쉽다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tf.data</a:t>
            </a:r>
            <a:r>
              <a:rPr lang="ko-KR" altLang="en-US" sz="1600" dirty="0"/>
              <a:t>를 사용하면 효율적인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파이프라인을 만들 수 있다</a:t>
            </a:r>
            <a:r>
              <a:rPr lang="en-US" altLang="ko-KR" sz="1600" dirty="0"/>
              <a:t>(</a:t>
            </a:r>
            <a:r>
              <a:rPr lang="ko-KR" altLang="en-US" sz="1600" dirty="0"/>
              <a:t>멀티 </a:t>
            </a:r>
            <a:r>
              <a:rPr lang="ko-KR" altLang="en-US" sz="1600" dirty="0" err="1"/>
              <a:t>스레딩과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프리페칭을</a:t>
            </a:r>
            <a:r>
              <a:rPr lang="ko-KR" altLang="en-US" sz="1600" dirty="0"/>
              <a:t> 이용한 </a:t>
            </a:r>
            <a:r>
              <a:rPr lang="en-US" altLang="ko-KR" sz="1600" dirty="0"/>
              <a:t>GPU</a:t>
            </a:r>
            <a:r>
              <a:rPr lang="ko-KR" altLang="en-US" sz="1600" dirty="0"/>
              <a:t>활용도 증가</a:t>
            </a:r>
            <a:r>
              <a:rPr lang="en-US" altLang="ko-KR" sz="1600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훈련 속도가 느려짐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에포크마다</a:t>
            </a:r>
            <a:r>
              <a:rPr lang="ko-KR" altLang="en-US" sz="1600" dirty="0"/>
              <a:t> 모델이 데이터 전처리를 해줘야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831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55900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1303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7"/>
            </a:pP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파일을 작성할 때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또는 </a:t>
            </a:r>
            <a:r>
              <a:rPr lang="en-US" altLang="ko-KR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tf.data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파이프라인 안에서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모델의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층에서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TF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변환을 사용하여 데이터를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전처리할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수 있다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각 방식의 장단점은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1771506" y="2132667"/>
            <a:ext cx="8648987" cy="34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2) </a:t>
            </a:r>
            <a:r>
              <a:rPr lang="ko-KR" altLang="en-US" sz="2000" dirty="0"/>
              <a:t>모델의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층에서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장점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종류의 플랫폼으로 모델을 내보낼 때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코드를 여러 번 작성할 필요가 없음</a:t>
            </a:r>
            <a:r>
              <a:rPr lang="en-US" altLang="ko-KR" sz="1600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훈련 속도가 느려짐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전처리</a:t>
            </a:r>
            <a:r>
              <a:rPr lang="ko-KR" altLang="en-US" sz="1600" dirty="0"/>
              <a:t> 연산을 </a:t>
            </a:r>
            <a:r>
              <a:rPr lang="en-US" altLang="ko-KR" sz="1600" dirty="0"/>
              <a:t>CPU</a:t>
            </a:r>
            <a:r>
              <a:rPr lang="ko-KR" altLang="en-US" sz="1600" dirty="0"/>
              <a:t>가 아닌 </a:t>
            </a:r>
            <a:r>
              <a:rPr lang="en-US" altLang="ko-KR" sz="1600" dirty="0"/>
              <a:t>GPU</a:t>
            </a:r>
            <a:r>
              <a:rPr lang="ko-KR" altLang="en-US" sz="1600" dirty="0"/>
              <a:t>에서 실행할 수 밖에 없음</a:t>
            </a:r>
            <a:r>
              <a:rPr lang="en-US" altLang="ko-KR" sz="1600" dirty="0"/>
              <a:t>. CPU</a:t>
            </a:r>
            <a:r>
              <a:rPr lang="ko-KR" altLang="en-US" sz="1600" dirty="0"/>
              <a:t>로 여러 스레드를 통해 병렬 처리 하거나</a:t>
            </a:r>
            <a:r>
              <a:rPr lang="en-US" altLang="ko-KR" sz="1600" dirty="0"/>
              <a:t>, prefetch</a:t>
            </a:r>
            <a:r>
              <a:rPr lang="ko-KR" altLang="en-US" sz="1600" dirty="0"/>
              <a:t>를 통해 데이터를 미리 준비해 활용하는 것이 불가능함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55900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9203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범주형 특성을 인코딩할 수 있는 대표적인 방법을 나열해 보아라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텍스트 데이터는 어떻게 인코딩할 수 있는가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989063" y="2555394"/>
            <a:ext cx="1021387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범주형 특성을 인코딩할 수 있는 대표적인 방법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순서가 있는 경우 </a:t>
            </a:r>
            <a:r>
              <a:rPr lang="en-US" altLang="ko-KR" dirty="0"/>
              <a:t>: </a:t>
            </a:r>
            <a:r>
              <a:rPr lang="ko-KR" altLang="en-US" dirty="0"/>
              <a:t>설문조사 결과와 같은 데이터의 경우  나쁨</a:t>
            </a:r>
            <a:r>
              <a:rPr lang="en-US" altLang="ko-KR" dirty="0"/>
              <a:t>, </a:t>
            </a:r>
            <a:r>
              <a:rPr lang="ko-KR" altLang="en-US" dirty="0"/>
              <a:t>보통</a:t>
            </a:r>
            <a:r>
              <a:rPr lang="en-US" altLang="ko-KR" dirty="0"/>
              <a:t>, </a:t>
            </a:r>
            <a:r>
              <a:rPr lang="ko-KR" altLang="en-US" dirty="0"/>
              <a:t>좋음으로 범주의 순서가 존재한다</a:t>
            </a:r>
            <a:r>
              <a:rPr lang="en-US" altLang="ko-KR" dirty="0"/>
              <a:t>. </a:t>
            </a:r>
            <a:r>
              <a:rPr lang="ko-KR" altLang="en-US" dirty="0"/>
              <a:t>이럴 경우 나쁨 </a:t>
            </a:r>
            <a:r>
              <a:rPr lang="en-US" altLang="ko-KR" dirty="0"/>
              <a:t>: 0, </a:t>
            </a:r>
            <a:r>
              <a:rPr lang="ko-KR" altLang="en-US" dirty="0"/>
              <a:t>보통 </a:t>
            </a:r>
            <a:r>
              <a:rPr lang="en-US" altLang="ko-KR" dirty="0"/>
              <a:t>: 1, </a:t>
            </a:r>
            <a:r>
              <a:rPr lang="ko-KR" altLang="en-US" dirty="0"/>
              <a:t>좋음 </a:t>
            </a:r>
            <a:r>
              <a:rPr lang="en-US" altLang="ko-KR" dirty="0"/>
              <a:t>: 2</a:t>
            </a:r>
            <a:r>
              <a:rPr lang="ko-KR" altLang="en-US" dirty="0"/>
              <a:t>와 같이 인덱스와 범주를 </a:t>
            </a:r>
            <a:r>
              <a:rPr lang="en-US" altLang="ko-KR" dirty="0"/>
              <a:t>mapping</a:t>
            </a:r>
            <a:r>
              <a:rPr lang="ko-KR" altLang="en-US" dirty="0"/>
              <a:t>하는 방법을 사용한다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순서가 없는 경우 </a:t>
            </a:r>
            <a:r>
              <a:rPr lang="en-US" altLang="ko-KR" dirty="0"/>
              <a:t>: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나라 등은 범주의 순서가 존재하지 않는다</a:t>
            </a:r>
            <a:r>
              <a:rPr lang="en-US" altLang="ko-KR" dirty="0"/>
              <a:t>. </a:t>
            </a:r>
            <a:r>
              <a:rPr lang="ko-KR" altLang="en-US" dirty="0"/>
              <a:t>이럴 경우엔 앞서 배운 </a:t>
            </a:r>
            <a:r>
              <a:rPr lang="en-US" altLang="ko-KR" dirty="0"/>
              <a:t>one-hot encoding</a:t>
            </a:r>
            <a:r>
              <a:rPr lang="ko-KR" altLang="en-US" dirty="0"/>
              <a:t>방법을 사용하여 순서를 나타내지 않고 범주를 구분하게 된다</a:t>
            </a:r>
            <a:r>
              <a:rPr lang="en-US" altLang="ko-KR" dirty="0"/>
              <a:t>. 100</a:t>
            </a:r>
            <a:r>
              <a:rPr lang="ko-KR" altLang="en-US" dirty="0"/>
              <a:t>개 이상의 범주의 경우 </a:t>
            </a:r>
            <a:r>
              <a:rPr lang="en-US" altLang="ko-KR" dirty="0"/>
              <a:t>embedding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020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55900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9203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범주형 특성을 인코딩할 수 있는 대표적인 방법을 나열해 보아라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텍스트 데이터는 어떻게 인코딩할 수 있는가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1077963" y="3684116"/>
            <a:ext cx="10213873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텍스트 데이터 인코딩 방법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데이터를 인코딩 하는 가장 대표적인 방법은 </a:t>
            </a:r>
            <a:r>
              <a:rPr lang="en-US" altLang="ko-KR" sz="1600" dirty="0" err="1"/>
              <a:t>BoW</a:t>
            </a:r>
            <a:r>
              <a:rPr lang="en-US" altLang="ko-KR" sz="1600" dirty="0"/>
              <a:t>(Bag of Words) </a:t>
            </a:r>
            <a:r>
              <a:rPr lang="ko-KR" altLang="en-US" sz="1600" dirty="0"/>
              <a:t>표현법이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단어들에 정수 인덱스를 부여하고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각 인덱스의 위치에 단어 토큰의 등장 횟수를 기록한 벡터를 만드는 방법이다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중요한 단어들에 집중하기 위해 </a:t>
            </a:r>
            <a:r>
              <a:rPr lang="en-US" altLang="ko-KR" sz="1600" dirty="0"/>
              <a:t>TF-IDF(Term Frequency – Inverse </a:t>
            </a:r>
            <a:r>
              <a:rPr lang="en-US" altLang="ko-KR" sz="1600" dirty="0" err="1"/>
              <a:t>Docoument</a:t>
            </a:r>
            <a:r>
              <a:rPr lang="en-US" altLang="ko-KR" sz="1600" dirty="0"/>
              <a:t> Frequency) </a:t>
            </a:r>
            <a:r>
              <a:rPr lang="ko-KR" altLang="en-US" sz="1600" dirty="0"/>
              <a:t>가중치를 부여한다</a:t>
            </a:r>
            <a:r>
              <a:rPr lang="en-US" altLang="ko-KR" sz="1600" dirty="0"/>
              <a:t>. TF-IDF</a:t>
            </a:r>
            <a:r>
              <a:rPr lang="ko-KR" altLang="en-US" sz="1600" dirty="0"/>
              <a:t>의 기본 아이디어는 빈도수가 과도하게 높은 단어들</a:t>
            </a:r>
            <a:r>
              <a:rPr lang="en-US" altLang="ko-KR" sz="1600" dirty="0"/>
              <a:t>(a, the</a:t>
            </a:r>
            <a:r>
              <a:rPr lang="ko-KR" altLang="en-US" sz="1600" dirty="0"/>
              <a:t>와 같은</a:t>
            </a:r>
            <a:r>
              <a:rPr lang="en-US" altLang="ko-KR" sz="1600" dirty="0"/>
              <a:t>)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패널티를</a:t>
            </a:r>
            <a:r>
              <a:rPr lang="ko-KR" altLang="en-US" sz="1600" dirty="0"/>
              <a:t> 부여하여 중요도를 낮추는 것이다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DCA8E-0BF7-495B-A8F3-6E915012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41" y="1348587"/>
            <a:ext cx="7904718" cy="18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55900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9203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범주형 특성을 인코딩할 수 있는 대표적인 방법을 나열해 보아라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텍스트 데이터는 어떻게 인코딩할 수 있는가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/>
              <p:nvPr/>
            </p:nvSpPr>
            <p:spPr>
              <a:xfrm>
                <a:off x="8308719" y="1284091"/>
                <a:ext cx="3353207" cy="3594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tf(d, t) : </a:t>
                </a:r>
                <a:r>
                  <a:rPr lang="ko-KR" altLang="en-US" sz="1600" dirty="0"/>
                  <a:t>특정 문서 </a:t>
                </a:r>
                <a:r>
                  <a:rPr lang="en-US" altLang="ko-KR" sz="1600" dirty="0"/>
                  <a:t>d</a:t>
                </a:r>
                <a:r>
                  <a:rPr lang="ko-KR" altLang="en-US" sz="1600" dirty="0"/>
                  <a:t>에서 특정 단어 </a:t>
                </a:r>
                <a:r>
                  <a:rPr lang="en-US" altLang="ko-KR" sz="1600" dirty="0"/>
                  <a:t>t</a:t>
                </a:r>
                <a:r>
                  <a:rPr lang="ko-KR" altLang="en-US" sz="1600" dirty="0"/>
                  <a:t>의 등장 횟수</a:t>
                </a:r>
                <a:endParaRPr lang="en-US" altLang="ko-KR" sz="1600" dirty="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df(t) : </a:t>
                </a:r>
                <a:r>
                  <a:rPr lang="ko-KR" altLang="en-US" sz="1600" dirty="0"/>
                  <a:t>특정 단어 </a:t>
                </a:r>
                <a:r>
                  <a:rPr lang="en-US" altLang="ko-KR" sz="1600" dirty="0"/>
                  <a:t>t</a:t>
                </a:r>
                <a:r>
                  <a:rPr lang="ko-KR" altLang="en-US" sz="1600" dirty="0"/>
                  <a:t>가 등장한 문서의 수</a:t>
                </a:r>
                <a:endParaRPr lang="en-US" altLang="ko-KR" sz="1600" dirty="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/>
                  <a:t>idf</a:t>
                </a:r>
                <a:r>
                  <a:rPr lang="en-US" altLang="ko-KR" sz="1600" dirty="0"/>
                  <a:t>(d, t) : df(t)</a:t>
                </a:r>
                <a:r>
                  <a:rPr lang="ko-KR" altLang="en-US" sz="1600" dirty="0"/>
                  <a:t>에 반비례하는 수 </a:t>
                </a:r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1600" b="0" dirty="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/>
                  <a:t>tf</a:t>
                </a:r>
                <a:r>
                  <a:rPr lang="ko-KR" altLang="en-US" sz="1600" dirty="0"/>
                  <a:t>에 </a:t>
                </a:r>
                <a:r>
                  <a:rPr lang="en-US" altLang="ko-KR" sz="1600" dirty="0" err="1"/>
                  <a:t>idf</a:t>
                </a:r>
                <a:r>
                  <a:rPr lang="ko-KR" altLang="en-US" sz="1600" dirty="0"/>
                  <a:t>를 곱해주면 </a:t>
                </a:r>
                <a:r>
                  <a:rPr lang="en-US" altLang="ko-KR" sz="1600" dirty="0" err="1"/>
                  <a:t>tf-idf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가중치를 적용한 데이터가 된다</a:t>
                </a:r>
                <a:r>
                  <a:rPr lang="en-US" altLang="ko-KR" sz="1600" dirty="0"/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C00A8B-5476-43C4-8438-0FE2F6F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19" y="1284091"/>
                <a:ext cx="3353207" cy="3594061"/>
              </a:xfrm>
              <a:prstGeom prst="rect">
                <a:avLst/>
              </a:prstGeom>
              <a:blipFill>
                <a:blip r:embed="rId2"/>
                <a:stretch>
                  <a:fillRect l="-727" r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B3A98F8-E417-4CFA-9DE3-8843CE92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" y="1284090"/>
            <a:ext cx="6296025" cy="231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6F8F95-EE12-41DF-9C7F-B882DF5DB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10" y="3643300"/>
            <a:ext cx="5350343" cy="30873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6791BF-57C7-4FBF-B7C8-B7FC94604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073" y="3590198"/>
            <a:ext cx="1962527" cy="32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745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왜 데이터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사용해야 하는가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954237" y="5407805"/>
            <a:ext cx="10241710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앞서 </a:t>
            </a:r>
            <a:r>
              <a:rPr lang="en-US" altLang="ko-KR" sz="1600" dirty="0"/>
              <a:t>13.1</a:t>
            </a:r>
            <a:r>
              <a:rPr lang="ko-KR" altLang="en-US" sz="1600" dirty="0"/>
              <a:t>에서 여러 개의 </a:t>
            </a:r>
            <a:r>
              <a:rPr lang="en-US" altLang="ko-KR" sz="1600" dirty="0" err="1"/>
              <a:t>filepath</a:t>
            </a:r>
            <a:r>
              <a:rPr lang="ko-KR" altLang="en-US" sz="1600" dirty="0"/>
              <a:t>들을 하나의 데이터셋 객체로 생성한 후 </a:t>
            </a:r>
            <a:r>
              <a:rPr lang="en-US" altLang="ko-KR" sz="1600" dirty="0"/>
              <a:t>interleave() </a:t>
            </a:r>
            <a:r>
              <a:rPr lang="ko-KR" altLang="en-US" sz="1600" dirty="0"/>
              <a:t>메소드를 통해 여러 데이터에서 </a:t>
            </a:r>
            <a:r>
              <a:rPr lang="en-US" altLang="ko-KR" sz="1600" dirty="0"/>
              <a:t>1</a:t>
            </a:r>
            <a:r>
              <a:rPr lang="ko-KR" altLang="en-US" sz="1600" dirty="0"/>
              <a:t>줄 씩 데이터를 읽어오는 것이 가능한 것을 확인했다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</a:t>
            </a:r>
            <a:r>
              <a:rPr lang="en-US" altLang="ko-KR" sz="1600" dirty="0"/>
              <a:t>API</a:t>
            </a:r>
            <a:r>
              <a:rPr lang="ko-KR" altLang="en-US" sz="1600" dirty="0"/>
              <a:t>를 사용하지 않았다면</a:t>
            </a:r>
            <a:r>
              <a:rPr lang="en-US" altLang="ko-KR" sz="1600" dirty="0"/>
              <a:t>, </a:t>
            </a:r>
            <a:r>
              <a:rPr lang="ko-KR" altLang="en-US" sz="1600" dirty="0"/>
              <a:t>반복문을 통한 더 복잡한 처리가 필요했을 것이다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3A9E7-C4F3-4829-97EF-F7B8F081D5AC}"/>
              </a:ext>
            </a:extLst>
          </p:cNvPr>
          <p:cNvSpPr txBox="1"/>
          <p:nvPr/>
        </p:nvSpPr>
        <p:spPr>
          <a:xfrm>
            <a:off x="954237" y="870132"/>
            <a:ext cx="10241710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ko-KR" altLang="en-US" sz="2400" dirty="0"/>
              <a:t>여러 소스에서 데이터를 읽는 것이 편리하다</a:t>
            </a:r>
            <a:r>
              <a:rPr lang="en-US" altLang="ko-KR" sz="2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15DAE1-D340-492E-B091-046EE271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04" y="1899686"/>
            <a:ext cx="9407192" cy="32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745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왜 데이터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사용해야 하나요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954237" y="5442230"/>
            <a:ext cx="10241710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map(), filter() </a:t>
            </a:r>
            <a:r>
              <a:rPr lang="ko-KR" altLang="en-US" sz="1600" dirty="0"/>
              <a:t>등의 메소드를 통해 객체의 데이터에 변환 처리를 해줄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3A9E7-C4F3-4829-97EF-F7B8F081D5AC}"/>
              </a:ext>
            </a:extLst>
          </p:cNvPr>
          <p:cNvSpPr txBox="1"/>
          <p:nvPr/>
        </p:nvSpPr>
        <p:spPr>
          <a:xfrm>
            <a:off x="954237" y="870132"/>
            <a:ext cx="10241710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데이터 변환이 용이하다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A830C-33CC-4E95-B742-1ADE489C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09" y="2217228"/>
            <a:ext cx="7593762" cy="26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6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745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왜 데이터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사용해야 하나요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954237" y="5442230"/>
            <a:ext cx="10241710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shuffle() </a:t>
            </a:r>
            <a:r>
              <a:rPr lang="ko-KR" altLang="en-US" sz="1600" dirty="0"/>
              <a:t>메소드를 사용하여 데이터를 섞을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3A9E7-C4F3-4829-97EF-F7B8F081D5AC}"/>
              </a:ext>
            </a:extLst>
          </p:cNvPr>
          <p:cNvSpPr txBox="1"/>
          <p:nvPr/>
        </p:nvSpPr>
        <p:spPr>
          <a:xfrm>
            <a:off x="954237" y="870132"/>
            <a:ext cx="10241710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/>
              <a:t>3. </a:t>
            </a:r>
            <a:r>
              <a:rPr lang="ko-KR" altLang="en-US" sz="2400" dirty="0"/>
              <a:t>데이터를 섞을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66AD4-5A26-40EA-AFE3-C3FF581F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06" y="1794487"/>
            <a:ext cx="8967788" cy="3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5745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왜 데이터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사용해야 하나요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975145" y="5777137"/>
            <a:ext cx="10241710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prefetch() </a:t>
            </a:r>
            <a:r>
              <a:rPr lang="ko-KR" altLang="en-US" sz="1600" dirty="0"/>
              <a:t>기능을 통해 학습 시간을 단축시킬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3A9E7-C4F3-4829-97EF-F7B8F081D5AC}"/>
              </a:ext>
            </a:extLst>
          </p:cNvPr>
          <p:cNvSpPr txBox="1"/>
          <p:nvPr/>
        </p:nvSpPr>
        <p:spPr>
          <a:xfrm>
            <a:off x="954237" y="870132"/>
            <a:ext cx="10241710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/>
              <a:t>4. </a:t>
            </a:r>
            <a:r>
              <a:rPr lang="ko-KR" altLang="en-US" sz="2400" dirty="0" err="1"/>
              <a:t>프리페치</a:t>
            </a:r>
            <a:r>
              <a:rPr lang="ko-KR" altLang="en-US" sz="2400" dirty="0"/>
              <a:t> 기능을 사용할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27018-26AF-4B4B-A22C-9CD27E01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10" y="1556193"/>
            <a:ext cx="5262563" cy="38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7495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대용량 데이터셋을 여러 파일로 나눌 때 장점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7007151" y="1739948"/>
            <a:ext cx="4886804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shuffle()</a:t>
            </a:r>
            <a:r>
              <a:rPr lang="ko-KR" altLang="en-US" sz="1600" dirty="0"/>
              <a:t>메소드를 사용하여 데이터를 섞기 전에 크게 섞는 것이 가능해짐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repeat()</a:t>
            </a:r>
            <a:r>
              <a:rPr lang="ko-KR" altLang="en-US" sz="1600" dirty="0"/>
              <a:t>메소드를 사용하면 내부적으로 </a:t>
            </a:r>
            <a:r>
              <a:rPr lang="en-US" altLang="ko-KR" sz="1600" dirty="0"/>
              <a:t>file path</a:t>
            </a:r>
            <a:r>
              <a:rPr lang="ko-KR" altLang="en-US" sz="1600" dirty="0"/>
              <a:t>들이 크게 한 번 섞임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또한 한 대의 컴퓨터로 처리하기 힘든 대용량 파일을 여러 파일로 나누어 여러 서버에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사용시에 여러 서버에서 파일들을 </a:t>
            </a:r>
            <a:r>
              <a:rPr lang="ko-KR" altLang="en-US" sz="1600" dirty="0" err="1"/>
              <a:t>읽어들여</a:t>
            </a:r>
            <a:r>
              <a:rPr lang="ko-KR" altLang="en-US" sz="1600" dirty="0"/>
              <a:t> 처리하는 것이 가능해진다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445B5B-5148-4FF0-813A-34B0DDFA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6" y="1351158"/>
            <a:ext cx="6522845" cy="415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5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7505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파이프라인의 병목 찾기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병목현상 개선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989062" y="3846373"/>
            <a:ext cx="10610271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병목 현상은 </a:t>
            </a:r>
            <a:r>
              <a:rPr lang="en-US" altLang="ko-KR" sz="1600" dirty="0"/>
              <a:t>CPU</a:t>
            </a:r>
            <a:r>
              <a:rPr lang="ko-KR" altLang="en-US" sz="1600" dirty="0"/>
              <a:t>와 </a:t>
            </a:r>
            <a:r>
              <a:rPr lang="en-US" altLang="ko-KR" sz="1600" dirty="0"/>
              <a:t>GPU</a:t>
            </a:r>
            <a:r>
              <a:rPr lang="ko-KR" altLang="en-US" sz="1600" dirty="0"/>
              <a:t>의 성능 차이 때문에 모델 훈련 속도가 느려지는 것을 말한다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파이프라인의 병목 현상은 </a:t>
            </a:r>
            <a:r>
              <a:rPr lang="ko-KR" altLang="en-US" sz="1600" dirty="0" err="1"/>
              <a:t>텐서보드의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프로파일러를</a:t>
            </a:r>
            <a:r>
              <a:rPr lang="ko-KR" altLang="en-US" sz="1600" dirty="0"/>
              <a:t> 사용하여 확인할 수 있다</a:t>
            </a:r>
            <a:r>
              <a:rPr lang="en-US" altLang="ko-KR" sz="1600" dirty="0"/>
              <a:t>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2"/>
              </a:rPr>
              <a:t>https://www.tensorflow.org/tensorboard/tensorboard_profiling_keras</a:t>
            </a:r>
            <a:r>
              <a:rPr lang="en-US" altLang="ko-KR" sz="1600" dirty="0"/>
              <a:t> </a:t>
            </a:r>
            <a:r>
              <a:rPr lang="ko-KR" altLang="en-US" sz="1600" dirty="0"/>
              <a:t>참고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만약 </a:t>
            </a:r>
            <a:r>
              <a:rPr lang="en-US" altLang="ko-KR" sz="1600" dirty="0"/>
              <a:t>GPU</a:t>
            </a:r>
            <a:r>
              <a:rPr lang="ko-KR" altLang="en-US" sz="1600" dirty="0"/>
              <a:t>보다 낮은 성능의 </a:t>
            </a:r>
            <a:r>
              <a:rPr lang="en-US" altLang="ko-KR" sz="1600" dirty="0"/>
              <a:t>CPU </a:t>
            </a:r>
            <a:r>
              <a:rPr lang="ko-KR" altLang="en-US" sz="1600" dirty="0"/>
              <a:t>때문에 병목 현상이 일어나고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 여러 스레드에서 동시에 데이터를 읽고</a:t>
            </a:r>
            <a:r>
              <a:rPr lang="en-US" altLang="ko-KR" sz="1600" dirty="0"/>
              <a:t>(iterative()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num_parallel_calls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파라미터 조정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전처리하여</a:t>
            </a:r>
            <a:r>
              <a:rPr lang="ko-KR" altLang="en-US" sz="1600" dirty="0"/>
              <a:t> 몇 개의 배치를 </a:t>
            </a:r>
            <a:r>
              <a:rPr lang="ko-KR" altLang="en-US" sz="1600" dirty="0" err="1"/>
              <a:t>프리페치</a:t>
            </a:r>
            <a:r>
              <a:rPr lang="en-US" altLang="ko-KR" sz="1600" dirty="0"/>
              <a:t>(prefetch()</a:t>
            </a:r>
            <a:r>
              <a:rPr lang="ko-KR" altLang="en-US" sz="1600" dirty="0"/>
              <a:t>메소드 사용</a:t>
            </a:r>
            <a:r>
              <a:rPr lang="en-US" altLang="ko-KR" sz="1600" dirty="0"/>
              <a:t>)</a:t>
            </a:r>
            <a:r>
              <a:rPr lang="ko-KR" altLang="en-US" sz="1600" dirty="0"/>
              <a:t> 하여 해결할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혹은 원본 데이터를 여러 대의 서버에 여러 개의 파일로 나누어 놓으면 </a:t>
            </a:r>
            <a:r>
              <a:rPr lang="en-US" altLang="ko-KR" sz="1600" dirty="0"/>
              <a:t>network bandwidth</a:t>
            </a:r>
            <a:r>
              <a:rPr lang="ko-KR" altLang="en-US" sz="1600" dirty="0"/>
              <a:t>를 효율적으로 활용할 수 있다</a:t>
            </a:r>
            <a:r>
              <a:rPr lang="en-US" altLang="ko-KR" sz="16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E356A-9692-4BA1-9CE8-B0EE989F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08" y="975115"/>
            <a:ext cx="7478184" cy="331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11651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어떤 이진 데이터도 </a:t>
            </a:r>
            <a:r>
              <a:rPr lang="en-US" altLang="ko-KR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TFRecord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또는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직렬화된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프로토콜 버퍼로 저장할 수 있는가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989063" y="2768600"/>
            <a:ext cx="1021387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TFRecord</a:t>
            </a:r>
            <a:r>
              <a:rPr lang="en-US" altLang="ko-KR" sz="2000" dirty="0"/>
              <a:t> </a:t>
            </a:r>
            <a:r>
              <a:rPr lang="ko-KR" altLang="en-US" sz="2000" dirty="0"/>
              <a:t>파일은 이진 데이터로 이뤄져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각 레코드에는 원하는 이진 데이터를 저장할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앞서 살펴봤듯이 객체까지도 직렬화 하여 저장할 수 있고 이미지 데이터도 직렬화 하여 </a:t>
            </a:r>
            <a:r>
              <a:rPr lang="ko-KR" altLang="en-US" sz="2000" dirty="0" err="1"/>
              <a:t>저장하는게</a:t>
            </a:r>
            <a:r>
              <a:rPr lang="ko-KR" altLang="en-US" sz="2000" dirty="0"/>
              <a:t> 가능하다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619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155900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EF284-0F62-447A-B195-74FC30204EE4}"/>
              </a:ext>
            </a:extLst>
          </p:cNvPr>
          <p:cNvSpPr txBox="1"/>
          <p:nvPr/>
        </p:nvSpPr>
        <p:spPr>
          <a:xfrm>
            <a:off x="329610" y="111525"/>
            <a:ext cx="9557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5"/>
            </a:pP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모든 데이터를 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프로토콜  버퍼 포맷으로 변환해야 하는가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</a:p>
          <a:p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  <a:r>
              <a:rPr lang="ko-KR" altLang="en-US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자신만의 프로토콜 버퍼 정의를 사용하는 것은 </a:t>
            </a:r>
            <a:r>
              <a:rPr lang="ko-KR" altLang="en-US" sz="28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어떤가</a:t>
            </a:r>
            <a:r>
              <a:rPr lang="en-US" altLang="ko-KR" sz="28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00A8B-5476-43C4-8438-0FE2F6F219B6}"/>
              </a:ext>
            </a:extLst>
          </p:cNvPr>
          <p:cNvSpPr txBox="1"/>
          <p:nvPr/>
        </p:nvSpPr>
        <p:spPr>
          <a:xfrm>
            <a:off x="802797" y="2500819"/>
            <a:ext cx="10213873" cy="23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Example </a:t>
            </a:r>
            <a:r>
              <a:rPr lang="ko-KR" altLang="en-US" sz="2000" dirty="0"/>
              <a:t>프로토콜 버퍼를 사용하면 </a:t>
            </a:r>
            <a:r>
              <a:rPr lang="ko-KR" altLang="en-US" sz="2000" dirty="0" err="1"/>
              <a:t>텐서플로우가</a:t>
            </a:r>
            <a:r>
              <a:rPr lang="ko-KR" altLang="en-US" sz="2000" dirty="0"/>
              <a:t> 기본적으로 제공하는 파싱 연산을 사용할 수 있기 때문에 편하다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추가적인 컴파일 과정이 </a:t>
            </a:r>
            <a:r>
              <a:rPr lang="ko-KR" altLang="en-US" sz="2000" dirty="0" err="1"/>
              <a:t>필요없다</a:t>
            </a:r>
            <a:r>
              <a:rPr lang="en-US" altLang="ko-KR" sz="20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하지만</a:t>
            </a:r>
            <a:r>
              <a:rPr lang="en-US" altLang="ko-KR" sz="2000" dirty="0"/>
              <a:t>,  </a:t>
            </a:r>
            <a:r>
              <a:rPr lang="ko-KR" altLang="en-US" sz="2000" dirty="0"/>
              <a:t>사용자 정의 프로토콜을 사용하게 되면 </a:t>
            </a:r>
            <a:r>
              <a:rPr lang="en-US" altLang="ko-KR" sz="2000" dirty="0" err="1"/>
              <a:t>protoc</a:t>
            </a:r>
            <a:r>
              <a:rPr lang="en-US" altLang="ko-KR" sz="2000" dirty="0"/>
              <a:t>(protocol buffer compiler)</a:t>
            </a:r>
            <a:r>
              <a:rPr lang="ko-KR" altLang="en-US" sz="2000" dirty="0"/>
              <a:t>를 사용하여  컴파일을 해야 하고</a:t>
            </a:r>
            <a:r>
              <a:rPr lang="en-US" altLang="ko-KR" sz="2000" dirty="0"/>
              <a:t>,  </a:t>
            </a:r>
            <a:r>
              <a:rPr lang="ko-KR" altLang="en-US" sz="2000" dirty="0"/>
              <a:t>모델 </a:t>
            </a:r>
            <a:r>
              <a:rPr lang="ko-KR" altLang="en-US" sz="2000" dirty="0" err="1"/>
              <a:t>배포시</a:t>
            </a:r>
            <a:r>
              <a:rPr lang="ko-KR" altLang="en-US" sz="2000" dirty="0"/>
              <a:t> 프로토콜 버퍼에 대한 정보를 담은 </a:t>
            </a:r>
            <a:r>
              <a:rPr lang="en-US" altLang="ko-KR" sz="2000" dirty="0" err="1"/>
              <a:t>discriptor</a:t>
            </a:r>
            <a:r>
              <a:rPr lang="ko-KR" altLang="en-US" sz="2000" dirty="0"/>
              <a:t>도 추가적으로 배포해야 하므로 복잡하다는 단점이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2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1171</Words>
  <Application>Microsoft Office PowerPoint</Application>
  <PresentationFormat>와이드스크린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마루 부리 Beta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고 성호</cp:lastModifiedBy>
  <cp:revision>29</cp:revision>
  <dcterms:created xsi:type="dcterms:W3CDTF">2020-11-18T01:48:02Z</dcterms:created>
  <dcterms:modified xsi:type="dcterms:W3CDTF">2021-10-08T10:46:10Z</dcterms:modified>
</cp:coreProperties>
</file>