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52" r:id="rId4"/>
    <p:sldId id="353" r:id="rId5"/>
    <p:sldId id="354" r:id="rId6"/>
    <p:sldId id="355" r:id="rId7"/>
    <p:sldId id="357" r:id="rId8"/>
    <p:sldId id="358" r:id="rId9"/>
    <p:sldId id="359" r:id="rId10"/>
    <p:sldId id="360" r:id="rId11"/>
    <p:sldId id="361" r:id="rId12"/>
    <p:sldId id="356" r:id="rId13"/>
    <p:sldId id="362" r:id="rId14"/>
    <p:sldId id="363" r:id="rId15"/>
    <p:sldId id="364" r:id="rId16"/>
    <p:sldId id="35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2022. 1. 8.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06172" y="2967335"/>
            <a:ext cx="3979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18.9 Q-</a:t>
            </a:r>
            <a:r>
              <a:rPr lang="ko-KR" altLang="en-US" sz="5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러닝</a:t>
            </a:r>
            <a:endParaRPr kumimoji="0" lang="en-US" altLang="ko-KR" sz="54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97042B2-DED7-4049-BB10-D272ED9BC544}"/>
              </a:ext>
            </a:extLst>
          </p:cNvPr>
          <p:cNvSpPr/>
          <p:nvPr/>
        </p:nvSpPr>
        <p:spPr>
          <a:xfrm>
            <a:off x="1104766" y="1429750"/>
            <a:ext cx="1577217" cy="15772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B0E014-B809-A44C-AB80-AB73C6E351DC}"/>
              </a:ext>
            </a:extLst>
          </p:cNvPr>
          <p:cNvSpPr/>
          <p:nvPr/>
        </p:nvSpPr>
        <p:spPr>
          <a:xfrm>
            <a:off x="1086997" y="3842495"/>
            <a:ext cx="1577217" cy="15772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18C0CC-BA31-4B4E-A4CF-0BE3F9131848}"/>
              </a:ext>
            </a:extLst>
          </p:cNvPr>
          <p:cNvSpPr/>
          <p:nvPr/>
        </p:nvSpPr>
        <p:spPr>
          <a:xfrm>
            <a:off x="1104766" y="1960595"/>
            <a:ext cx="1577217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Off-policy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D53A64-209D-7A42-B92A-374C6DDDDD09}"/>
              </a:ext>
            </a:extLst>
          </p:cNvPr>
          <p:cNvSpPr/>
          <p:nvPr/>
        </p:nvSpPr>
        <p:spPr>
          <a:xfrm>
            <a:off x="1246591" y="4434126"/>
            <a:ext cx="129356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On-policy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4C73D-240C-F246-B676-0B24521CCE2B}"/>
              </a:ext>
            </a:extLst>
          </p:cNvPr>
          <p:cNvSpPr txBox="1"/>
          <p:nvPr/>
        </p:nvSpPr>
        <p:spPr>
          <a:xfrm>
            <a:off x="2935683" y="3917879"/>
            <a:ext cx="8281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정책 업데이트에 실제로 행동을 하고 있는 가장 최신 버전의 정책으로 수집된 데이터만 사용</a:t>
            </a:r>
            <a:endParaRPr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 효율성이 떨어지지만 구현이 쉽고 여러 종류의 정책에 적용 가능</a:t>
            </a:r>
            <a:endParaRPr kumimoji="1" lang="ko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F9E8E-2FE3-FA49-B1C7-043960939823}"/>
              </a:ext>
            </a:extLst>
          </p:cNvPr>
          <p:cNvSpPr txBox="1"/>
          <p:nvPr/>
        </p:nvSpPr>
        <p:spPr>
          <a:xfrm>
            <a:off x="3189386" y="1756693"/>
            <a:ext cx="77737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2125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정책 업데이트에 어떤 데이터를 써도 상관이 없</a:t>
            </a:r>
            <a:r>
              <a:rPr lang="ko-KR" altLang="en-US" sz="2400" dirty="0">
                <a:solidFill>
                  <a:srgbClr val="21252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음</a:t>
            </a:r>
            <a:endParaRPr lang="en-US" altLang="ko-KR" sz="2400" dirty="0">
              <a:solidFill>
                <a:srgbClr val="21252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400" dirty="0">
              <a:solidFill>
                <a:srgbClr val="21252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400" b="0" i="0" u="none" strike="noStrike" dirty="0">
                <a:solidFill>
                  <a:srgbClr val="2125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즉</a:t>
            </a:r>
            <a:r>
              <a:rPr lang="en-US" altLang="ko-KR" sz="2400" b="0" i="0" u="none" strike="noStrike" dirty="0">
                <a:solidFill>
                  <a:srgbClr val="2125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212529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가장 업데이트된 정책에서 수집된 데이터가 아니라도 정책 업데이트에 사용 가능</a:t>
            </a:r>
            <a:endParaRPr lang="ko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52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79015-54C3-7147-AA1D-902F6D5CA88A}"/>
              </a:ext>
            </a:extLst>
          </p:cNvPr>
          <p:cNvSpPr txBox="1"/>
          <p:nvPr/>
        </p:nvSpPr>
        <p:spPr>
          <a:xfrm>
            <a:off x="858129" y="1364566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18.9.1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탐험 정책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D4CC4-D222-144C-AAEA-2342F387B920}"/>
              </a:ext>
            </a:extLst>
          </p:cNvPr>
          <p:cNvSpPr txBox="1"/>
          <p:nvPr/>
        </p:nvSpPr>
        <p:spPr>
          <a:xfrm>
            <a:off x="1055077" y="2222695"/>
            <a:ext cx="4631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랜덤 정책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모든 상태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전이 여러 번 경험 가능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BUT, 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시간 엄청 오래 걸림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ko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82ED5-E1FA-4640-A0C1-11F9B02D6938}"/>
              </a:ext>
            </a:extLst>
          </p:cNvPr>
          <p:cNvSpPr txBox="1"/>
          <p:nvPr/>
        </p:nvSpPr>
        <p:spPr>
          <a:xfrm>
            <a:off x="7751299" y="2222695"/>
            <a:ext cx="211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800" b="1" dirty="0">
                <a:ea typeface="BM JUA OTF" panose="02020603020101020101" pitchFamily="18" charset="-127"/>
              </a:rPr>
              <a:t>ε</a:t>
            </a:r>
            <a:r>
              <a:rPr lang="en-US" altLang="ko-KR" sz="2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800" b="1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그리디</a:t>
            </a:r>
            <a:r>
              <a:rPr lang="ko-KR" altLang="en-US" sz="28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정책</a:t>
            </a:r>
            <a:endParaRPr lang="el-GR" altLang="ko-KR" sz="2800" b="1" dirty="0">
              <a:ea typeface="BM JUA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32CE3-6ECB-084C-9F8E-DE4A36990833}"/>
              </a:ext>
            </a:extLst>
          </p:cNvPr>
          <p:cNvSpPr txBox="1"/>
          <p:nvPr/>
        </p:nvSpPr>
        <p:spPr>
          <a:xfrm>
            <a:off x="1055077" y="3511921"/>
            <a:ext cx="969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각 스텝에서 </a:t>
            </a:r>
            <a:r>
              <a:rPr lang="el-GR" altLang="ko-KR" sz="2400" b="1" dirty="0">
                <a:ea typeface="BM JUA OTF" panose="02020603020101020101" pitchFamily="18" charset="-127"/>
              </a:rPr>
              <a:t>ε</a:t>
            </a:r>
            <a:r>
              <a:rPr lang="ko-KR" altLang="en-US" sz="24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확률로 </a:t>
            </a:r>
            <a:r>
              <a:rPr lang="ko-KR" altLang="en-US" sz="2400" b="1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랜덤하게</a:t>
            </a:r>
            <a:r>
              <a:rPr lang="ko-KR" altLang="en-US" sz="24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 행동하거나 </a:t>
            </a:r>
            <a:r>
              <a:rPr lang="en-US" altLang="ko-KR" sz="24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1-</a:t>
            </a:r>
            <a:r>
              <a:rPr lang="el-GR" altLang="ko-KR" sz="2400" b="1" dirty="0">
                <a:ea typeface="BM JUA OTF" panose="02020603020101020101" pitchFamily="18" charset="-127"/>
              </a:rPr>
              <a:t> ε</a:t>
            </a:r>
            <a:r>
              <a:rPr lang="ko-KR" altLang="en-US" sz="24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확률로 가장 최선인 행동을 하는 것</a:t>
            </a:r>
            <a:endParaRPr kumimoji="1" lang="ko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84079-FBE2-854C-A68F-BC959A5ACBD4}"/>
              </a:ext>
            </a:extLst>
          </p:cNvPr>
          <p:cNvSpPr txBox="1"/>
          <p:nvPr/>
        </p:nvSpPr>
        <p:spPr>
          <a:xfrm>
            <a:off x="1575581" y="4436853"/>
            <a:ext cx="99020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 추정이 더 향상되기 때문에 환경에서 관심 있는 부분을 살피는 데 더 많은 시간 사용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1A41E8-A71B-5247-A2D7-A1012A98451C}"/>
              </a:ext>
            </a:extLst>
          </p:cNvPr>
          <p:cNvSpPr/>
          <p:nvPr/>
        </p:nvSpPr>
        <p:spPr>
          <a:xfrm>
            <a:off x="766751" y="4295526"/>
            <a:ext cx="808831" cy="832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+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DC7C96-E851-A843-98DE-8D6CE095B360}"/>
              </a:ext>
            </a:extLst>
          </p:cNvPr>
          <p:cNvSpPr/>
          <p:nvPr/>
        </p:nvSpPr>
        <p:spPr>
          <a:xfrm>
            <a:off x="766750" y="5306055"/>
            <a:ext cx="808831" cy="832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DD196-0B58-EF44-9099-5B726EE84D06}"/>
              </a:ext>
            </a:extLst>
          </p:cNvPr>
          <p:cNvSpPr txBox="1"/>
          <p:nvPr/>
        </p:nvSpPr>
        <p:spPr>
          <a:xfrm>
            <a:off x="1744394" y="5493434"/>
            <a:ext cx="58063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여전이 </a:t>
            </a:r>
            <a:r>
              <a:rPr kumimoji="1"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MDP</a:t>
            </a:r>
            <a:r>
              <a:rPr kumimoji="1"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알려지지 않은 지역 방문에 시간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10F49-96FE-9348-AA29-FC684280F5AF}"/>
              </a:ext>
            </a:extLst>
          </p:cNvPr>
          <p:cNvSpPr txBox="1"/>
          <p:nvPr/>
        </p:nvSpPr>
        <p:spPr>
          <a:xfrm>
            <a:off x="8039361" y="5464948"/>
            <a:ext cx="2993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많이 시도하지 않았던 행동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시도하도록 탐험 정책 강조</a:t>
            </a:r>
          </a:p>
        </p:txBody>
      </p:sp>
    </p:spTree>
    <p:extLst>
      <p:ext uri="{BB962C8B-B14F-4D97-AF65-F5344CB8AC3E}">
        <p14:creationId xmlns:p14="http://schemas.microsoft.com/office/powerpoint/2010/main" val="402966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19B29F-494F-B54F-AD51-64518C35F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50"/>
          <a:stretch/>
        </p:blipFill>
        <p:spPr>
          <a:xfrm>
            <a:off x="1402247" y="1879113"/>
            <a:ext cx="8779328" cy="1549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DFD280-8900-494C-897D-919E4BA5D017}"/>
              </a:ext>
            </a:extLst>
          </p:cNvPr>
          <p:cNvSpPr txBox="1"/>
          <p:nvPr/>
        </p:nvSpPr>
        <p:spPr>
          <a:xfrm>
            <a:off x="1402247" y="3859141"/>
            <a:ext cx="8190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N(s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 a’)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상태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s’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 행동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a’</a:t>
            </a:r>
            <a:r>
              <a:rPr kumimoji="1"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선택한 횟수를 카운트함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f(Q,N)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탐험 함수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K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에이전트가 알려지지 않은 곳에 얼마나 흥미를 느끼는지 나타내는 </a:t>
            </a:r>
            <a:r>
              <a:rPr kumimoji="1"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하이퍼파라미터</a:t>
            </a:r>
            <a:endParaRPr kumimoji="1" lang="ko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C358B-6380-1144-84D6-09A479ECE88F}"/>
              </a:ext>
            </a:extLst>
          </p:cNvPr>
          <p:cNvSpPr txBox="1"/>
          <p:nvPr/>
        </p:nvSpPr>
        <p:spPr>
          <a:xfrm>
            <a:off x="1688123" y="1448972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탐험 함수를 사용한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러닝</a:t>
            </a:r>
          </a:p>
        </p:txBody>
      </p:sp>
    </p:spTree>
    <p:extLst>
      <p:ext uri="{BB962C8B-B14F-4D97-AF65-F5344CB8AC3E}">
        <p14:creationId xmlns:p14="http://schemas.microsoft.com/office/powerpoint/2010/main" val="111493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BB2CA-0EF5-8A47-A251-8E9276B046D7}"/>
              </a:ext>
            </a:extLst>
          </p:cNvPr>
          <p:cNvSpPr txBox="1"/>
          <p:nvPr/>
        </p:nvSpPr>
        <p:spPr>
          <a:xfrm>
            <a:off x="858129" y="1364566"/>
            <a:ext cx="417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18.9.2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근사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러닝과 심층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CD799-D406-E24A-954E-84B562A7B80B}"/>
              </a:ext>
            </a:extLst>
          </p:cNvPr>
          <p:cNvSpPr txBox="1"/>
          <p:nvPr/>
        </p:nvSpPr>
        <p:spPr>
          <a:xfrm>
            <a:off x="1097280" y="2447778"/>
            <a:ext cx="749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러닝의 문제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대규모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많은 상태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행동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MDP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에 적용하기 어려움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ED971-321F-2D45-8FC0-935838BB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99266"/>
            <a:ext cx="4232946" cy="262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21A9F-E960-2D49-867D-4C99D76C3598}"/>
              </a:ext>
            </a:extLst>
          </p:cNvPr>
          <p:cNvSpPr txBox="1"/>
          <p:nvPr/>
        </p:nvSpPr>
        <p:spPr>
          <a:xfrm>
            <a:off x="5794096" y="329926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예시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미스 </a:t>
            </a: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팩맨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C1809-9634-EA46-9218-CA3057E74688}"/>
              </a:ext>
            </a:extLst>
          </p:cNvPr>
          <p:cNvSpPr txBox="1"/>
          <p:nvPr/>
        </p:nvSpPr>
        <p:spPr>
          <a:xfrm>
            <a:off x="5794096" y="4016106"/>
            <a:ext cx="5601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미스 </a:t>
            </a: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팩맨이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먹을 수 있는 먹이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=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150</a:t>
            </a:r>
          </a:p>
          <a:p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가능한 상태의 수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150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승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=&gt;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모든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Q-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가치에 대한 </a:t>
            </a: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추정값을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기록할 방법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X</a:t>
            </a:r>
            <a:endParaRPr kumimoji="1" lang="ko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55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FEA25-F182-FF4E-93F7-7AC911E71F39}"/>
              </a:ext>
            </a:extLst>
          </p:cNvPr>
          <p:cNvSpPr txBox="1"/>
          <p:nvPr/>
        </p:nvSpPr>
        <p:spPr>
          <a:xfrm>
            <a:off x="1026942" y="1420837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근사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C5DC7-AAEB-7E49-B9E1-86DA8D3F9DBC}"/>
              </a:ext>
            </a:extLst>
          </p:cNvPr>
          <p:cNvSpPr txBox="1"/>
          <p:nvPr/>
        </p:nvSpPr>
        <p:spPr>
          <a:xfrm>
            <a:off x="852528" y="2391508"/>
            <a:ext cx="6186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상태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행동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en-US" altLang="ko-KR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s,a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쌍의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가치를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근사하는 함수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Q</a:t>
            </a:r>
            <a:r>
              <a:rPr lang="el-GR" altLang="ko-KR" sz="2400" dirty="0">
                <a:ea typeface="BM JUA OTF" panose="02020603020101020101" pitchFamily="18" charset="-127"/>
              </a:rPr>
              <a:t>θ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-US" altLang="ko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s,a</a:t>
            </a:r>
            <a:r>
              <a:rPr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적절한 개수의 </a:t>
            </a:r>
            <a:r>
              <a:rPr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파라미터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사용하여 찾는 것</a:t>
            </a:r>
            <a:endParaRPr kumimoji="1" lang="ko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C077E4-869C-644B-AF1F-53731DDECED5}"/>
              </a:ext>
            </a:extLst>
          </p:cNvPr>
          <p:cNvSpPr/>
          <p:nvPr/>
        </p:nvSpPr>
        <p:spPr>
          <a:xfrm>
            <a:off x="852528" y="3429000"/>
            <a:ext cx="1060678" cy="104097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기존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C338238-1D0B-084C-A7F5-7BD2267C240A}"/>
              </a:ext>
            </a:extLst>
          </p:cNvPr>
          <p:cNvSpPr/>
          <p:nvPr/>
        </p:nvSpPr>
        <p:spPr>
          <a:xfrm>
            <a:off x="852528" y="4776688"/>
            <a:ext cx="1060678" cy="104097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2013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4BF4-FF0C-CA4B-8987-B480574041F5}"/>
              </a:ext>
            </a:extLst>
          </p:cNvPr>
          <p:cNvSpPr txBox="1"/>
          <p:nvPr/>
        </p:nvSpPr>
        <p:spPr>
          <a:xfrm>
            <a:off x="2377440" y="3756074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상태에서 직접 뽑아낸 특성들을 선형 조합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0CC6A-02D2-B841-BB2C-40D021ADA36E}"/>
              </a:ext>
            </a:extLst>
          </p:cNvPr>
          <p:cNvSpPr txBox="1"/>
          <p:nvPr/>
        </p:nvSpPr>
        <p:spPr>
          <a:xfrm>
            <a:off x="2377440" y="4927841"/>
            <a:ext cx="542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딥마인드가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심층 신경망 사용해 더 나은 결과 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CD1262-8EC8-BF44-8381-D1860A2A8CA8}"/>
              </a:ext>
            </a:extLst>
          </p:cNvPr>
          <p:cNvSpPr/>
          <p:nvPr/>
        </p:nvSpPr>
        <p:spPr>
          <a:xfrm>
            <a:off x="3699803" y="4927841"/>
            <a:ext cx="1477108" cy="461664"/>
          </a:xfrm>
          <a:prstGeom prst="rect">
            <a:avLst/>
          </a:prstGeom>
          <a:solidFill>
            <a:srgbClr val="CDDAD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C1279-A252-2441-990E-7F0ABA118016}"/>
              </a:ext>
            </a:extLst>
          </p:cNvPr>
          <p:cNvSpPr txBox="1"/>
          <p:nvPr/>
        </p:nvSpPr>
        <p:spPr>
          <a:xfrm>
            <a:off x="2886393" y="5586825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심층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Q-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네트워크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(DQN)</a:t>
            </a:r>
            <a:endParaRPr kumimoji="1" lang="ko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627B5-944C-8E46-BD0F-853952BF0170}"/>
              </a:ext>
            </a:extLst>
          </p:cNvPr>
          <p:cNvSpPr txBox="1"/>
          <p:nvPr/>
        </p:nvSpPr>
        <p:spPr>
          <a:xfrm>
            <a:off x="6895023" y="558682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심층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Q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러닝</a:t>
            </a:r>
          </a:p>
        </p:txBody>
      </p:sp>
    </p:spTree>
    <p:extLst>
      <p:ext uri="{BB962C8B-B14F-4D97-AF65-F5344CB8AC3E}">
        <p14:creationId xmlns:p14="http://schemas.microsoft.com/office/powerpoint/2010/main" val="66253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93B01-9D80-4C4E-AF2A-AD1FE73141BF}"/>
              </a:ext>
            </a:extLst>
          </p:cNvPr>
          <p:cNvSpPr txBox="1"/>
          <p:nvPr/>
        </p:nvSpPr>
        <p:spPr>
          <a:xfrm>
            <a:off x="1274433" y="1535218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타깃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Q-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가치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B3ED4-A186-7C4B-8169-09A32882C0C7}"/>
              </a:ext>
            </a:extLst>
          </p:cNvPr>
          <p:cNvSpPr txBox="1"/>
          <p:nvPr/>
        </p:nvSpPr>
        <p:spPr>
          <a:xfrm>
            <a:off x="1371404" y="4177996"/>
            <a:ext cx="5602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상태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행동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en-US" altLang="ko-KR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s,a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에 대해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DQN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이 계산한 근사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이 타깃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가치로 경사 </a:t>
            </a:r>
            <a:r>
              <a:rPr kumimoji="1"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하강법을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사용해 훈련 단계를 수행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Q(</a:t>
            </a:r>
            <a:r>
              <a:rPr kumimoji="1" lang="en-US" altLang="ko-KR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s,a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와 타깃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 사이의 제곱 오차 최소화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287953-68A3-FD4A-9F67-98CEFEEF0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4" y="2229838"/>
            <a:ext cx="8661400" cy="91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25A329-5ED5-A54A-BE59-459DED435FC9}"/>
              </a:ext>
            </a:extLst>
          </p:cNvPr>
          <p:cNvSpPr/>
          <p:nvPr/>
        </p:nvSpPr>
        <p:spPr>
          <a:xfrm>
            <a:off x="1371404" y="2461846"/>
            <a:ext cx="1920436" cy="682392"/>
          </a:xfrm>
          <a:prstGeom prst="rect">
            <a:avLst/>
          </a:prstGeom>
          <a:solidFill>
            <a:srgbClr val="CDDAD0">
              <a:alpha val="492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415C7-A2E2-7544-A966-4771DD76DB69}"/>
              </a:ext>
            </a:extLst>
          </p:cNvPr>
          <p:cNvSpPr txBox="1"/>
          <p:nvPr/>
        </p:nvSpPr>
        <p:spPr>
          <a:xfrm>
            <a:off x="1758573" y="324433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target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F81628-79A9-D74C-B200-B8231F08C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97" y="2796117"/>
            <a:ext cx="392330" cy="3923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1660E8-6AD4-774E-BB6B-B00098B8A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585" y="2445738"/>
            <a:ext cx="254000" cy="2413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2D8DF-239F-1445-B055-0B6527633FEA}"/>
              </a:ext>
            </a:extLst>
          </p:cNvPr>
          <p:cNvSpPr/>
          <p:nvPr/>
        </p:nvSpPr>
        <p:spPr>
          <a:xfrm>
            <a:off x="6217920" y="2445738"/>
            <a:ext cx="3685735" cy="698500"/>
          </a:xfrm>
          <a:prstGeom prst="rect">
            <a:avLst/>
          </a:prstGeom>
          <a:solidFill>
            <a:srgbClr val="CDDAD0">
              <a:alpha val="4288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0FBE6-72B2-2648-93C3-9DA6DA705D16}"/>
              </a:ext>
            </a:extLst>
          </p:cNvPr>
          <p:cNvSpPr txBox="1"/>
          <p:nvPr/>
        </p:nvSpPr>
        <p:spPr>
          <a:xfrm>
            <a:off x="6635131" y="3240817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할인된 미래 보상의 추정</a:t>
            </a:r>
          </a:p>
        </p:txBody>
      </p:sp>
    </p:spTree>
    <p:extLst>
      <p:ext uri="{BB962C8B-B14F-4D97-AF65-F5344CB8AC3E}">
        <p14:creationId xmlns:p14="http://schemas.microsoft.com/office/powerpoint/2010/main" val="25706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132731" y="3962160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감사합니다</a:t>
            </a:r>
            <a:endParaRPr kumimoji="0" lang="en-US" altLang="ko-KR" sz="2500" b="0" i="0" u="none" strike="noStrike" kern="1200" cap="none" spc="-1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타원 22"/>
          <p:cNvSpPr/>
          <p:nvPr/>
        </p:nvSpPr>
        <p:spPr>
          <a:xfrm>
            <a:off x="5438515" y="2342382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22"/>
          <p:cNvSpPr/>
          <p:nvPr/>
        </p:nvSpPr>
        <p:spPr>
          <a:xfrm>
            <a:off x="6001888" y="2342382"/>
            <a:ext cx="815409" cy="831119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6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124591" y="1604880"/>
            <a:ext cx="1942818" cy="195750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07391" y="2103169"/>
            <a:ext cx="15772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E7E6E6">
                    <a:lumMod val="25000"/>
                  </a:srgb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lang="ko-KR" altLang="en-US" sz="3200" b="1" dirty="0">
                <a:solidFill>
                  <a:srgbClr val="E7E6E6">
                    <a:lumMod val="25000"/>
                  </a:srgb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러닝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8DE5C-4F53-134A-8A2E-1EEBE81819B2}"/>
              </a:ext>
            </a:extLst>
          </p:cNvPr>
          <p:cNvSpPr txBox="1"/>
          <p:nvPr/>
        </p:nvSpPr>
        <p:spPr>
          <a:xfrm>
            <a:off x="2839338" y="4060670"/>
            <a:ext cx="6513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전이확률과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보상을 초기에 알지 못하는 상황에서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 반복 알고리즘을 적용한 것</a:t>
            </a:r>
            <a:endParaRPr kumimoji="1"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77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1A9FA1-CC65-7945-ACB8-B4799FB98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34" y="1779563"/>
            <a:ext cx="9345509" cy="1701898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40C2C6D-C058-414B-8024-EA6037072A01}"/>
              </a:ext>
            </a:extLst>
          </p:cNvPr>
          <p:cNvSpPr/>
          <p:nvPr/>
        </p:nvSpPr>
        <p:spPr>
          <a:xfrm>
            <a:off x="6316393" y="2182167"/>
            <a:ext cx="4037428" cy="745588"/>
          </a:xfrm>
          <a:prstGeom prst="roundRect">
            <a:avLst/>
          </a:prstGeom>
          <a:solidFill>
            <a:srgbClr val="CDDAD0">
              <a:alpha val="461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75114-385B-1C4A-A121-74D691583CF5}"/>
              </a:ext>
            </a:extLst>
          </p:cNvPr>
          <p:cNvSpPr txBox="1"/>
          <p:nvPr/>
        </p:nvSpPr>
        <p:spPr>
          <a:xfrm>
            <a:off x="5301730" y="3397060"/>
            <a:ext cx="550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기대할 수 있는 할인된 미래 보상의 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B6C4A-F98A-6243-939B-0F7BED80B9D2}"/>
              </a:ext>
            </a:extLst>
          </p:cNvPr>
          <p:cNvSpPr txBox="1"/>
          <p:nvPr/>
        </p:nvSpPr>
        <p:spPr>
          <a:xfrm>
            <a:off x="5168088" y="4328030"/>
            <a:ext cx="5767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타깃 정책이 이후로 최적으로 행동한다고 가정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</a:p>
          <a:p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다음 상태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s’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에 대한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 추정의 최댓값 설정</a:t>
            </a:r>
          </a:p>
        </p:txBody>
      </p:sp>
    </p:spTree>
    <p:extLst>
      <p:ext uri="{BB962C8B-B14F-4D97-AF65-F5344CB8AC3E}">
        <p14:creationId xmlns:p14="http://schemas.microsoft.com/office/powerpoint/2010/main" val="380471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84A23E5-F50F-7749-B251-D91B96DFF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47" y="2181274"/>
            <a:ext cx="7838168" cy="1707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1EC545-6704-C04E-BDE1-ED5A277D8AA5}"/>
              </a:ext>
            </a:extLst>
          </p:cNvPr>
          <p:cNvSpPr txBox="1"/>
          <p:nvPr/>
        </p:nvSpPr>
        <p:spPr>
          <a:xfrm>
            <a:off x="1516847" y="1392702"/>
            <a:ext cx="429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러닝 알고리즘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95004-E9BB-364A-8AB1-3B66EB677FF9}"/>
              </a:ext>
            </a:extLst>
          </p:cNvPr>
          <p:cNvSpPr txBox="1"/>
          <p:nvPr/>
        </p:nvSpPr>
        <p:spPr>
          <a:xfrm>
            <a:off x="1516847" y="4420717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에이전트가 환경을 탐색하도록 만듦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Step() -&gt;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에이전트의 행동 실행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+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결과 상태와 보상 받음</a:t>
            </a:r>
          </a:p>
        </p:txBody>
      </p:sp>
    </p:spTree>
    <p:extLst>
      <p:ext uri="{BB962C8B-B14F-4D97-AF65-F5344CB8AC3E}">
        <p14:creationId xmlns:p14="http://schemas.microsoft.com/office/powerpoint/2010/main" val="269652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9E1B9E-B67B-F149-AA4D-76F7FF98C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46" y="2419350"/>
            <a:ext cx="8690909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CB3B3-5461-A444-B4CB-EBBE104589EA}"/>
              </a:ext>
            </a:extLst>
          </p:cNvPr>
          <p:cNvSpPr txBox="1"/>
          <p:nvPr/>
        </p:nvSpPr>
        <p:spPr>
          <a:xfrm>
            <a:off x="1516846" y="1392702"/>
            <a:ext cx="457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에이전트의 탐색 정책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7CF4A-B0D2-B44B-86F7-0F04CC77C8CB}"/>
              </a:ext>
            </a:extLst>
          </p:cNvPr>
          <p:cNvSpPr txBox="1"/>
          <p:nvPr/>
        </p:nvSpPr>
        <p:spPr>
          <a:xfrm>
            <a:off x="1516846" y="4392582"/>
            <a:ext cx="9297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이 상태 공간이 작아서 단순한 랜덤 정책으로도 충분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알고리즘 오래 실행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에이전트가 각 상태 여러 번 방문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+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모든 행동 여러 번 실행</a:t>
            </a:r>
          </a:p>
        </p:txBody>
      </p:sp>
    </p:spTree>
    <p:extLst>
      <p:ext uri="{BB962C8B-B14F-4D97-AF65-F5344CB8AC3E}">
        <p14:creationId xmlns:p14="http://schemas.microsoft.com/office/powerpoint/2010/main" val="150921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84D2CF5-6577-7B46-894D-3009EB6B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46" y="2264898"/>
            <a:ext cx="7099300" cy="320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674CE-68A4-7847-BE9A-D3CCA97355DE}"/>
              </a:ext>
            </a:extLst>
          </p:cNvPr>
          <p:cNvSpPr txBox="1"/>
          <p:nvPr/>
        </p:nvSpPr>
        <p:spPr>
          <a:xfrm>
            <a:off x="1516846" y="1392702"/>
            <a:ext cx="987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 초기화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+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8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학습률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 감쇠 사용해 </a:t>
            </a:r>
            <a:r>
              <a:rPr kumimoji="1"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러닝 알고리즘 실행</a:t>
            </a:r>
          </a:p>
        </p:txBody>
      </p:sp>
    </p:spTree>
    <p:extLst>
      <p:ext uri="{BB962C8B-B14F-4D97-AF65-F5344CB8AC3E}">
        <p14:creationId xmlns:p14="http://schemas.microsoft.com/office/powerpoint/2010/main" val="29647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16C932-B66E-A542-B674-A1DE5036F7F5}"/>
              </a:ext>
            </a:extLst>
          </p:cNvPr>
          <p:cNvSpPr txBox="1"/>
          <p:nvPr/>
        </p:nvSpPr>
        <p:spPr>
          <a:xfrm>
            <a:off x="1477108" y="1716258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학습률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감쇠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거듭제곱 기반 스케줄링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(11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장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F4069F-E2A3-AE40-A040-E3375061E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2540683"/>
            <a:ext cx="6477151" cy="3269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48800-CBA7-B04A-92B5-20600ACDA635}"/>
              </a:ext>
            </a:extLst>
          </p:cNvPr>
          <p:cNvSpPr txBox="1"/>
          <p:nvPr/>
        </p:nvSpPr>
        <p:spPr>
          <a:xfrm>
            <a:off x="7035841" y="2920574"/>
            <a:ext cx="4039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스텝을 거듭할수록 </a:t>
            </a: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학습률이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감소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처음에는 빠르게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점점 느리게 감소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B5FDF-263D-864E-98F6-FEB337C100FD}"/>
              </a:ext>
            </a:extLst>
          </p:cNvPr>
          <p:cNvSpPr txBox="1"/>
          <p:nvPr/>
        </p:nvSpPr>
        <p:spPr>
          <a:xfrm>
            <a:off x="8238868" y="3863280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n/2    n/3    n/4</a:t>
            </a:r>
            <a:endParaRPr kumimoji="1" lang="ko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0DA2F5-CFAD-CE4C-B0F4-C3D61988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12" y="1183836"/>
            <a:ext cx="7518694" cy="2940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050E3-ABF1-9343-A7E2-69E0E5FDCB02}"/>
              </a:ext>
            </a:extLst>
          </p:cNvPr>
          <p:cNvSpPr txBox="1"/>
          <p:nvPr/>
        </p:nvSpPr>
        <p:spPr>
          <a:xfrm>
            <a:off x="1343737" y="5277152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알고리즘이 최적의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Q-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가치에 수렴하지만 많은 반복과 </a:t>
            </a: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하이퍼파라미터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튜닝 필요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EAFDC-8664-5F42-83A6-A4B716CE4A9F}"/>
              </a:ext>
            </a:extLst>
          </p:cNvPr>
          <p:cNvSpPr txBox="1"/>
          <p:nvPr/>
        </p:nvSpPr>
        <p:spPr>
          <a:xfrm>
            <a:off x="3207434" y="4437470"/>
            <a:ext cx="2250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20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번 이전에 수렴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2C2C5-2878-D841-BEE8-CDBA594F7164}"/>
              </a:ext>
            </a:extLst>
          </p:cNvPr>
          <p:cNvSpPr txBox="1"/>
          <p:nvPr/>
        </p:nvSpPr>
        <p:spPr>
          <a:xfrm>
            <a:off x="6930686" y="4437470"/>
            <a:ext cx="176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8000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204101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7D12A5D-136C-7346-98EC-CE220B283307}"/>
              </a:ext>
            </a:extLst>
          </p:cNvPr>
          <p:cNvSpPr/>
          <p:nvPr/>
        </p:nvSpPr>
        <p:spPr>
          <a:xfrm>
            <a:off x="1796294" y="1361194"/>
            <a:ext cx="1874663" cy="183935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6152C4C-F444-534B-95D0-5BA9BF5F938C}"/>
              </a:ext>
            </a:extLst>
          </p:cNvPr>
          <p:cNvSpPr/>
          <p:nvPr/>
        </p:nvSpPr>
        <p:spPr>
          <a:xfrm>
            <a:off x="8230682" y="1364156"/>
            <a:ext cx="1874663" cy="183935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53EC6B-D28F-7B44-ACBD-51B90707D37D}"/>
              </a:ext>
            </a:extLst>
          </p:cNvPr>
          <p:cNvSpPr/>
          <p:nvPr/>
        </p:nvSpPr>
        <p:spPr>
          <a:xfrm>
            <a:off x="2017434" y="1706751"/>
            <a:ext cx="129356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Q</a:t>
            </a:r>
            <a:r>
              <a:rPr lang="en-US" altLang="ko-KR" sz="2400" b="1" dirty="0">
                <a:solidFill>
                  <a:srgbClr val="E7E6E6">
                    <a:lumMod val="25000"/>
                  </a:srgb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2400" b="1" dirty="0">
                <a:solidFill>
                  <a:srgbClr val="E7E6E6">
                    <a:lumMod val="25000"/>
                  </a:srgb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러닝</a:t>
            </a:r>
            <a:endParaRPr lang="en-US" altLang="ko-KR" sz="2400" b="1" dirty="0">
              <a:solidFill>
                <a:srgbClr val="E7E6E6">
                  <a:lumMod val="25000"/>
                </a:srgb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알고리즘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4685-17E0-9A48-8590-B2D1EA5467B9}"/>
              </a:ext>
            </a:extLst>
          </p:cNvPr>
          <p:cNvSpPr/>
          <p:nvPr/>
        </p:nvSpPr>
        <p:spPr>
          <a:xfrm>
            <a:off x="8230682" y="1429752"/>
            <a:ext cx="180375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정책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그래디언트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알고리즘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689D8-9518-DA4E-B4FE-8EFF5D99A6EF}"/>
              </a:ext>
            </a:extLst>
          </p:cNvPr>
          <p:cNvSpPr txBox="1"/>
          <p:nvPr/>
        </p:nvSpPr>
        <p:spPr>
          <a:xfrm>
            <a:off x="1533979" y="3494945"/>
            <a:ext cx="5155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오프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폴리시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정책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훈련된 정책 반드시 사용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X</a:t>
            </a:r>
            <a:endParaRPr kumimoji="1" lang="ko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B0328-5E17-C140-989D-3B7A65810F89}"/>
              </a:ext>
            </a:extLst>
          </p:cNvPr>
          <p:cNvSpPr txBox="1"/>
          <p:nvPr/>
        </p:nvSpPr>
        <p:spPr>
          <a:xfrm>
            <a:off x="1533979" y="4712677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훈련된 정책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항상 가장 높은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Q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가치 가진 행동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0ECD6-ECD9-FA43-BD62-9C3F87061844}"/>
              </a:ext>
            </a:extLst>
          </p:cNvPr>
          <p:cNvSpPr txBox="1"/>
          <p:nvPr/>
        </p:nvSpPr>
        <p:spPr>
          <a:xfrm>
            <a:off x="7244862" y="3851032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훈련된 정책을 사용해 환경 탐험</a:t>
            </a:r>
          </a:p>
        </p:txBody>
      </p:sp>
    </p:spTree>
    <p:extLst>
      <p:ext uri="{BB962C8B-B14F-4D97-AF65-F5344CB8AC3E}">
        <p14:creationId xmlns:p14="http://schemas.microsoft.com/office/powerpoint/2010/main" val="334906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501</Words>
  <Application>Microsoft Macintosh PowerPoint</Application>
  <PresentationFormat>와이드스크린</PresentationFormat>
  <Paragraphs>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BM JUA OTF</vt:lpstr>
      <vt:lpstr>Noto Sans CJK KR 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서가을</cp:lastModifiedBy>
  <cp:revision>72</cp:revision>
  <dcterms:created xsi:type="dcterms:W3CDTF">2021-05-30T08:06:49Z</dcterms:created>
  <dcterms:modified xsi:type="dcterms:W3CDTF">2022-01-08T13:31:21Z</dcterms:modified>
</cp:coreProperties>
</file>