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BDC1"/>
    <a:srgbClr val="A8D7D9"/>
    <a:srgbClr val="A2816A"/>
    <a:srgbClr val="DACDC4"/>
    <a:srgbClr val="F3E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D9FD39-70E4-4D5E-9EDD-E8137A93A332}" v="178" dt="2022-01-06T20:09:15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52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2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53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90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98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09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50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48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47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83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66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AD80A62-2ECC-4766-A960-08172E526EC5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95999" y="-1274736"/>
            <a:ext cx="0" cy="8280000"/>
          </a:xfrm>
          <a:prstGeom prst="line">
            <a:avLst/>
          </a:prstGeom>
          <a:ln w="12700">
            <a:solidFill>
              <a:srgbClr val="A1D7D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3BC0457-9D0B-411E-B38C-4D65C6F6870A}"/>
              </a:ext>
            </a:extLst>
          </p:cNvPr>
          <p:cNvSpPr/>
          <p:nvPr/>
        </p:nvSpPr>
        <p:spPr>
          <a:xfrm>
            <a:off x="2867992" y="2234600"/>
            <a:ext cx="6456015" cy="12613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1D7D9"/>
            </a:solidFill>
          </a:ln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4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Chap 18.4 </a:t>
            </a:r>
            <a:r>
              <a:rPr lang="ko-KR" altLang="en-US" sz="44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신경망 정책</a:t>
            </a:r>
            <a:endParaRPr lang="en-US" altLang="ko-KR" sz="4400" b="1" kern="0" dirty="0">
              <a:ln w="1905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537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AD80A62-2ECC-4766-A960-08172E526EC5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95999" y="-2805449"/>
            <a:ext cx="0" cy="7200000"/>
          </a:xfrm>
          <a:prstGeom prst="line">
            <a:avLst/>
          </a:prstGeom>
          <a:ln w="12700">
            <a:solidFill>
              <a:srgbClr val="A1D7D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3BC0457-9D0B-411E-B38C-4D65C6F6870A}"/>
              </a:ext>
            </a:extLst>
          </p:cNvPr>
          <p:cNvSpPr/>
          <p:nvPr/>
        </p:nvSpPr>
        <p:spPr>
          <a:xfrm>
            <a:off x="3361717" y="361527"/>
            <a:ext cx="5468565" cy="86604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1D7D9"/>
            </a:solidFill>
          </a:ln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Chap 18.4 </a:t>
            </a:r>
            <a:r>
              <a:rPr lang="ko-KR" altLang="en-US" sz="28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신경망 정책</a:t>
            </a:r>
            <a:endParaRPr lang="en-US" altLang="ko-KR" sz="2800" b="1" kern="0" dirty="0">
              <a:ln w="1905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9F2448-222B-4EFF-BBD1-1CB303E52587}"/>
              </a:ext>
            </a:extLst>
          </p:cNvPr>
          <p:cNvSpPr txBox="1"/>
          <p:nvPr/>
        </p:nvSpPr>
        <p:spPr>
          <a:xfrm>
            <a:off x="1686290" y="2104002"/>
            <a:ext cx="3173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신경망 정책을 만들어 보자</a:t>
            </a: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!</a:t>
            </a:r>
            <a:endParaRPr lang="ko-KR" altLang="en-US" sz="20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81F05D-30D7-4DB6-A2E4-5467B44C5D4A}"/>
              </a:ext>
            </a:extLst>
          </p:cNvPr>
          <p:cNvSpPr txBox="1"/>
          <p:nvPr/>
        </p:nvSpPr>
        <p:spPr>
          <a:xfrm>
            <a:off x="3147936" y="3475274"/>
            <a:ext cx="394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관측을 입력으로 받고 실행할 행동을 출력함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84F3D8-2C04-43D5-B813-2A102AAB876B}"/>
              </a:ext>
            </a:extLst>
          </p:cNvPr>
          <p:cNvSpPr txBox="1"/>
          <p:nvPr/>
        </p:nvSpPr>
        <p:spPr>
          <a:xfrm flipH="1">
            <a:off x="7696217" y="3511905"/>
            <a:ext cx="31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각 행동에 대한 확률을 추정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944131-4D7F-48DB-8FAD-6B2C032E6584}"/>
              </a:ext>
            </a:extLst>
          </p:cNvPr>
          <p:cNvSpPr txBox="1"/>
          <p:nvPr/>
        </p:nvSpPr>
        <p:spPr>
          <a:xfrm flipH="1">
            <a:off x="7696217" y="4038465"/>
            <a:ext cx="472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추정된 확률에 따라 랜덤하게 행동 선택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95C80FE-8150-47B5-AC44-0218F949D4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108" y="2033076"/>
            <a:ext cx="452182" cy="452182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BB6285CB-9D32-4DF2-A594-5D8FDFB448C4}"/>
              </a:ext>
            </a:extLst>
          </p:cNvPr>
          <p:cNvSpPr/>
          <p:nvPr/>
        </p:nvSpPr>
        <p:spPr>
          <a:xfrm>
            <a:off x="2067633" y="3322028"/>
            <a:ext cx="856731" cy="716437"/>
          </a:xfrm>
          <a:prstGeom prst="ellipse">
            <a:avLst/>
          </a:prstGeom>
          <a:solidFill>
            <a:srgbClr val="DA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8D4A5E-4C85-453A-965A-394EEEAD13FB}"/>
              </a:ext>
            </a:extLst>
          </p:cNvPr>
          <p:cNvSpPr txBox="1"/>
          <p:nvPr/>
        </p:nvSpPr>
        <p:spPr>
          <a:xfrm>
            <a:off x="1988902" y="3511905"/>
            <a:ext cx="99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신경망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C77BED3-BAF0-42C9-8284-3BCD277E284E}"/>
              </a:ext>
            </a:extLst>
          </p:cNvPr>
          <p:cNvSpPr/>
          <p:nvPr/>
        </p:nvSpPr>
        <p:spPr>
          <a:xfrm>
            <a:off x="7135947" y="3560077"/>
            <a:ext cx="282167" cy="237434"/>
          </a:xfrm>
          <a:prstGeom prst="rightArrow">
            <a:avLst/>
          </a:prstGeom>
          <a:solidFill>
            <a:srgbClr val="A8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5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AD80A62-2ECC-4766-A960-08172E526EC5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95999" y="-2805449"/>
            <a:ext cx="0" cy="7200000"/>
          </a:xfrm>
          <a:prstGeom prst="line">
            <a:avLst/>
          </a:prstGeom>
          <a:ln w="12700">
            <a:solidFill>
              <a:srgbClr val="A1D7D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3BC0457-9D0B-411E-B38C-4D65C6F6870A}"/>
              </a:ext>
            </a:extLst>
          </p:cNvPr>
          <p:cNvSpPr/>
          <p:nvPr/>
        </p:nvSpPr>
        <p:spPr>
          <a:xfrm>
            <a:off x="3361717" y="361527"/>
            <a:ext cx="5468565" cy="86604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1D7D9"/>
            </a:solidFill>
          </a:ln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Chap 18.4 </a:t>
            </a:r>
            <a:r>
              <a:rPr lang="ko-KR" altLang="en-US" sz="28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신경망 정책</a:t>
            </a:r>
            <a:endParaRPr lang="en-US" altLang="ko-KR" sz="2800" b="1" kern="0" dirty="0">
              <a:ln w="1905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84F3D8-2C04-43D5-B813-2A102AAB876B}"/>
              </a:ext>
            </a:extLst>
          </p:cNvPr>
          <p:cNvSpPr txBox="1"/>
          <p:nvPr/>
        </p:nvSpPr>
        <p:spPr>
          <a:xfrm flipH="1">
            <a:off x="1779871" y="2101964"/>
            <a:ext cx="3163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CartPole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환경의 경우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5843CE-6CDC-4755-A5E2-A930A8AFB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42" y="2782673"/>
            <a:ext cx="5310695" cy="2881557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B3CAA68E-89DE-4A75-8DED-88E73AA79FB4}"/>
              </a:ext>
            </a:extLst>
          </p:cNvPr>
          <p:cNvGrpSpPr/>
          <p:nvPr/>
        </p:nvGrpSpPr>
        <p:grpSpPr>
          <a:xfrm>
            <a:off x="7467556" y="3288201"/>
            <a:ext cx="4213456" cy="1957845"/>
            <a:chOff x="7467556" y="3410752"/>
            <a:chExt cx="4213456" cy="195784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AA4222-48C3-496F-AC1C-BBCC420F5958}"/>
                </a:ext>
              </a:extLst>
            </p:cNvPr>
            <p:cNvSpPr txBox="1"/>
            <p:nvPr/>
          </p:nvSpPr>
          <p:spPr>
            <a:xfrm>
              <a:off x="7468481" y="3410752"/>
              <a:ext cx="29871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가능한 행동이 두개 있으므로 하나의 출력 뉴런만 있으면 됨</a:t>
              </a:r>
              <a:endPara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39A886-9760-4C13-A70D-8EC580833EA5}"/>
                </a:ext>
              </a:extLst>
            </p:cNvPr>
            <p:cNvSpPr txBox="1"/>
            <p:nvPr/>
          </p:nvSpPr>
          <p:spPr>
            <a:xfrm>
              <a:off x="7467556" y="4343508"/>
              <a:ext cx="2572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행동 </a:t>
              </a:r>
              <a:r>
                <a:rPr lang="en-US" altLang="ko-KR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</a:t>
              </a:r>
              <a:r>
                <a:rPr lang="ko-KR" altLang="en-US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의 확률 출력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1172-0B21-4116-AFAC-64A09E33C57B}"/>
                </a:ext>
              </a:extLst>
            </p:cNvPr>
            <p:cNvSpPr txBox="1"/>
            <p:nvPr/>
          </p:nvSpPr>
          <p:spPr>
            <a:xfrm>
              <a:off x="7467556" y="4999265"/>
              <a:ext cx="4213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행동 </a:t>
              </a:r>
              <a:r>
                <a:rPr lang="en-US" altLang="ko-KR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1</a:t>
              </a:r>
              <a:r>
                <a:rPr lang="ko-KR" altLang="en-US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의 확률은 </a:t>
              </a:r>
              <a:r>
                <a:rPr lang="en-US" altLang="ko-KR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1-p</a:t>
              </a:r>
              <a:r>
                <a:rPr lang="ko-KR" altLang="en-US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가 됨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178951CD-6785-4106-9D08-EE567AD881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108" y="2033076"/>
            <a:ext cx="452182" cy="45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AD80A62-2ECC-4766-A960-08172E526EC5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95999" y="-2805449"/>
            <a:ext cx="0" cy="7200000"/>
          </a:xfrm>
          <a:prstGeom prst="line">
            <a:avLst/>
          </a:prstGeom>
          <a:ln w="12700">
            <a:solidFill>
              <a:srgbClr val="A1D7D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3BC0457-9D0B-411E-B38C-4D65C6F6870A}"/>
              </a:ext>
            </a:extLst>
          </p:cNvPr>
          <p:cNvSpPr/>
          <p:nvPr/>
        </p:nvSpPr>
        <p:spPr>
          <a:xfrm>
            <a:off x="3361717" y="361527"/>
            <a:ext cx="5468565" cy="86604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1D7D9"/>
            </a:solidFill>
          </a:ln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Chap 18.4 </a:t>
            </a:r>
            <a:r>
              <a:rPr lang="ko-KR" altLang="en-US" sz="28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신경망 정책</a:t>
            </a:r>
            <a:endParaRPr lang="en-US" altLang="ko-KR" sz="2800" b="1" kern="0" dirty="0">
              <a:ln w="1905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3AB0E7-D1B7-432F-ADC9-2C1A60D9403D}"/>
              </a:ext>
            </a:extLst>
          </p:cNvPr>
          <p:cNvSpPr txBox="1"/>
          <p:nvPr/>
        </p:nvSpPr>
        <p:spPr>
          <a:xfrm>
            <a:off x="1686290" y="2070803"/>
            <a:ext cx="6737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신경망이 만든 확률을 기반으로 랜덤하게 행동을 선택하는 이유 </a:t>
            </a: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#1</a:t>
            </a:r>
            <a:endParaRPr lang="ko-KR" altLang="en-US" sz="20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185066-2FE0-49A6-A9EC-DD99C3ED2E18}"/>
              </a:ext>
            </a:extLst>
          </p:cNvPr>
          <p:cNvGrpSpPr/>
          <p:nvPr/>
        </p:nvGrpSpPr>
        <p:grpSpPr>
          <a:xfrm>
            <a:off x="4278706" y="3072951"/>
            <a:ext cx="3634586" cy="2844174"/>
            <a:chOff x="1726308" y="2953189"/>
            <a:chExt cx="3634586" cy="284417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E569D0F-B010-4829-B883-35EFA11FA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0434" y="3044757"/>
              <a:ext cx="3530460" cy="2752606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872AB03-76A9-4586-A418-4C50D4783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308" y="2953189"/>
              <a:ext cx="3603812" cy="2841472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7FCFB375-A339-4067-9700-DAC0AE4425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108" y="2033076"/>
            <a:ext cx="452182" cy="452182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6A52301-5480-4F0F-9F82-B05A78D6A5CB}"/>
              </a:ext>
            </a:extLst>
          </p:cNvPr>
          <p:cNvSpPr/>
          <p:nvPr/>
        </p:nvSpPr>
        <p:spPr>
          <a:xfrm>
            <a:off x="3355967" y="3838086"/>
            <a:ext cx="2266085" cy="870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02129E-9783-4152-B019-5A36A5922BF5}"/>
              </a:ext>
            </a:extLst>
          </p:cNvPr>
          <p:cNvSpPr txBox="1"/>
          <p:nvPr/>
        </p:nvSpPr>
        <p:spPr>
          <a:xfrm>
            <a:off x="3497107" y="3919857"/>
            <a:ext cx="198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에이전트가 새로운 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/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행동을 탐험하는 것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78B4450-1699-455E-A108-011C820D5661}"/>
              </a:ext>
            </a:extLst>
          </p:cNvPr>
          <p:cNvSpPr/>
          <p:nvPr/>
        </p:nvSpPr>
        <p:spPr>
          <a:xfrm>
            <a:off x="6749475" y="3807759"/>
            <a:ext cx="2266085" cy="870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7AB40-61AD-428F-B710-CDDD67AD8227}"/>
              </a:ext>
            </a:extLst>
          </p:cNvPr>
          <p:cNvSpPr txBox="1"/>
          <p:nvPr/>
        </p:nvSpPr>
        <p:spPr>
          <a:xfrm>
            <a:off x="6948958" y="3950185"/>
            <a:ext cx="192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잘 할 수 있는 행동을 활용하는 것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6B65894-A6A8-4D7A-B755-E00B16917C11}"/>
              </a:ext>
            </a:extLst>
          </p:cNvPr>
          <p:cNvSpPr/>
          <p:nvPr/>
        </p:nvSpPr>
        <p:spPr>
          <a:xfrm>
            <a:off x="3417887" y="3893623"/>
            <a:ext cx="2138839" cy="733988"/>
          </a:xfrm>
          <a:prstGeom prst="ellipse">
            <a:avLst/>
          </a:prstGeom>
          <a:noFill/>
          <a:ln>
            <a:solidFill>
              <a:srgbClr val="A8D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725C5D4-9531-4D10-ABF2-8F37D0C0B244}"/>
              </a:ext>
            </a:extLst>
          </p:cNvPr>
          <p:cNvSpPr/>
          <p:nvPr/>
        </p:nvSpPr>
        <p:spPr>
          <a:xfrm>
            <a:off x="6813097" y="3873789"/>
            <a:ext cx="2138839" cy="733988"/>
          </a:xfrm>
          <a:prstGeom prst="ellipse">
            <a:avLst/>
          </a:prstGeom>
          <a:noFill/>
          <a:ln>
            <a:solidFill>
              <a:srgbClr val="A8D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8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AD80A62-2ECC-4766-A960-08172E526EC5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95999" y="-2805449"/>
            <a:ext cx="0" cy="7200000"/>
          </a:xfrm>
          <a:prstGeom prst="line">
            <a:avLst/>
          </a:prstGeom>
          <a:ln w="12700">
            <a:solidFill>
              <a:srgbClr val="A1D7D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3BC0457-9D0B-411E-B38C-4D65C6F6870A}"/>
              </a:ext>
            </a:extLst>
          </p:cNvPr>
          <p:cNvSpPr/>
          <p:nvPr/>
        </p:nvSpPr>
        <p:spPr>
          <a:xfrm>
            <a:off x="3361717" y="361527"/>
            <a:ext cx="5468565" cy="86604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1D7D9"/>
            </a:solidFill>
          </a:ln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Chap 18.4 </a:t>
            </a:r>
            <a:r>
              <a:rPr lang="ko-KR" altLang="en-US" sz="28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신경망 정책</a:t>
            </a:r>
            <a:endParaRPr lang="en-US" altLang="ko-KR" sz="2800" b="1" kern="0" dirty="0">
              <a:ln w="1905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517E69-FE90-4409-ABE9-03075B5FDB6F}"/>
              </a:ext>
            </a:extLst>
          </p:cNvPr>
          <p:cNvSpPr txBox="1"/>
          <p:nvPr/>
        </p:nvSpPr>
        <p:spPr>
          <a:xfrm>
            <a:off x="1686290" y="3072780"/>
            <a:ext cx="515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이런 환경에서는 과거의 행동과 관측은 무시해도 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6431F-D3FE-4274-8CEB-9227AF82D10B}"/>
              </a:ext>
            </a:extLst>
          </p:cNvPr>
          <p:cNvSpPr txBox="1"/>
          <p:nvPr/>
        </p:nvSpPr>
        <p:spPr>
          <a:xfrm>
            <a:off x="2015232" y="3550187"/>
            <a:ext cx="118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A8D7D9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Why?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05FD455-BA6D-4301-BB1D-A9646EEE3996}"/>
              </a:ext>
            </a:extLst>
          </p:cNvPr>
          <p:cNvGrpSpPr/>
          <p:nvPr/>
        </p:nvGrpSpPr>
        <p:grpSpPr>
          <a:xfrm>
            <a:off x="2711268" y="4091874"/>
            <a:ext cx="7931594" cy="1408782"/>
            <a:chOff x="3361717" y="3809070"/>
            <a:chExt cx="7931594" cy="140878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918692-D7D3-4F09-A88E-DF8F451ED968}"/>
                </a:ext>
              </a:extLst>
            </p:cNvPr>
            <p:cNvSpPr txBox="1"/>
            <p:nvPr/>
          </p:nvSpPr>
          <p:spPr>
            <a:xfrm flipH="1">
              <a:off x="3361717" y="3809070"/>
              <a:ext cx="5468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각 관측이 환경에 대한 완전한 상태를 담고 있기 때문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630851-3FB5-4EA8-81A6-7BF219FFCC60}"/>
                </a:ext>
              </a:extLst>
            </p:cNvPr>
            <p:cNvSpPr txBox="1"/>
            <p:nvPr/>
          </p:nvSpPr>
          <p:spPr>
            <a:xfrm>
              <a:off x="3361717" y="4346331"/>
              <a:ext cx="7931594" cy="871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if, </a:t>
              </a:r>
              <a:r>
                <a:rPr lang="ko-KR" altLang="en-US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어떤 상태가 숨겨져 있음</a:t>
              </a:r>
              <a:r>
                <a:rPr lang="en-US" altLang="ko-KR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	   </a:t>
              </a:r>
              <a:r>
                <a:rPr lang="ko-KR" altLang="en-US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과거의 행동과 관측도 고려해야함</a:t>
              </a:r>
              <a:endPara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 err="1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elif</a:t>
              </a:r>
              <a:r>
                <a:rPr lang="en-US" altLang="ko-KR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, </a:t>
              </a:r>
              <a:r>
                <a:rPr lang="ko-KR" altLang="en-US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관측에 잡음이 있음 </a:t>
              </a:r>
              <a:r>
                <a:rPr lang="en-US" altLang="ko-KR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	</a:t>
              </a:r>
              <a:r>
                <a:rPr lang="ko-KR" altLang="en-US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현재 상태 추정을 위해 지난 관측 몇 개 사용하는 것이 좋음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34565F8-346E-48CF-97FE-CEEA8664CE36}"/>
              </a:ext>
            </a:extLst>
          </p:cNvPr>
          <p:cNvSpPr txBox="1"/>
          <p:nvPr/>
        </p:nvSpPr>
        <p:spPr>
          <a:xfrm>
            <a:off x="1686290" y="2070803"/>
            <a:ext cx="6737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신경망이 만든 확률을 기반으로 랜덤하게 행동을 선택하는 이유 </a:t>
            </a: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#1</a:t>
            </a:r>
            <a:endParaRPr lang="ko-KR" altLang="en-US" sz="20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D80569D-CF35-40C5-8828-9D43798D7E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108" y="2033076"/>
            <a:ext cx="452182" cy="452182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979C1F1B-79FB-4E6E-B173-A131A5264AD7}"/>
              </a:ext>
            </a:extLst>
          </p:cNvPr>
          <p:cNvSpPr/>
          <p:nvPr/>
        </p:nvSpPr>
        <p:spPr>
          <a:xfrm>
            <a:off x="5304466" y="4801273"/>
            <a:ext cx="282167" cy="237434"/>
          </a:xfrm>
          <a:prstGeom prst="rightArrow">
            <a:avLst/>
          </a:prstGeom>
          <a:solidFill>
            <a:srgbClr val="A8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C13DA48B-26C7-47C2-914D-3964E707C814}"/>
              </a:ext>
            </a:extLst>
          </p:cNvPr>
          <p:cNvSpPr/>
          <p:nvPr/>
        </p:nvSpPr>
        <p:spPr>
          <a:xfrm>
            <a:off x="5054912" y="5221355"/>
            <a:ext cx="282167" cy="237434"/>
          </a:xfrm>
          <a:prstGeom prst="rightArrow">
            <a:avLst/>
          </a:prstGeom>
          <a:solidFill>
            <a:srgbClr val="A8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38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AD80A62-2ECC-4766-A960-08172E526EC5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95999" y="-2805449"/>
            <a:ext cx="0" cy="7200000"/>
          </a:xfrm>
          <a:prstGeom prst="line">
            <a:avLst/>
          </a:prstGeom>
          <a:ln w="12700">
            <a:solidFill>
              <a:srgbClr val="A1D7D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3BC0457-9D0B-411E-B38C-4D65C6F6870A}"/>
              </a:ext>
            </a:extLst>
          </p:cNvPr>
          <p:cNvSpPr/>
          <p:nvPr/>
        </p:nvSpPr>
        <p:spPr>
          <a:xfrm>
            <a:off x="3361717" y="361527"/>
            <a:ext cx="5468565" cy="86604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1D7D9"/>
            </a:solidFill>
          </a:ln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Chap 18.4 </a:t>
            </a:r>
            <a:r>
              <a:rPr lang="ko-KR" altLang="en-US" sz="28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신경망 정책</a:t>
            </a:r>
            <a:endParaRPr lang="en-US" altLang="ko-KR" sz="2800" b="1" kern="0" dirty="0">
              <a:ln w="1905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0669C6-9C83-41D7-B250-B9F2CD756EE6}"/>
              </a:ext>
            </a:extLst>
          </p:cNvPr>
          <p:cNvSpPr txBox="1"/>
          <p:nvPr/>
        </p:nvSpPr>
        <p:spPr>
          <a:xfrm>
            <a:off x="1686290" y="2070514"/>
            <a:ext cx="2141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신경망 정책 구현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D034326-C461-4A29-9F0D-8070DC93E7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108" y="2033076"/>
            <a:ext cx="452182" cy="452182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55674659-A601-4179-BE80-88280A318515}"/>
              </a:ext>
            </a:extLst>
          </p:cNvPr>
          <p:cNvGrpSpPr/>
          <p:nvPr/>
        </p:nvGrpSpPr>
        <p:grpSpPr>
          <a:xfrm>
            <a:off x="2080182" y="3006230"/>
            <a:ext cx="8031637" cy="2412111"/>
            <a:chOff x="1762812" y="3006230"/>
            <a:chExt cx="8031637" cy="241211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409C590-5F61-42F4-88BA-A65FB476C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2468" y="3006230"/>
              <a:ext cx="6992326" cy="1724266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A0DCA6F-CDE9-40CF-A4EF-5980EFE42BC8}"/>
                </a:ext>
              </a:extLst>
            </p:cNvPr>
            <p:cNvSpPr txBox="1"/>
            <p:nvPr/>
          </p:nvSpPr>
          <p:spPr>
            <a:xfrm>
              <a:off x="3325006" y="4195280"/>
              <a:ext cx="19218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rgbClr val="71BDC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정책 네트워크 정의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55B2013-C22B-4F0F-96BC-74CD8CE647AE}"/>
                </a:ext>
              </a:extLst>
            </p:cNvPr>
            <p:cNvSpPr txBox="1"/>
            <p:nvPr/>
          </p:nvSpPr>
          <p:spPr>
            <a:xfrm>
              <a:off x="3231978" y="3576004"/>
              <a:ext cx="25277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rgbClr val="71BDC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입력 개수</a:t>
              </a:r>
              <a:r>
                <a:rPr lang="en-US" altLang="ko-KR" sz="1050" dirty="0">
                  <a:solidFill>
                    <a:srgbClr val="71BDC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: </a:t>
              </a:r>
              <a:r>
                <a:rPr lang="ko-KR" altLang="en-US" sz="1050" dirty="0">
                  <a:solidFill>
                    <a:srgbClr val="71BDC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관측 공간의 크기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B8CE4F-B63D-4DD6-8902-EA842EB600F0}"/>
                </a:ext>
              </a:extLst>
            </p:cNvPr>
            <p:cNvSpPr txBox="1"/>
            <p:nvPr/>
          </p:nvSpPr>
          <p:spPr>
            <a:xfrm flipH="1">
              <a:off x="5778630" y="3868363"/>
              <a:ext cx="13023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rgbClr val="71BDC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은닉 유닛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BC45571-C0ED-4D2C-B229-6E9E01D9E8CD}"/>
                </a:ext>
              </a:extLst>
            </p:cNvPr>
            <p:cNvSpPr txBox="1"/>
            <p:nvPr/>
          </p:nvSpPr>
          <p:spPr>
            <a:xfrm>
              <a:off x="1762812" y="5049009"/>
              <a:ext cx="8031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71BDC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if </a:t>
              </a:r>
              <a:r>
                <a:rPr lang="ko-KR" altLang="en-US" dirty="0">
                  <a:solidFill>
                    <a:srgbClr val="71BDC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가능한 행동이 두 개보다 많음</a:t>
              </a:r>
              <a:r>
                <a:rPr lang="en-US" altLang="ko-KR" dirty="0">
                  <a:solidFill>
                    <a:srgbClr val="71BDC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	</a:t>
              </a:r>
              <a:r>
                <a:rPr lang="ko-KR" altLang="en-US" dirty="0">
                  <a:solidFill>
                    <a:srgbClr val="71BDC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행동마다 하나의 출력 뉴런 </a:t>
              </a:r>
              <a:r>
                <a:rPr lang="en-US" altLang="ko-KR" dirty="0">
                  <a:solidFill>
                    <a:srgbClr val="71BDC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+ </a:t>
              </a:r>
              <a:r>
                <a:rPr lang="ko-KR" altLang="en-US" dirty="0" err="1">
                  <a:solidFill>
                    <a:srgbClr val="71BDC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소프트맥스</a:t>
              </a:r>
              <a:r>
                <a:rPr lang="ko-KR" altLang="en-US" dirty="0">
                  <a:solidFill>
                    <a:srgbClr val="71BDC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활성화 함수 사용</a:t>
              </a: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4833FA7-DB7C-4BDF-9A54-9A7F21469CFE}"/>
                </a:ext>
              </a:extLst>
            </p:cNvPr>
            <p:cNvSpPr/>
            <p:nvPr/>
          </p:nvSpPr>
          <p:spPr>
            <a:xfrm>
              <a:off x="5778630" y="4138553"/>
              <a:ext cx="202392" cy="225240"/>
            </a:xfrm>
            <a:prstGeom prst="ellipse">
              <a:avLst/>
            </a:prstGeom>
            <a:noFill/>
            <a:ln w="19050">
              <a:solidFill>
                <a:srgbClr val="71BD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1FC202E-CE35-4E1D-898B-595B3AB10A21}"/>
                </a:ext>
              </a:extLst>
            </p:cNvPr>
            <p:cNvCxnSpPr>
              <a:cxnSpLocks/>
            </p:cNvCxnSpPr>
            <p:nvPr/>
          </p:nvCxnSpPr>
          <p:spPr>
            <a:xfrm>
              <a:off x="3721088" y="4195280"/>
              <a:ext cx="700083" cy="0"/>
            </a:xfrm>
            <a:prstGeom prst="line">
              <a:avLst/>
            </a:prstGeom>
            <a:ln w="19050">
              <a:solidFill>
                <a:srgbClr val="71B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110081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180</Words>
  <Application>Microsoft Office PowerPoint</Application>
  <PresentationFormat>와이드스크린</PresentationFormat>
  <Paragraphs>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LG Smart UI Regular</vt:lpstr>
      <vt:lpstr>LG Smart UI SemiBold</vt:lpstr>
      <vt:lpstr>맑은 고딕</vt:lpstr>
      <vt:lpstr>야놀자 야체 B</vt:lpstr>
      <vt:lpstr>Arial</vt:lpstr>
      <vt:lpstr>Wingdings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안 세윤</cp:lastModifiedBy>
  <cp:revision>2</cp:revision>
  <dcterms:created xsi:type="dcterms:W3CDTF">2021-09-27T07:05:34Z</dcterms:created>
  <dcterms:modified xsi:type="dcterms:W3CDTF">2022-01-06T20:10:04Z</dcterms:modified>
</cp:coreProperties>
</file>