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D0A7-FF4B-42D7-AC04-C6A5E935E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FB31F-DD62-40FB-8BC1-5611384F9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ED23A-CADA-4806-A070-79ABAD4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A4064-DEC9-43D7-8C7C-CEAE6DC1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44EC1-A66C-4F9C-8C39-C99E4C31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2A024-27E6-4D6A-BFAC-A99A3F39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D48D6-9598-4857-AB0E-38BB1706E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43E25-943D-49CC-A29D-11B238F7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870A2-C4D1-4033-A5E0-9196A267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B7234-D795-4C72-A0CC-4A3E6960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2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790B35-3491-47FB-B967-4300B1F9A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1CB83-36A7-40B3-B88D-C00B8F0AE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22861-29DA-43B1-99FC-5A437F08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C73FD-80F7-4EF6-8BA6-005269E2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54C18-3434-4F9E-B20B-BB5D0880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5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7092-95C3-4C31-B204-7FD52973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D4A15-D8A2-4170-B2DC-4E86B4C4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BCCCF-614B-468A-B00D-3BC2E082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568DA-2596-4DB0-B656-8B4CED81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8353F-63E3-4FB7-9F3C-7D5DD9F9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A6005-E515-4840-B714-80C28418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E3B7F-8555-42BD-8CD8-3E170ECA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2860B-9DA3-4DED-8621-C66BFCAF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08698-CB0F-4CB9-8640-8852208F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C975B-92E4-4292-B507-7F873C80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9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B78AE-92D0-4C91-B1CA-415BAC1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643E9-00A0-4555-B2E3-6C95E4E15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72277-A1F5-42DD-B244-1B67C6B2F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B4EAA-3A78-4AE2-B067-C1AD0FE5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7D367-A16E-4550-ACB1-EF572F4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EBFB3-5FDB-47D8-97DE-FBB3120C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6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710B-D10C-40B3-8CA6-9CD47B58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5A6DD-053C-4956-9D63-D6FC9EF1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1C6A7-03D6-4C78-AC3A-5876BB7A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D1956-6121-4967-911D-45D866A2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942F39-9F00-46A1-8605-01ADF341F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2FFA65-41B5-41D2-94FE-22C31759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27280-4DB6-486D-BABA-0E4C637B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633D3D-639F-49F1-88C8-275A7C24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F87EF-2459-4F84-BCE1-45B5DDBF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8E4A3-DE5E-46BB-9360-2DCED2C0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693732-91BB-4853-91E9-D6C5B50F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CDD652-C8B1-404C-9DEA-FD5BCE09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3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EF6B1A-0230-45BB-8BAD-2B94C3B3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203A1C-DAA3-4D35-8A32-1CD228CC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4F7E7-D4F7-4B60-8571-736F79B8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7B8E-2FAE-4882-8F31-6C857677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46002-33A6-4244-88A5-3AD0541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E4008-3847-4939-B8A6-C56C604D4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D8C8D-302A-4264-87E4-C23E32FC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7F01B-F3F3-4B2A-BCB1-F68F7CE7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DF10E-77E8-435D-A204-04BB1AA6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1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C5C62-D826-40A7-959D-B9302557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EE04C6-A6BE-4E85-8EDB-7911474D1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7EC0D-3EA4-4C71-B0B2-2BFA45BE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54FE4-1F23-48A8-BC39-A25D7EDB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113B2-9AC0-4567-8547-DF7C17BF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08356-B3F2-4AD4-881D-E08F09B2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9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31AD1-AF42-4041-8BB1-AD9C533A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FFFC4-4CC1-40BA-9790-4D4881E1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2D56B-7D4F-4987-97D9-984F6D9C7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7F40-5B94-45B4-B19C-974C5774CA28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CBBD4-766F-472E-BE9F-FCF809926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21AF2-C41A-40DC-95EB-30BC6B706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A435-8726-499C-8128-912D5DF5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5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888AB-6926-4D7D-960B-BB9E30469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19.1 </a:t>
            </a:r>
            <a:r>
              <a:rPr lang="ko-KR" altLang="en-US" dirty="0" err="1"/>
              <a:t>텐서플로</a:t>
            </a:r>
            <a:r>
              <a:rPr lang="ko-KR" altLang="en-US" dirty="0"/>
              <a:t> 모델 서빙</a:t>
            </a:r>
          </a:p>
        </p:txBody>
      </p:sp>
    </p:spTree>
    <p:extLst>
      <p:ext uri="{BB962C8B-B14F-4D97-AF65-F5344CB8AC3E}">
        <p14:creationId xmlns:p14="http://schemas.microsoft.com/office/powerpoint/2010/main" val="193197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8142D9-30F8-4D7B-BB66-1665A1BFAFAF}"/>
              </a:ext>
            </a:extLst>
          </p:cNvPr>
          <p:cNvSpPr txBox="1"/>
          <p:nvPr/>
        </p:nvSpPr>
        <p:spPr>
          <a:xfrm>
            <a:off x="1533777" y="4320981"/>
            <a:ext cx="8261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쿠버네티스</a:t>
            </a:r>
            <a:r>
              <a:rPr lang="en-US" altLang="ko-KR" b="1" dirty="0"/>
              <a:t>(</a:t>
            </a:r>
            <a:r>
              <a:rPr lang="en-US" altLang="ko-KR" b="1" dirty="0" err="1"/>
              <a:t>Kubemetes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많은 서버의 컨테이너를 손쉽게 관리하도록 돕는 오픈 소스 시스템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아마존 </a:t>
            </a:r>
            <a:r>
              <a:rPr lang="en-US" altLang="ko-KR" dirty="0"/>
              <a:t>AWS, </a:t>
            </a:r>
            <a:r>
              <a:rPr lang="ko-KR" altLang="en-US" dirty="0"/>
              <a:t>마이크로소프트 </a:t>
            </a:r>
            <a:r>
              <a:rPr lang="ko-KR" altLang="en-US" dirty="0" err="1"/>
              <a:t>애저</a:t>
            </a:r>
            <a:r>
              <a:rPr lang="en-US" altLang="ko-KR" dirty="0"/>
              <a:t>, </a:t>
            </a:r>
            <a:r>
              <a:rPr lang="ko-KR" altLang="en-US" dirty="0"/>
              <a:t>구글 클라우드 플랫폼</a:t>
            </a:r>
            <a:r>
              <a:rPr lang="en-US" altLang="ko-KR" dirty="0"/>
              <a:t>, IBM </a:t>
            </a:r>
            <a:r>
              <a:rPr lang="ko-KR" altLang="en-US" dirty="0"/>
              <a:t>클라우드 등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64BC5-8F38-454F-A10B-7547F78FBF28}"/>
              </a:ext>
            </a:extLst>
          </p:cNvPr>
          <p:cNvSpPr txBox="1"/>
          <p:nvPr/>
        </p:nvSpPr>
        <p:spPr>
          <a:xfrm>
            <a:off x="1533777" y="1609057"/>
            <a:ext cx="873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초당 쿼리 요청이 많다 </a:t>
            </a:r>
            <a:r>
              <a:rPr lang="en-US" altLang="ko-KR" dirty="0"/>
              <a:t>=&gt; TF </a:t>
            </a:r>
            <a:r>
              <a:rPr lang="ko-KR" altLang="en-US" dirty="0"/>
              <a:t>서빙을 서버 여러 대에 설치하고 쿼리를 로드 </a:t>
            </a:r>
            <a:r>
              <a:rPr lang="ko-KR" altLang="en-US" dirty="0" err="1"/>
              <a:t>밸런싱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많은 </a:t>
            </a:r>
            <a:r>
              <a:rPr lang="en-US" altLang="ko-KR" dirty="0"/>
              <a:t>TF </a:t>
            </a:r>
            <a:r>
              <a:rPr lang="ko-KR" altLang="en-US" dirty="0"/>
              <a:t>서빙 컨테이너를 서버에 배포하고 관리 필요</a:t>
            </a:r>
            <a:endParaRPr lang="en-US" altLang="ko-KR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B9A35B2-716E-4DF0-A697-3E6584C5D537}"/>
              </a:ext>
            </a:extLst>
          </p:cNvPr>
          <p:cNvSpPr/>
          <p:nvPr/>
        </p:nvSpPr>
        <p:spPr>
          <a:xfrm>
            <a:off x="5616315" y="3174555"/>
            <a:ext cx="479685" cy="50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D64BC5-8F38-454F-A10B-7547F78FBF28}"/>
              </a:ext>
            </a:extLst>
          </p:cNvPr>
          <p:cNvSpPr txBox="1"/>
          <p:nvPr/>
        </p:nvSpPr>
        <p:spPr>
          <a:xfrm>
            <a:off x="1588035" y="1758959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GCP AI</a:t>
            </a:r>
            <a:r>
              <a:rPr lang="ko-KR" altLang="en-US" dirty="0"/>
              <a:t> 플랫폼에서 예측 서비스 만들기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552A5-7241-4125-842A-01B7D1581B3E}"/>
              </a:ext>
            </a:extLst>
          </p:cNvPr>
          <p:cNvSpPr txBox="1"/>
          <p:nvPr/>
        </p:nvSpPr>
        <p:spPr>
          <a:xfrm>
            <a:off x="59960" y="59960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MNIST </a:t>
            </a:r>
            <a:r>
              <a:rPr lang="ko-KR" altLang="en-US" dirty="0"/>
              <a:t>모델을 클라우드에서 서비스하기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D2ACE-450A-42A7-A2EE-99C1F99B1DA4}"/>
              </a:ext>
            </a:extLst>
          </p:cNvPr>
          <p:cNvSpPr txBox="1"/>
          <p:nvPr/>
        </p:nvSpPr>
        <p:spPr>
          <a:xfrm>
            <a:off x="1588035" y="2538774"/>
            <a:ext cx="88472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 계정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돈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 클라우드 스토리지</a:t>
            </a:r>
            <a:r>
              <a:rPr lang="en-US" altLang="ko-KR" dirty="0"/>
              <a:t>(GCS)</a:t>
            </a:r>
            <a:r>
              <a:rPr lang="ko-KR" altLang="en-US" dirty="0"/>
              <a:t>에 </a:t>
            </a:r>
            <a:r>
              <a:rPr lang="en-US" altLang="ko-KR" dirty="0" err="1"/>
              <a:t>SavedModel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훈련데이터 등을 올려 놓음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버킷을 만든 뒤에 파일 저장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버킷 이름은 </a:t>
            </a:r>
            <a:r>
              <a:rPr lang="ko-KR" altLang="en-US" dirty="0" err="1"/>
              <a:t>고유해야함</a:t>
            </a:r>
            <a:r>
              <a:rPr lang="en-US" altLang="ko-KR" dirty="0"/>
              <a:t>(</a:t>
            </a:r>
            <a:r>
              <a:rPr lang="ko-KR" altLang="en-US" dirty="0"/>
              <a:t>닉네임 선점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DNS </a:t>
            </a:r>
            <a:r>
              <a:rPr lang="ko-KR" altLang="en-US" dirty="0"/>
              <a:t>레코드로 사용될 수도 있으니 </a:t>
            </a:r>
            <a:r>
              <a:rPr lang="en-US" altLang="ko-KR" dirty="0"/>
              <a:t>DNS </a:t>
            </a:r>
            <a:r>
              <a:rPr lang="ko-KR" altLang="en-US" dirty="0"/>
              <a:t>이름 규칙에 따라 지음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버킷 이름은 공개됨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QPS</a:t>
            </a:r>
            <a:r>
              <a:rPr lang="ko-KR" altLang="en-US" dirty="0"/>
              <a:t>가 줄어들면 자동으로 컨테이너를 중지 </a:t>
            </a:r>
            <a:r>
              <a:rPr lang="en-US" altLang="ko-KR" dirty="0"/>
              <a:t>=&gt; </a:t>
            </a:r>
            <a:r>
              <a:rPr lang="ko-KR" altLang="en-US" dirty="0"/>
              <a:t>비용은 </a:t>
            </a:r>
            <a:r>
              <a:rPr lang="en-US" altLang="ko-KR" dirty="0"/>
              <a:t>QPS </a:t>
            </a:r>
            <a:r>
              <a:rPr lang="ko-KR" altLang="en-US" dirty="0" err="1"/>
              <a:t>따라감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간헐적 방문</a:t>
            </a:r>
            <a:r>
              <a:rPr lang="en-US" altLang="ko-KR" dirty="0"/>
              <a:t>, </a:t>
            </a:r>
            <a:r>
              <a:rPr lang="ko-KR" altLang="en-US" dirty="0"/>
              <a:t>사용량이 급격히 증가하는 서비스</a:t>
            </a:r>
            <a:r>
              <a:rPr lang="en-US" altLang="ko-KR" dirty="0"/>
              <a:t>, </a:t>
            </a:r>
            <a:r>
              <a:rPr lang="ko-KR" altLang="en-US" dirty="0" err="1"/>
              <a:t>스타트업에</a:t>
            </a:r>
            <a:r>
              <a:rPr lang="ko-KR" altLang="en-US" dirty="0"/>
              <a:t> 유용함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827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D64BC5-8F38-454F-A10B-7547F78FBF28}"/>
              </a:ext>
            </a:extLst>
          </p:cNvPr>
          <p:cNvSpPr txBox="1"/>
          <p:nvPr/>
        </p:nvSpPr>
        <p:spPr>
          <a:xfrm>
            <a:off x="163969" y="12503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서비스 사용하기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D2ACE-450A-42A7-A2EE-99C1F99B1DA4}"/>
              </a:ext>
            </a:extLst>
          </p:cNvPr>
          <p:cNvSpPr txBox="1"/>
          <p:nvPr/>
        </p:nvSpPr>
        <p:spPr>
          <a:xfrm>
            <a:off x="1181123" y="1264610"/>
            <a:ext cx="5881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암호화</a:t>
            </a:r>
            <a:r>
              <a:rPr lang="en-US" altLang="ko-KR" dirty="0"/>
              <a:t>(SSL/TLS)</a:t>
            </a:r>
            <a:r>
              <a:rPr lang="ko-KR" altLang="en-US" dirty="0"/>
              <a:t>와 인증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/>
              <a:t>이 필요함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 설정 </a:t>
            </a:r>
            <a:r>
              <a:rPr lang="en-US" altLang="ko-KR" dirty="0"/>
              <a:t>=&gt; </a:t>
            </a:r>
            <a:r>
              <a:rPr lang="ko-KR" altLang="en-US" dirty="0"/>
              <a:t>애플리케이션에 </a:t>
            </a:r>
            <a:r>
              <a:rPr lang="en-US" altLang="ko-KR" dirty="0"/>
              <a:t>GCP</a:t>
            </a:r>
            <a:r>
              <a:rPr lang="ko-KR" altLang="en-US" dirty="0"/>
              <a:t>상의 권한을 부여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81013-D42B-4B2F-A45B-B96D12F88EF6}"/>
              </a:ext>
            </a:extLst>
          </p:cNvPr>
          <p:cNvSpPr txBox="1"/>
          <p:nvPr/>
        </p:nvSpPr>
        <p:spPr>
          <a:xfrm>
            <a:off x="805088" y="2979142"/>
            <a:ext cx="5461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dirty="0"/>
              <a:t>인증 옵션 </a:t>
            </a:r>
            <a:r>
              <a:rPr lang="en-US" altLang="ko-KR" dirty="0"/>
              <a:t>(1) : </a:t>
            </a:r>
            <a:r>
              <a:rPr lang="ko-KR" altLang="en-US" dirty="0"/>
              <a:t>구글 로그인 아이디와 패스워드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굉장히 많은 권한 부여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인증 정보를 훔쳐 통제권이 빼앗길 수 있음</a:t>
            </a: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8C046-1311-4A09-9774-7E1F39F6020A}"/>
              </a:ext>
            </a:extLst>
          </p:cNvPr>
          <p:cNvSpPr txBox="1"/>
          <p:nvPr/>
        </p:nvSpPr>
        <p:spPr>
          <a:xfrm>
            <a:off x="6643136" y="2979142"/>
            <a:ext cx="4099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dirty="0"/>
              <a:t>인증 옵션 </a:t>
            </a:r>
            <a:r>
              <a:rPr lang="en-US" altLang="ko-KR" dirty="0"/>
              <a:t>(2) : </a:t>
            </a:r>
            <a:r>
              <a:rPr lang="ko-KR" altLang="en-US" b="1" dirty="0"/>
              <a:t>서비스 계정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애플리케이션을 나타내는 계정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매우 제한된 접근 권한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주로 이 방식을 사용함</a:t>
            </a:r>
            <a:r>
              <a:rPr lang="en-US" altLang="ko-KR" dirty="0"/>
              <a:t>(</a:t>
            </a:r>
            <a:r>
              <a:rPr lang="ko-KR" altLang="en-US" dirty="0"/>
              <a:t>권장함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45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D64BC5-8F38-454F-A10B-7547F78FBF28}"/>
              </a:ext>
            </a:extLst>
          </p:cNvPr>
          <p:cNvSpPr txBox="1"/>
          <p:nvPr/>
        </p:nvSpPr>
        <p:spPr>
          <a:xfrm>
            <a:off x="163969" y="125032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서비스에 쿼리하는 스크립트 작성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D2ACE-450A-42A7-A2EE-99C1F99B1DA4}"/>
              </a:ext>
            </a:extLst>
          </p:cNvPr>
          <p:cNvSpPr txBox="1"/>
          <p:nvPr/>
        </p:nvSpPr>
        <p:spPr>
          <a:xfrm>
            <a:off x="3307803" y="2140007"/>
            <a:ext cx="59298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구글에서 제공하는 라이브러리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구글 </a:t>
            </a:r>
            <a:r>
              <a:rPr lang="en-US" altLang="ko-KR" dirty="0"/>
              <a:t>API </a:t>
            </a:r>
            <a:r>
              <a:rPr lang="ko-KR" altLang="en-US" dirty="0"/>
              <a:t>클라이언트 라이브러리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가벼운 라이브러리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Google-</a:t>
            </a:r>
            <a:r>
              <a:rPr lang="en-US" altLang="ko-KR" dirty="0" err="1"/>
              <a:t>api</a:t>
            </a:r>
            <a:r>
              <a:rPr lang="en-US" altLang="ko-KR" dirty="0"/>
              <a:t>-python-client </a:t>
            </a:r>
            <a:r>
              <a:rPr lang="ko-KR" altLang="en-US" dirty="0"/>
              <a:t>설치해서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구글 클라우드 클라이언트 라이브러리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조금 더 고수준의 라이브러리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성능을 위해 </a:t>
            </a:r>
            <a:r>
              <a:rPr lang="en-US" altLang="ko-KR" dirty="0"/>
              <a:t>REST </a:t>
            </a:r>
            <a:r>
              <a:rPr lang="ko-KR" altLang="en-US" dirty="0"/>
              <a:t>대신 </a:t>
            </a:r>
            <a:r>
              <a:rPr lang="en-US" altLang="ko-KR" dirty="0" err="1"/>
              <a:t>gRPC</a:t>
            </a:r>
            <a:r>
              <a:rPr lang="en-US" altLang="ko-KR" dirty="0"/>
              <a:t> </a:t>
            </a:r>
            <a:r>
              <a:rPr lang="ko-KR" altLang="en-US" dirty="0"/>
              <a:t>사용            </a:t>
            </a:r>
          </a:p>
        </p:txBody>
      </p:sp>
    </p:spTree>
    <p:extLst>
      <p:ext uri="{BB962C8B-B14F-4D97-AF65-F5344CB8AC3E}">
        <p14:creationId xmlns:p14="http://schemas.microsoft.com/office/powerpoint/2010/main" val="38156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84C4F-3CC8-49C7-B4A1-D5380E58094F}"/>
              </a:ext>
            </a:extLst>
          </p:cNvPr>
          <p:cNvSpPr txBox="1"/>
          <p:nvPr/>
        </p:nvSpPr>
        <p:spPr>
          <a:xfrm>
            <a:off x="59960" y="59960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19.1 </a:t>
            </a:r>
            <a:r>
              <a:rPr lang="ko-KR" altLang="en-US" dirty="0" err="1"/>
              <a:t>텐서플로</a:t>
            </a:r>
            <a:r>
              <a:rPr lang="ko-KR" altLang="en-US" dirty="0"/>
              <a:t> 모델 서빙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142D9-30F8-4D7B-BB66-1665A1BFAFAF}"/>
              </a:ext>
            </a:extLst>
          </p:cNvPr>
          <p:cNvSpPr txBox="1"/>
          <p:nvPr/>
        </p:nvSpPr>
        <p:spPr>
          <a:xfrm>
            <a:off x="1413856" y="2392195"/>
            <a:ext cx="896591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TF </a:t>
            </a:r>
            <a:r>
              <a:rPr lang="ko-KR" altLang="en-US" sz="2000" b="1" dirty="0"/>
              <a:t>서빙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dirty="0"/>
              <a:t>C++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매우 효율적인 모델 서버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높은 부하 처리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여러 모델을 서비스하며 모델 저장소에서 자동으로 최신 버전의 모델을 배포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자동 배치 기능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활성화 방법 </a:t>
            </a:r>
            <a:r>
              <a:rPr lang="en-US" altLang="ko-KR" dirty="0"/>
              <a:t>: --</a:t>
            </a:r>
            <a:r>
              <a:rPr lang="en-US" altLang="ko-KR" dirty="0" err="1"/>
              <a:t>enable_batching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짧은 기간 여러 개의 요청 </a:t>
            </a:r>
            <a:r>
              <a:rPr lang="en-US" altLang="ko-KR" dirty="0"/>
              <a:t>=&gt; </a:t>
            </a:r>
            <a:r>
              <a:rPr lang="ko-KR" altLang="en-US" dirty="0"/>
              <a:t>자동으로 배치로 만듦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GPU</a:t>
            </a:r>
            <a:r>
              <a:rPr lang="ko-KR" altLang="en-US" dirty="0"/>
              <a:t>의 장점을 활용 가능 </a:t>
            </a:r>
            <a:r>
              <a:rPr lang="en-US" altLang="ko-KR" dirty="0"/>
              <a:t>=&gt; </a:t>
            </a:r>
            <a:r>
              <a:rPr lang="ko-KR" altLang="en-US" dirty="0"/>
              <a:t>성능 향상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7B86DB-F30F-4137-871A-EAD04EBF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96" y="953948"/>
            <a:ext cx="5597908" cy="19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8142D9-30F8-4D7B-BB66-1665A1BFAFAF}"/>
              </a:ext>
            </a:extLst>
          </p:cNvPr>
          <p:cNvSpPr txBox="1"/>
          <p:nvPr/>
        </p:nvSpPr>
        <p:spPr>
          <a:xfrm>
            <a:off x="1338905" y="1049311"/>
            <a:ext cx="1683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SavedModel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48677-D1D1-4CFB-BAEE-74075FB353BA}"/>
              </a:ext>
            </a:extLst>
          </p:cNvPr>
          <p:cNvSpPr txBox="1"/>
          <p:nvPr/>
        </p:nvSpPr>
        <p:spPr>
          <a:xfrm>
            <a:off x="1099063" y="1810098"/>
            <a:ext cx="103396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모델의 한 버전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Saved_model.pb</a:t>
            </a:r>
            <a:r>
              <a:rPr lang="en-US" altLang="ko-KR" dirty="0"/>
              <a:t>(</a:t>
            </a:r>
            <a:r>
              <a:rPr lang="ko-KR" altLang="en-US" dirty="0"/>
              <a:t>계산 그래프 정의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variables(</a:t>
            </a:r>
            <a:r>
              <a:rPr lang="ko-KR" altLang="en-US" dirty="0" err="1"/>
              <a:t>변수값</a:t>
            </a:r>
            <a:r>
              <a:rPr lang="en-US" altLang="ko-K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Assets </a:t>
            </a:r>
            <a:r>
              <a:rPr lang="ko-KR" altLang="en-US" dirty="0"/>
              <a:t>디렉터리</a:t>
            </a:r>
            <a:r>
              <a:rPr lang="en-US" altLang="ko-KR" dirty="0"/>
              <a:t>(</a:t>
            </a:r>
            <a:r>
              <a:rPr lang="ko-KR" altLang="en-US" dirty="0"/>
              <a:t>어휘 사전 파일</a:t>
            </a:r>
            <a:r>
              <a:rPr lang="en-US" altLang="ko-KR" dirty="0"/>
              <a:t>, </a:t>
            </a:r>
            <a:r>
              <a:rPr lang="ko-KR" altLang="en-US" dirty="0"/>
              <a:t>클래스 이름</a:t>
            </a:r>
            <a:r>
              <a:rPr lang="en-US" altLang="ko-KR" dirty="0"/>
              <a:t>, </a:t>
            </a:r>
            <a:r>
              <a:rPr lang="ko-KR" altLang="en-US" dirty="0"/>
              <a:t>모델을 위한 샘플 데이터 등 부가적 데이터</a:t>
            </a:r>
            <a:r>
              <a:rPr lang="en-US" altLang="ko-KR" dirty="0"/>
              <a:t>)</a:t>
            </a:r>
            <a:r>
              <a:rPr lang="ko-KR" altLang="en-US" dirty="0"/>
              <a:t> 포함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Tf.saved_model.load</a:t>
            </a:r>
            <a:r>
              <a:rPr lang="en-US" altLang="ko-KR" dirty="0"/>
              <a:t>() </a:t>
            </a:r>
            <a:r>
              <a:rPr lang="ko-KR" altLang="en-US" dirty="0"/>
              <a:t>함수를 이용해 로드 가능</a:t>
            </a:r>
            <a:r>
              <a:rPr lang="en-US" altLang="ko-KR" dirty="0"/>
              <a:t>(</a:t>
            </a:r>
            <a:r>
              <a:rPr lang="ko-KR" altLang="en-US" dirty="0" err="1"/>
              <a:t>케라스</a:t>
            </a:r>
            <a:r>
              <a:rPr lang="ko-KR" altLang="en-US" dirty="0"/>
              <a:t> 모델 반환</a:t>
            </a:r>
            <a:r>
              <a:rPr lang="en-US" altLang="ko-KR" dirty="0"/>
              <a:t>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Keras.models.load_model</a:t>
            </a:r>
            <a:r>
              <a:rPr lang="en-US" altLang="ko-KR" dirty="0"/>
              <a:t>() </a:t>
            </a:r>
            <a:r>
              <a:rPr lang="ko-KR" altLang="en-US" dirty="0"/>
              <a:t>함수를 이용해 로드 가능</a:t>
            </a:r>
            <a:r>
              <a:rPr lang="en-US" altLang="ko-KR" dirty="0"/>
              <a:t>(</a:t>
            </a:r>
            <a:r>
              <a:rPr lang="ko-KR" altLang="en-US" dirty="0" err="1"/>
              <a:t>케라스</a:t>
            </a:r>
            <a:r>
              <a:rPr lang="ko-KR" altLang="en-US" dirty="0"/>
              <a:t> 모델 반환</a:t>
            </a:r>
            <a:r>
              <a:rPr lang="en-US" altLang="ko-KR" dirty="0"/>
              <a:t>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Saved_model_cli</a:t>
            </a:r>
            <a:r>
              <a:rPr lang="en-US" altLang="ko-KR" dirty="0"/>
              <a:t> </a:t>
            </a:r>
            <a:r>
              <a:rPr lang="ko-KR" altLang="en-US" dirty="0"/>
              <a:t>명령을 사용해 테스트용 명령을 만들 수 있음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하나 이상의 메타그래프 포함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메타그래프 </a:t>
            </a:r>
            <a:r>
              <a:rPr lang="en-US" altLang="ko-KR" dirty="0"/>
              <a:t>: </a:t>
            </a:r>
            <a:r>
              <a:rPr lang="ko-KR" altLang="en-US" dirty="0"/>
              <a:t>하나의 계산 그래프와 함수 </a:t>
            </a:r>
            <a:r>
              <a:rPr lang="ko-KR" altLang="en-US" dirty="0" err="1"/>
              <a:t>시그니처</a:t>
            </a:r>
            <a:r>
              <a:rPr lang="en-US" altLang="ko-KR" dirty="0"/>
              <a:t>(</a:t>
            </a:r>
            <a:r>
              <a:rPr lang="ko-KR" altLang="en-US" dirty="0"/>
              <a:t>입력과 출력 이름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각 메타그래프는 태그로 구분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85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84C4F-3CC8-49C7-B4A1-D5380E58094F}"/>
              </a:ext>
            </a:extLst>
          </p:cNvPr>
          <p:cNvSpPr txBox="1"/>
          <p:nvPr/>
        </p:nvSpPr>
        <p:spPr>
          <a:xfrm>
            <a:off x="59960" y="5996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 </a:t>
            </a:r>
            <a:r>
              <a:rPr lang="ko-KR" altLang="en-US" dirty="0"/>
              <a:t>서빙 순서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142D9-30F8-4D7B-BB66-1665A1BFAFAF}"/>
              </a:ext>
            </a:extLst>
          </p:cNvPr>
          <p:cNvSpPr txBox="1"/>
          <p:nvPr/>
        </p:nvSpPr>
        <p:spPr>
          <a:xfrm>
            <a:off x="2388216" y="1079291"/>
            <a:ext cx="305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SavedModel</a:t>
            </a:r>
            <a:r>
              <a:rPr lang="ko-KR" altLang="en-US" dirty="0"/>
              <a:t>로 내보내기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72150-5A68-4B5E-9980-DA294AFA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16" y="1643495"/>
            <a:ext cx="6954105" cy="2240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48677-D1D1-4CFB-BAEE-74075FB353BA}"/>
              </a:ext>
            </a:extLst>
          </p:cNvPr>
          <p:cNvSpPr txBox="1"/>
          <p:nvPr/>
        </p:nvSpPr>
        <p:spPr>
          <a:xfrm>
            <a:off x="2388216" y="4317166"/>
            <a:ext cx="594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Tf.saved_model.save</a:t>
            </a:r>
            <a:r>
              <a:rPr lang="en-US" altLang="ko-KR" dirty="0"/>
              <a:t>()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모델의 </a:t>
            </a:r>
            <a:r>
              <a:rPr lang="en-US" altLang="ko-KR" dirty="0"/>
              <a:t>save() </a:t>
            </a:r>
            <a:r>
              <a:rPr lang="ko-KR" altLang="en-US" dirty="0"/>
              <a:t>메서드 사용</a:t>
            </a:r>
            <a:r>
              <a:rPr lang="en-US" altLang="ko-KR" dirty="0"/>
              <a:t>(</a:t>
            </a:r>
            <a:r>
              <a:rPr lang="en-US" altLang="ko-KR" dirty="0" err="1"/>
              <a:t>model.save</a:t>
            </a:r>
            <a:r>
              <a:rPr lang="en-US" altLang="ko-KR" dirty="0"/>
              <a:t>(</a:t>
            </a:r>
            <a:r>
              <a:rPr lang="en-US" altLang="ko-KR" dirty="0" err="1"/>
              <a:t>model._path</a:t>
            </a:r>
            <a:r>
              <a:rPr lang="en-US" altLang="ko-KR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4B11C-8066-4C11-B8C4-2A5ADC4AF561}"/>
              </a:ext>
            </a:extLst>
          </p:cNvPr>
          <p:cNvSpPr txBox="1"/>
          <p:nvPr/>
        </p:nvSpPr>
        <p:spPr>
          <a:xfrm>
            <a:off x="2388216" y="5673212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내보낼 모델에 모든 </a:t>
            </a:r>
            <a:r>
              <a:rPr lang="ko-KR" altLang="en-US" dirty="0" err="1"/>
              <a:t>전처리</a:t>
            </a:r>
            <a:r>
              <a:rPr lang="ko-KR" altLang="en-US" dirty="0"/>
              <a:t> 층을 포함하는 것이 일반적으로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357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84C4F-3CC8-49C7-B4A1-D5380E58094F}"/>
              </a:ext>
            </a:extLst>
          </p:cNvPr>
          <p:cNvSpPr txBox="1"/>
          <p:nvPr/>
        </p:nvSpPr>
        <p:spPr>
          <a:xfrm>
            <a:off x="59960" y="5996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 </a:t>
            </a:r>
            <a:r>
              <a:rPr lang="ko-KR" altLang="en-US" dirty="0"/>
              <a:t>서빙 순서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142D9-30F8-4D7B-BB66-1665A1BFAFAF}"/>
              </a:ext>
            </a:extLst>
          </p:cNvPr>
          <p:cNvSpPr txBox="1"/>
          <p:nvPr/>
        </p:nvSpPr>
        <p:spPr>
          <a:xfrm>
            <a:off x="399861" y="100905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 err="1"/>
              <a:t>텐서플로</a:t>
            </a:r>
            <a:r>
              <a:rPr lang="ko-KR" altLang="en-US" dirty="0"/>
              <a:t> 서빙 설치하기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48677-D1D1-4CFB-BAEE-74075FB353BA}"/>
              </a:ext>
            </a:extLst>
          </p:cNvPr>
          <p:cNvSpPr txBox="1"/>
          <p:nvPr/>
        </p:nvSpPr>
        <p:spPr>
          <a:xfrm>
            <a:off x="199930" y="4674382"/>
            <a:ext cx="11792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-it : </a:t>
            </a:r>
            <a:r>
              <a:rPr lang="ko-KR" altLang="en-US" dirty="0"/>
              <a:t>인터랙티브 모드로 컨테이너를 만든다</a:t>
            </a:r>
            <a:r>
              <a:rPr lang="en-US" altLang="ko-KR" dirty="0"/>
              <a:t>. </a:t>
            </a:r>
            <a:r>
              <a:rPr lang="ko-KR" altLang="en-US" dirty="0"/>
              <a:t>서버의 출력을 화면에 나타낸다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--rm : </a:t>
            </a:r>
            <a:r>
              <a:rPr lang="ko-KR" altLang="en-US" dirty="0"/>
              <a:t>중지할 때 컨테이너를 삭제한다</a:t>
            </a:r>
            <a:r>
              <a:rPr lang="en-US" altLang="ko-KR" dirty="0"/>
              <a:t>. </a:t>
            </a:r>
            <a:r>
              <a:rPr lang="ko-KR" altLang="en-US" dirty="0"/>
              <a:t>이미지는 삭제하지 않는다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-p 8500:8500 : </a:t>
            </a:r>
            <a:r>
              <a:rPr lang="ko-KR" altLang="en-US" dirty="0" err="1"/>
              <a:t>도커</a:t>
            </a:r>
            <a:r>
              <a:rPr lang="ko-KR" altLang="en-US" dirty="0"/>
              <a:t> 엔진이 호스트 시스템의 </a:t>
            </a:r>
            <a:r>
              <a:rPr lang="en-US" altLang="ko-KR" dirty="0"/>
              <a:t>TCP </a:t>
            </a:r>
            <a:r>
              <a:rPr lang="ko-KR" altLang="en-US" dirty="0"/>
              <a:t>포트 </a:t>
            </a:r>
            <a:r>
              <a:rPr lang="en-US" altLang="ko-KR" dirty="0"/>
              <a:t>8500</a:t>
            </a:r>
            <a:r>
              <a:rPr lang="ko-KR" altLang="en-US" dirty="0"/>
              <a:t>번을 컨테이너의 </a:t>
            </a:r>
            <a:r>
              <a:rPr lang="en-US" altLang="ko-KR" dirty="0"/>
              <a:t>TCP</a:t>
            </a:r>
            <a:r>
              <a:rPr lang="ko-KR" altLang="en-US" dirty="0"/>
              <a:t> 포트 </a:t>
            </a:r>
            <a:r>
              <a:rPr lang="en-US" altLang="ko-KR" dirty="0"/>
              <a:t>8500</a:t>
            </a:r>
            <a:r>
              <a:rPr lang="ko-KR" altLang="en-US" dirty="0"/>
              <a:t>으로 </a:t>
            </a:r>
            <a:r>
              <a:rPr lang="ko-KR" altLang="en-US" dirty="0" err="1"/>
              <a:t>포워딩한다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-v “$ML_PATH/</a:t>
            </a:r>
            <a:r>
              <a:rPr lang="en-US" altLang="ko-KR" dirty="0" err="1"/>
              <a:t>my_mnist_model</a:t>
            </a:r>
            <a:r>
              <a:rPr lang="en-US" altLang="ko-KR" i="1" dirty="0"/>
              <a:t>:/models/</a:t>
            </a:r>
            <a:r>
              <a:rPr lang="en-US" altLang="ko-KR" i="1" dirty="0" err="1"/>
              <a:t>my_mnist_model</a:t>
            </a:r>
            <a:r>
              <a:rPr lang="en-US" altLang="ko-KR" dirty="0"/>
              <a:t>” :  </a:t>
            </a:r>
            <a:r>
              <a:rPr lang="ko-KR" altLang="en-US" dirty="0"/>
              <a:t>경로를 연결시킨다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-e MODEL_NAME=</a:t>
            </a:r>
            <a:r>
              <a:rPr lang="en-US" altLang="ko-KR" dirty="0" err="1"/>
              <a:t>my_mnist_model</a:t>
            </a:r>
            <a:r>
              <a:rPr lang="en-US" altLang="ko-KR" dirty="0"/>
              <a:t> : </a:t>
            </a:r>
            <a:r>
              <a:rPr lang="ko-KR" altLang="en-US" dirty="0"/>
              <a:t>컨테이너의 </a:t>
            </a:r>
            <a:r>
              <a:rPr lang="en-US" altLang="ko-KR" dirty="0"/>
              <a:t>MODEL_NAME </a:t>
            </a:r>
            <a:r>
              <a:rPr lang="ko-KR" altLang="en-US" dirty="0"/>
              <a:t>환경 변수를 설정한다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Tensorflow</a:t>
            </a:r>
            <a:r>
              <a:rPr lang="en-US" altLang="ko-KR" dirty="0"/>
              <a:t>/serving : </a:t>
            </a:r>
            <a:r>
              <a:rPr lang="ko-KR" altLang="en-US" dirty="0"/>
              <a:t>실행할 이미지 이름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4B11C-8066-4C11-B8C4-2A5ADC4AF561}"/>
              </a:ext>
            </a:extLst>
          </p:cNvPr>
          <p:cNvSpPr txBox="1"/>
          <p:nvPr/>
        </p:nvSpPr>
        <p:spPr>
          <a:xfrm>
            <a:off x="9873156" y="3820570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 err="1"/>
              <a:t>도커</a:t>
            </a:r>
            <a:r>
              <a:rPr lang="ko-KR" altLang="en-US" sz="1400" i="1" dirty="0"/>
              <a:t> 컨테이너 만들기</a:t>
            </a:r>
            <a:endParaRPr lang="en-US" altLang="ko-KR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A7084-8B1F-4ADF-A64C-0670CACE679D}"/>
              </a:ext>
            </a:extLst>
          </p:cNvPr>
          <p:cNvSpPr txBox="1"/>
          <p:nvPr/>
        </p:nvSpPr>
        <p:spPr>
          <a:xfrm>
            <a:off x="815135" y="1700426"/>
            <a:ext cx="3546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도커</a:t>
            </a:r>
            <a:r>
              <a:rPr lang="en-US" altLang="ko-KR" b="1" dirty="0"/>
              <a:t>(Docker)</a:t>
            </a:r>
            <a:r>
              <a:rPr lang="ko-KR" altLang="en-US" b="1" dirty="0"/>
              <a:t> 이미지 사용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시스템의 패키지 매니저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소스에서 설치 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197D9-3D27-423C-82E9-0AE87DE5A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45"/>
          <a:stretch/>
        </p:blipFill>
        <p:spPr>
          <a:xfrm>
            <a:off x="4361299" y="429292"/>
            <a:ext cx="7437385" cy="7185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044744-6D99-4291-A484-4029BA899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03"/>
          <a:stretch/>
        </p:blipFill>
        <p:spPr>
          <a:xfrm>
            <a:off x="4361298" y="1146428"/>
            <a:ext cx="7437385" cy="26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2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84C4F-3CC8-49C7-B4A1-D5380E58094F}"/>
              </a:ext>
            </a:extLst>
          </p:cNvPr>
          <p:cNvSpPr txBox="1"/>
          <p:nvPr/>
        </p:nvSpPr>
        <p:spPr>
          <a:xfrm>
            <a:off x="59960" y="5996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 </a:t>
            </a:r>
            <a:r>
              <a:rPr lang="ko-KR" altLang="en-US" dirty="0"/>
              <a:t>서빙 순서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142D9-30F8-4D7B-BB66-1665A1BFAFAF}"/>
              </a:ext>
            </a:extLst>
          </p:cNvPr>
          <p:cNvSpPr txBox="1"/>
          <p:nvPr/>
        </p:nvSpPr>
        <p:spPr>
          <a:xfrm>
            <a:off x="399861" y="572193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 REST API</a:t>
            </a:r>
            <a:r>
              <a:rPr lang="ko-KR" altLang="en-US" dirty="0"/>
              <a:t>로 </a:t>
            </a:r>
            <a:r>
              <a:rPr lang="en-US" altLang="ko-KR" dirty="0"/>
              <a:t>TF </a:t>
            </a:r>
            <a:r>
              <a:rPr lang="ko-KR" altLang="en-US" dirty="0"/>
              <a:t>서빙에 쿼리하기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48984C-CFF5-423D-9D05-6757B1EA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86" y="1870917"/>
            <a:ext cx="4671465" cy="1226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CD65C8-B22B-4D1D-8627-55786308C6F8}"/>
              </a:ext>
            </a:extLst>
          </p:cNvPr>
          <p:cNvSpPr txBox="1"/>
          <p:nvPr/>
        </p:nvSpPr>
        <p:spPr>
          <a:xfrm>
            <a:off x="758786" y="135868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쿼리를 위한 </a:t>
            </a:r>
            <a:r>
              <a:rPr lang="en-US" altLang="ko-KR" dirty="0"/>
              <a:t>JSON </a:t>
            </a:r>
            <a:r>
              <a:rPr lang="ko-KR" altLang="en-US" dirty="0"/>
              <a:t>데이터 만들기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0EFF7-5E45-4B6F-B778-77912A49366B}"/>
              </a:ext>
            </a:extLst>
          </p:cNvPr>
          <p:cNvSpPr txBox="1"/>
          <p:nvPr/>
        </p:nvSpPr>
        <p:spPr>
          <a:xfrm>
            <a:off x="815135" y="3158150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호출할 함수 </a:t>
            </a:r>
            <a:r>
              <a:rPr lang="ko-KR" altLang="en-US" dirty="0" err="1"/>
              <a:t>시그니처의</a:t>
            </a:r>
            <a:r>
              <a:rPr lang="ko-KR" altLang="en-US" dirty="0"/>
              <a:t> 이름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입력 데이터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73B721-C134-41C8-BC0E-E0CFD48B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2" y="4088224"/>
            <a:ext cx="4740051" cy="777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0074E0-2722-41AB-8490-BEB20BFB4951}"/>
              </a:ext>
            </a:extLst>
          </p:cNvPr>
          <p:cNvSpPr txBox="1"/>
          <p:nvPr/>
        </p:nvSpPr>
        <p:spPr>
          <a:xfrm>
            <a:off x="815135" y="5046733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포맷은 텍스트로 이루어져 있다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2873-8013-451A-BFD3-1E694CCC5329}"/>
              </a:ext>
            </a:extLst>
          </p:cNvPr>
          <p:cNvSpPr txBox="1"/>
          <p:nvPr/>
        </p:nvSpPr>
        <p:spPr>
          <a:xfrm>
            <a:off x="5741294" y="1358684"/>
            <a:ext cx="591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입력 데이터를 </a:t>
            </a:r>
            <a:r>
              <a:rPr lang="en-US" altLang="ko-KR" dirty="0"/>
              <a:t>HTTP POST </a:t>
            </a:r>
            <a:r>
              <a:rPr lang="ko-KR" altLang="en-US" dirty="0"/>
              <a:t>메서드로 </a:t>
            </a:r>
            <a:r>
              <a:rPr lang="en-US" altLang="ko-KR" dirty="0"/>
              <a:t>TF </a:t>
            </a:r>
            <a:r>
              <a:rPr lang="ko-KR" altLang="en-US" dirty="0"/>
              <a:t>서빙에 전송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8F07B6-4232-429B-90B3-322694E3D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898" y="1870917"/>
            <a:ext cx="4648603" cy="708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3DEA234-CC7B-4668-AD1E-A15FB30CA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98" y="2579638"/>
            <a:ext cx="4610500" cy="6172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242155-F36A-44C9-A1D3-6F45D9EE0B86}"/>
              </a:ext>
            </a:extLst>
          </p:cNvPr>
          <p:cNvSpPr txBox="1"/>
          <p:nvPr/>
        </p:nvSpPr>
        <p:spPr>
          <a:xfrm>
            <a:off x="6476795" y="3158150"/>
            <a:ext cx="354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Requests </a:t>
            </a:r>
            <a:r>
              <a:rPr lang="ko-KR" altLang="en-US" dirty="0"/>
              <a:t>라이브러리를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5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8142D9-30F8-4D7B-BB66-1665A1BFAFAF}"/>
              </a:ext>
            </a:extLst>
          </p:cNvPr>
          <p:cNvSpPr txBox="1"/>
          <p:nvPr/>
        </p:nvSpPr>
        <p:spPr>
          <a:xfrm>
            <a:off x="399861" y="1186790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0EFF7-5E45-4B6F-B778-77912A49366B}"/>
              </a:ext>
            </a:extLst>
          </p:cNvPr>
          <p:cNvSpPr txBox="1"/>
          <p:nvPr/>
        </p:nvSpPr>
        <p:spPr>
          <a:xfrm>
            <a:off x="399861" y="1767006"/>
            <a:ext cx="59634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장점</a:t>
            </a:r>
            <a:r>
              <a:rPr lang="en-US" altLang="ko-KR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간편하고 좋다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입력과 출력 데이터가 너무 크지 않으면 잘 작동한다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다른 것에 의존하지 않고 </a:t>
            </a:r>
            <a:r>
              <a:rPr lang="en-US" altLang="ko-KR" dirty="0"/>
              <a:t>REST API</a:t>
            </a:r>
            <a:r>
              <a:rPr lang="ko-KR" altLang="en-US" dirty="0"/>
              <a:t>를 사용할 수 있다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단점</a:t>
            </a:r>
            <a:r>
              <a:rPr lang="en-US" altLang="ko-KR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기반이라 텍스트를 사용하고 장황하다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비효율적이고 느리다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네트워크 대역폭을 많이 사용한다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C36B5-8D25-4950-9F2D-429015E46E99}"/>
              </a:ext>
            </a:extLst>
          </p:cNvPr>
          <p:cNvSpPr txBox="1"/>
          <p:nvPr/>
        </p:nvSpPr>
        <p:spPr>
          <a:xfrm>
            <a:off x="7258698" y="1186790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gRPC</a:t>
            </a:r>
            <a:r>
              <a:rPr lang="en-US" altLang="ko-KR" sz="2000" b="1" dirty="0"/>
              <a:t>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9D243-98CC-4100-909B-AE3FD02C6E07}"/>
              </a:ext>
            </a:extLst>
          </p:cNvPr>
          <p:cNvSpPr txBox="1"/>
          <p:nvPr/>
        </p:nvSpPr>
        <p:spPr>
          <a:xfrm>
            <a:off x="7258698" y="1767006"/>
            <a:ext cx="4238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장점</a:t>
            </a:r>
            <a:r>
              <a:rPr lang="en-US" altLang="ko-KR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컴팩트한</a:t>
            </a:r>
            <a:r>
              <a:rPr lang="ko-KR" altLang="en-US" dirty="0"/>
              <a:t> 이진 포맷을 가진다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효율적인 통신 프로토콜을 사용한다</a:t>
            </a:r>
            <a:endParaRPr lang="en-US" altLang="ko-KR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7928D05-264A-43FE-AEC5-86D468F58ED8}"/>
              </a:ext>
            </a:extLst>
          </p:cNvPr>
          <p:cNvSpPr/>
          <p:nvPr/>
        </p:nvSpPr>
        <p:spPr>
          <a:xfrm>
            <a:off x="6623198" y="3059667"/>
            <a:ext cx="37565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84C4F-3CC8-49C7-B4A1-D5380E58094F}"/>
              </a:ext>
            </a:extLst>
          </p:cNvPr>
          <p:cNvSpPr txBox="1"/>
          <p:nvPr/>
        </p:nvSpPr>
        <p:spPr>
          <a:xfrm>
            <a:off x="59960" y="5996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 </a:t>
            </a:r>
            <a:r>
              <a:rPr lang="ko-KR" altLang="en-US" dirty="0"/>
              <a:t>서빙 순서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142D9-30F8-4D7B-BB66-1665A1BFAFAF}"/>
              </a:ext>
            </a:extLst>
          </p:cNvPr>
          <p:cNvSpPr txBox="1"/>
          <p:nvPr/>
        </p:nvSpPr>
        <p:spPr>
          <a:xfrm>
            <a:off x="399861" y="572193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 </a:t>
            </a:r>
            <a:r>
              <a:rPr lang="en-US" altLang="ko-KR" dirty="0" err="1"/>
              <a:t>gRPC</a:t>
            </a:r>
            <a:r>
              <a:rPr lang="en-US" altLang="ko-KR" dirty="0"/>
              <a:t> API</a:t>
            </a:r>
            <a:r>
              <a:rPr lang="ko-KR" altLang="en-US" dirty="0"/>
              <a:t>로 </a:t>
            </a:r>
            <a:r>
              <a:rPr lang="en-US" altLang="ko-KR" dirty="0"/>
              <a:t>TF </a:t>
            </a:r>
            <a:r>
              <a:rPr lang="ko-KR" altLang="en-US" dirty="0"/>
              <a:t>서빙에 쿼리하기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D65C8-B22B-4D1D-8627-55786308C6F8}"/>
              </a:ext>
            </a:extLst>
          </p:cNvPr>
          <p:cNvSpPr txBox="1"/>
          <p:nvPr/>
        </p:nvSpPr>
        <p:spPr>
          <a:xfrm>
            <a:off x="758786" y="1358684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쿼리를 프로토콜 버퍼 만들기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0EFF7-5E45-4B6F-B778-77912A49366B}"/>
              </a:ext>
            </a:extLst>
          </p:cNvPr>
          <p:cNvSpPr txBox="1"/>
          <p:nvPr/>
        </p:nvSpPr>
        <p:spPr>
          <a:xfrm>
            <a:off x="815135" y="3158150"/>
            <a:ext cx="584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호출할 함수 </a:t>
            </a:r>
            <a:r>
              <a:rPr lang="ko-KR" altLang="en-US" dirty="0" err="1"/>
              <a:t>시그니처의</a:t>
            </a:r>
            <a:r>
              <a:rPr lang="ko-KR" altLang="en-US" dirty="0"/>
              <a:t> 이름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Tensor </a:t>
            </a:r>
            <a:r>
              <a:rPr lang="ko-KR" altLang="en-US" dirty="0"/>
              <a:t>프로토콜 버퍼 형식으로 변환한 입력 데이터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모델 이름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2873-8013-451A-BFD3-1E694CCC5329}"/>
              </a:ext>
            </a:extLst>
          </p:cNvPr>
          <p:cNvSpPr txBox="1"/>
          <p:nvPr/>
        </p:nvSpPr>
        <p:spPr>
          <a:xfrm>
            <a:off x="758786" y="4172081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서버로 요청을 보내고 응답을 받음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242155-F36A-44C9-A1D3-6F45D9EE0B86}"/>
              </a:ext>
            </a:extLst>
          </p:cNvPr>
          <p:cNvSpPr txBox="1"/>
          <p:nvPr/>
        </p:nvSpPr>
        <p:spPr>
          <a:xfrm>
            <a:off x="864220" y="5971547"/>
            <a:ext cx="374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grpcio</a:t>
            </a:r>
            <a:r>
              <a:rPr lang="en-US" altLang="ko-KR" dirty="0"/>
              <a:t> </a:t>
            </a:r>
            <a:r>
              <a:rPr lang="ko-KR" altLang="en-US" dirty="0"/>
              <a:t>라이브러리 사용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SSL/TLS </a:t>
            </a:r>
            <a:r>
              <a:rPr lang="ko-KR" altLang="en-US" dirty="0"/>
              <a:t>기반의 보안 채널 제공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C94F1E-7C8C-4745-AE2D-3778E9E9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92" y="1718692"/>
            <a:ext cx="4671465" cy="1348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7E43F2-A6E0-482C-8C88-07D7D898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20" y="4581609"/>
            <a:ext cx="4663844" cy="11888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7C245A-A066-4CF4-90D7-192E4B3C6EA9}"/>
              </a:ext>
            </a:extLst>
          </p:cNvPr>
          <p:cNvSpPr txBox="1"/>
          <p:nvPr/>
        </p:nvSpPr>
        <p:spPr>
          <a:xfrm>
            <a:off x="6698230" y="1309164"/>
            <a:ext cx="533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</a:t>
            </a:r>
            <a:r>
              <a:rPr lang="en-US" altLang="ko-KR" dirty="0" err="1"/>
              <a:t>PredictResponse</a:t>
            </a:r>
            <a:r>
              <a:rPr lang="en-US" altLang="ko-KR" dirty="0"/>
              <a:t> </a:t>
            </a:r>
            <a:r>
              <a:rPr lang="ko-KR" altLang="en-US" dirty="0"/>
              <a:t>프로토콜 버퍼를 </a:t>
            </a:r>
            <a:r>
              <a:rPr lang="ko-KR" altLang="en-US" dirty="0" err="1"/>
              <a:t>텐서로</a:t>
            </a:r>
            <a:r>
              <a:rPr lang="ko-KR" altLang="en-US" dirty="0"/>
              <a:t> 변경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FF5B6A-0158-4C93-8388-7AD002518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680" y="1964809"/>
            <a:ext cx="4762913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1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84C4F-3CC8-49C7-B4A1-D5380E58094F}"/>
              </a:ext>
            </a:extLst>
          </p:cNvPr>
          <p:cNvSpPr txBox="1"/>
          <p:nvPr/>
        </p:nvSpPr>
        <p:spPr>
          <a:xfrm>
            <a:off x="59960" y="5996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 </a:t>
            </a:r>
            <a:r>
              <a:rPr lang="ko-KR" altLang="en-US" dirty="0"/>
              <a:t>서빙 순서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142D9-30F8-4D7B-BB66-1665A1BFAFAF}"/>
              </a:ext>
            </a:extLst>
          </p:cNvPr>
          <p:cNvSpPr txBox="1"/>
          <p:nvPr/>
        </p:nvSpPr>
        <p:spPr>
          <a:xfrm>
            <a:off x="399861" y="57219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 </a:t>
            </a:r>
            <a:r>
              <a:rPr lang="ko-KR" altLang="en-US" dirty="0"/>
              <a:t>새로운 버전의 모델 배포하기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0EFF7-5E45-4B6F-B778-77912A49366B}"/>
              </a:ext>
            </a:extLst>
          </p:cNvPr>
          <p:cNvSpPr txBox="1"/>
          <p:nvPr/>
        </p:nvSpPr>
        <p:spPr>
          <a:xfrm>
            <a:off x="815135" y="3158150"/>
            <a:ext cx="5094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일정한 간격으로 </a:t>
            </a:r>
            <a:r>
              <a:rPr lang="ko-KR" altLang="en-US" dirty="0" err="1"/>
              <a:t>텐서플로</a:t>
            </a:r>
            <a:r>
              <a:rPr lang="ko-KR" altLang="en-US" dirty="0"/>
              <a:t> 서빙이 버전 확인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새로운 버전을 찾으면 자동으로 버전 교체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새로운 요청은 새 버전에서 처리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텐서플로</a:t>
            </a:r>
            <a:r>
              <a:rPr lang="ko-KR" altLang="en-US" dirty="0"/>
              <a:t> 서빙 로그에서 작업 확인 가능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51D61B-E72D-4A4A-A35A-A9759E58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35" y="1264909"/>
            <a:ext cx="4671465" cy="1569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2D1F81-5288-47B0-AF83-9CCF2F4E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31" y="1264909"/>
            <a:ext cx="4770533" cy="16613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BD115C-13FE-415F-A0F4-E82316B6D73C}"/>
              </a:ext>
            </a:extLst>
          </p:cNvPr>
          <p:cNvSpPr txBox="1"/>
          <p:nvPr/>
        </p:nvSpPr>
        <p:spPr>
          <a:xfrm>
            <a:off x="815135" y="4935577"/>
            <a:ext cx="10637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버전 전환을 부드럽게 처리해준다 </a:t>
            </a:r>
            <a:r>
              <a:rPr lang="en-US" altLang="ko-KR" dirty="0"/>
              <a:t>/ </a:t>
            </a: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많은 </a:t>
            </a:r>
            <a:r>
              <a:rPr lang="en-US" altLang="ko-KR" dirty="0"/>
              <a:t>RAM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단점 보완 </a:t>
            </a:r>
            <a:r>
              <a:rPr lang="en-US" altLang="ko-KR" dirty="0"/>
              <a:t>: </a:t>
            </a:r>
            <a:r>
              <a:rPr lang="ko-KR" altLang="en-US" dirty="0"/>
              <a:t>새 버전 모델 로드 전에 이전 버전의 모델로 대기 중인 모든 요청을 처리하고 삭제한다</a:t>
            </a:r>
            <a:r>
              <a:rPr lang="en-US" altLang="ko-KR" dirty="0"/>
              <a:t>(</a:t>
            </a:r>
            <a:r>
              <a:rPr lang="ko-KR" altLang="en-US" dirty="0"/>
              <a:t>두 버전의</a:t>
            </a:r>
            <a:r>
              <a:rPr lang="en-US" altLang="ko-KR" dirty="0"/>
              <a:t> </a:t>
            </a:r>
            <a:r>
              <a:rPr lang="ko-KR" altLang="en-US" dirty="0"/>
              <a:t>모델이 동시에 로드 </a:t>
            </a:r>
            <a:r>
              <a:rPr lang="en-US" altLang="ko-KR" dirty="0"/>
              <a:t>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단점 보완의 단점 </a:t>
            </a:r>
            <a:r>
              <a:rPr lang="en-US" altLang="ko-KR" dirty="0"/>
              <a:t>: </a:t>
            </a:r>
            <a:r>
              <a:rPr lang="ko-KR" altLang="en-US" dirty="0"/>
              <a:t>짧은 순간 서비스가 중지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809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786</Words>
  <Application>Microsoft Office PowerPoint</Application>
  <PresentationFormat>와이드스크린</PresentationFormat>
  <Paragraphs>120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19.1 텐서플로 모델 서빙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19.1 텐서플로 모델 서빙</dc:title>
  <dc:creator>2021111414Hjh</dc:creator>
  <cp:lastModifiedBy>2021111414Hjh</cp:lastModifiedBy>
  <cp:revision>1</cp:revision>
  <dcterms:created xsi:type="dcterms:W3CDTF">2022-01-09T09:15:29Z</dcterms:created>
  <dcterms:modified xsi:type="dcterms:W3CDTF">2022-01-09T17:43:36Z</dcterms:modified>
</cp:coreProperties>
</file>