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4"/>
  </p:notesMasterIdLst>
  <p:sldIdLst>
    <p:sldId id="263" r:id="rId2"/>
    <p:sldId id="275" r:id="rId3"/>
    <p:sldId id="262" r:id="rId4"/>
    <p:sldId id="256" r:id="rId5"/>
    <p:sldId id="257" r:id="rId6"/>
    <p:sldId id="258" r:id="rId7"/>
    <p:sldId id="259" r:id="rId8"/>
    <p:sldId id="278" r:id="rId9"/>
    <p:sldId id="268" r:id="rId10"/>
    <p:sldId id="265" r:id="rId11"/>
    <p:sldId id="266" r:id="rId12"/>
    <p:sldId id="267" r:id="rId13"/>
    <p:sldId id="277" r:id="rId14"/>
    <p:sldId id="270" r:id="rId15"/>
    <p:sldId id="271" r:id="rId16"/>
    <p:sldId id="272" r:id="rId17"/>
    <p:sldId id="273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74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54" autoAdjust="0"/>
  </p:normalViewPr>
  <p:slideViewPr>
    <p:cSldViewPr snapToGrid="0">
      <p:cViewPr>
        <p:scale>
          <a:sx n="73" d="100"/>
          <a:sy n="73" d="100"/>
        </p:scale>
        <p:origin x="1042" y="240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53858-7CB9-4D1D-B3ED-691B24AA3B79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F0DDA-F7C5-4A75-941D-72247831C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2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292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графика: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Этот график комбинирует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boxplot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точки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визуализации распределения опыта профессиональной работы в зависимости от уровня образования и наличия ценных бумаг.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распределения опыта профессиональной работы в зависимости от уровня образования и наличия ценных бумаг.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Выявление влияния наличия ценных бумаг на опыт профессиональной работы.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490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графика: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Данная диаграмма направлена на визуализацию того, как использование онлайн-банкинга изменяется в зависимости от возраста клиентов.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Ожидалось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увидеть, что чем моложе пользователь, тем больше пользуется онлайн-банком, но график показывает, что от разницы возраста нет сильных изменений в пользовании онлайн-банком.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905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графика: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Совмещенный график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визуализации распределения ежегодного дохода в зависимости от уровня образования и размера семьи.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Визуальная оценка различий в распределении ежегодного дохода между уровнями образования и размерами семей.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Выявление возможных выбросов и характеристик распределения дохода в разных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8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Совмещенный график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визуализации распределения средних затрат по кредитной карте в зависимости от уровня образования и размера семьи.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Визуальная оценка различий в распределении средних затрат по кредитной карте между уровнями образования и размерами семей.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Выявление возможных выбросов и характеристик распределения средних затрат в разных группах.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5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графика: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График используется для визуализации взаимосвязи между заработком, возрастом и стоимостью ипотеки, исключая значения ипотеки равные 0.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Визуализация распределения заработка и возраста в зависимости от стоимости ипотеки.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Понимание, как изменения стоимости ипотеки связаны с заработком и возрастом клиентов.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81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MAPE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Absolute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это метрика оценки точности модели прогнозирования. Она измеряет среднее процентное отклонение между фактическими и прогнозными значениями. Результат "MAPE для k=1 на тестовых данных: 50.8013%" означает, что модель, построенная с использованием метода k=1 (K ближайших соседей) на тестовых данных, имеет среднюю абсолютную процентную ошибку в размере 50.8013%.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более конкретного понимания значения MAPE: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MAPE равно 0%, это означает идеальное предсказание без ошибок.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ниже значение MAPE, тем лучше модель.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 MAPE выше 100% указывают на то, что модель дает прогнозы, которые в среднем ошибаются на более чем 100%.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50.8013% говорит о том, что модель имеет среднюю ошибку в размере 50.8013%, что может быть велико в зависимости от контекста задачи и требований к точности.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988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увидеть, насколько близки фактические и прогнозируемые значения дохода.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равенства служит визуальным сравнением между фактическим и прогнозируемым доходом.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0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"k=3" означает, что для каждого прогноза использовались три ближайших соседа.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"MAPE 52.5259%" указывает на среднюю процентную ошибку прогноза, которая составляет приблизительно 52.53%.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ниже значение MAPE, тем лучше точность модели. Ваш результат говорит о том, что модель с k=3 на тестовых данных в среднем ошибается на примерно 52.53% по абсолютному значению в процентах. Важно учитывать, что интерпретация этой метрики может зависеть от контекста задачи и требований к точности.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9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увидеть, насколько близки фактические и прогнозируемые значения дохода.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равенства служит визуальным сравнением между фактическим и прогнозируемым доходом.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221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"k=5" означает, что для каждого прогноза использовались пять ближайших соседей.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"MAPE 53.0945%" указывает на среднюю процентную ошибку прогноза, которая составляет приблизительно 53.09%.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Также, как и в предыдущем случае, чем ниже значение MAPE, тем лучше точность модели. Ваш результат говорит о том, что модель с k=5 на тестовых данных в среднем ошибается на примерно 53.09% по абсолютному значению в процентах. При интерпретации этой метрики важно учитывать контекст задачи и требования к точности.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51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51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увидеть, насколько близки фактические и прогнозируемые значения дохода.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равенства служит визуальным сравнением между фактическим и прогнозируемым доходом.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94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увидеть, насколько близки фактические и прогнозируемые значения дохода.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равенства служит визуальным сравнением между фактическим и прогнозируемым доходом.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630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k=3" означает, что для каждого прогноза использовались три ближайших соседа.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"MAPE 49.2139%" указывает на среднюю процентную ошибку прогноза, которая составляет приблизительно 49.21%.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Также, как и в предыдущих случаях, чем ниже значение MAPE, тем лучше точность модели. Ваш результат говорит о том, что модель с k=3 на оценочных данных в среднем ошибается на примерно 49.21% по абсолютному значению в процентах. При интерпретации этой метрики важно учитывать контекст задачи и требования к точности.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52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гексагоны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позволяют увидеть, насколько близки фактические и прогнозируемые значения дохода.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Линия равенства служит визуальным сравнением между фактическим и прогнозируемым доходом.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26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фактические значения.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количество наблюдений.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Прогнозирование выплаты кредита с точностью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96.2% для k=1 на тестовых данных говорит о том, что модель успешно предсказывает, выплатит ли заемщик кредит или нет, в 96.2% случаев. Точность - это доля правильных предсказаний от общего числа прогнозов.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высокий уровень точности, что может свидетельствовать о хорошей способности модели различать между теми, кто выплатит кредит, и теми, кто не выплатит. Однако, как и с любым прогностическим моделированием, важно учитывать контекст задачи и другие метрики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более полного понимания производительности модели, особенно если есть дисбаланс классов.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01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фактические значения.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количество наблюдений.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Прогнозирование выплаты кредита с точностью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95.1% для k=1 на тестовых данных говорит о том, что модель успешно предсказывает, выплатит ли заемщик кредит или нет, в 95.1% случаев. Точность - это доля правильных предсказаний от общего числа прогнозов.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высокий уровень точности, что может свидетельствовать о хорошей способности модели различать между теми, кто выплатит кредит, и теми, кто не выплатит. Однако, как и с любым прогностическим моделированием, важно учитывать контекст задачи и другие метрики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более полного понимания производительности модели, особенно если есть дисбаланс классов.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703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фактические значения.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количество наблюдений.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Прогнозирование выплаты кредита с точностью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94.5 для k=1 на тестовых данных говорит о том, что модель успешно предсказывает, выплатит ли заемщик кредит или нет, в 94.5% случаев. Точность - это доля правильных предсказаний от общего числа прогнозов.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высокий уровень точности, что может свидетельствовать о хорошей способности модели различать между теми, кто выплатит кредит, и теми, кто не выплатит. Однако, как и с любым прогностическим моделированием, важно учитывать контекст задачи и другие метрики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более полного понимания производительности модели, особенно если есть дисбаланс классов.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228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фактические значения.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количество наблюдений.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Прогнозирование выплаты кредита с точностью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94% для k=1 на тестовых данных говорит о том, что модель успешно предсказывает, выплатит ли заемщик кредит или нет, в 94%  случаев. Точность - это доля правильных предсказаний от общего числа прогнозов.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высокий уровень точности, что может свидетельствовать о хорошей способности модели различать между теми, кто выплатит кредит, и теми, кто не выплатит. Однако, как и с любым прогностическим моделированием, важно учитывать контекст задачи и другие метрики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для более полного понимания производительности модели, особенно если есть дисбаланс классов.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25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контексте алгоритма k-ближайших соседей (k-NN), термин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condensed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(сгущенные точки) обычно связан с методом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Condensed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(CNN), который используется для уменьшения размерности обучающего набора данных.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Суть метода заключается в том, чтобы избавиться от избыточности данных, удаляя лишние или избыточные точки, которые не вносят значительного вклад в обучение модели.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2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описание полей из вашего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Fiscal.Year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Год к которому относится финансовый отчёт или проект.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Регион, в котором осуществляется проект или деятельность.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Borrower.Country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Страна заёмщика, то есть страна которая получает финансирование или принимает участие в проекте.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Borrower.Country.Code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страны заёмщика, обычно в соответствии с международными стандартами.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проекта.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Project.Global.Practice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Глобальная практика или область, к которой относится проект.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Procurement.Category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Категория закупки, описывающая тип закупаемых товаров или услуг.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Procurement.Method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Метод закупки, описывающий способ, используемый для закупки товаров или услуг.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WB.Contract.Number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номер контракта, связанного с проектом.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Contract.Description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Описание контракта, описывающее суть и условия контракта.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Borrower.Contract.Reference.Number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номер ссылки на контракт, который может использоваться заёмщиком для ссылки на контракт.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Contract.Signing.Date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Дата подписания контракта.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Supplier.ID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поставщика товаров или услуг.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Название поставщика.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Supplier.Country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Страна, из которой поставщик товаров или услуг.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Supplier.Country.Code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страны поставщика, обычно в соответствии с международными стандартами.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Supplier.Contract.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..USD.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Сумма контракта в долларах США, указывающая на стоимость контракта между поставщиком и заказчиком.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Review.type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Тип обзора или рецензии, который может быть связан с проектом или контрактом.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5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 корреляции - это мощный инструмент визуализации, который помогает быстро оценить структуру данных и подготовиться к более детальному анализу.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0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медиан дохода между разными уровнями образования.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вариабельности дохода в каждой группе образования.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Выявление возможных выбросов или аномалий в распределении дохода.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график помогает визуально оценить различия в распределении дохода среди групп с разными уровнями образования 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определение наличия депозита для выявления возможных закономерностей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6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Визуализация распределения размера семьи среди клиентов банка.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Понимание, как размер семьи связан с уровнем образования клиентов.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средних затрат по кредитной карте между группами с наличием и отсутствием кредитных карт.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вариабельности распределения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ccavg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каждой из категорий.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Уточнение влияния наличия ипотеки ("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Mortgage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на средние затраты.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график помогает исследовать различия в распределении средних трат по кредитной карте в зависимости от наличия кредитных карт и ипотеки, а также выявить потенциальные выбросы в данных.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0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графика: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Данный график диаграммы рассеяния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используется для визуализации взаимосвязи между доходом и средними тратами по кредитной карте, при этом учитывается наличие или отсутствие кредита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Визуальная оценка того, как связаны годовой доход и средние траты по кредитной карте.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распределения точек между теми, кто берет кредит, и теми, кто не берет.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0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график комбинирует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точки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визуализации распределения средних трат по кредитной карте в зависимости от использования или отсутствия кредитных карт, а также отмечает пользуется ли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человек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интернет-банком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нет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результатов: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 распределения средних трат по кредитной карте между группами с использованием и отсутствием кредитных карт.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Уточнение влияния использования интернет-банка на средние траты.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F0DDA-F7C5-4A75-941D-72247831CC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8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176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44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2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94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3085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9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7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7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9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877D93-DD0B-41AC-8A67-8C78E367B4F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7002916-1E88-4B1C-9818-8A7FADE5B8E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91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09848" y="4969429"/>
            <a:ext cx="4284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Предмет</a:t>
            </a:r>
            <a:r>
              <a:rPr lang="ru-RU" sz="2000" dirty="0"/>
              <a:t>: </a:t>
            </a:r>
            <a:r>
              <a:rPr lang="ru-RU" sz="2000" dirty="0" smtClean="0"/>
              <a:t>    Анализ данных</a:t>
            </a:r>
            <a:endParaRPr lang="ru-RU" sz="2000" dirty="0" smtClean="0"/>
          </a:p>
          <a:p>
            <a:r>
              <a:rPr lang="ru-RU" sz="2000" dirty="0" smtClean="0"/>
              <a:t>Подготовил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en-US" sz="2000" dirty="0" smtClean="0"/>
              <a:t>Anghelcev Elisei</a:t>
            </a:r>
            <a:r>
              <a:rPr lang="ru-RU" sz="2000" dirty="0" smtClean="0"/>
              <a:t>, </a:t>
            </a:r>
            <a:r>
              <a:rPr lang="en-US" sz="2000" dirty="0" smtClean="0"/>
              <a:t>IA-214</a:t>
            </a:r>
            <a:endParaRPr lang="ru-RU" sz="2000" dirty="0" smtClean="0"/>
          </a:p>
        </p:txBody>
      </p:sp>
      <p:pic>
        <p:nvPicPr>
          <p:cNvPr id="1030" name="Picture 6" descr="https://psm7.com/wp-content/uploads/2016/08/band-in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30" y="1728065"/>
            <a:ext cx="4997011" cy="39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26157" y="440099"/>
            <a:ext cx="606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Roboto"/>
              </a:rPr>
              <a:t>Тема проекта: </a:t>
            </a:r>
          </a:p>
          <a:p>
            <a:pPr algn="ctr"/>
            <a:r>
              <a:rPr lang="ru-RU" sz="2400" b="1" dirty="0" smtClean="0">
                <a:latin typeface="Roboto"/>
              </a:rPr>
              <a:t>«</a:t>
            </a:r>
            <a:r>
              <a:rPr lang="ru-RU" sz="2400" b="1" dirty="0" smtClean="0">
                <a:latin typeface="Roboto"/>
              </a:rPr>
              <a:t>А</a:t>
            </a:r>
            <a:r>
              <a:rPr lang="ru-RU" sz="2400" b="1" dirty="0" smtClean="0">
                <a:latin typeface="Roboto"/>
              </a:rPr>
              <a:t>нализ</a:t>
            </a:r>
            <a:r>
              <a:rPr lang="en-US" sz="2400" b="1" dirty="0" smtClean="0">
                <a:latin typeface="Roboto"/>
              </a:rPr>
              <a:t> </a:t>
            </a:r>
            <a:r>
              <a:rPr lang="ru-RU" sz="2400" b="1" dirty="0" smtClean="0">
                <a:latin typeface="Roboto"/>
              </a:rPr>
              <a:t>и визуализация</a:t>
            </a:r>
            <a:r>
              <a:rPr lang="ru-RU" sz="2400" b="1" dirty="0" smtClean="0">
                <a:latin typeface="Roboto"/>
              </a:rPr>
              <a:t> банковских данных клиентов»  </a:t>
            </a:r>
            <a:endParaRPr lang="en-US" sz="24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82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984" y="0"/>
            <a:ext cx="12424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/>
              </a:rPr>
              <a:t>9</a:t>
            </a:r>
            <a:r>
              <a:rPr lang="ru-RU" sz="2000" b="1" dirty="0" smtClean="0">
                <a:latin typeface="Roboto"/>
              </a:rPr>
              <a:t>. </a:t>
            </a:r>
            <a:r>
              <a:rPr lang="ru-RU" sz="2000" b="1" dirty="0">
                <a:latin typeface="Roboto"/>
              </a:rPr>
              <a:t>Диаграмма рассеяния для дохода и расходов при </a:t>
            </a:r>
            <a:r>
              <a:rPr lang="ru-RU" sz="2000" b="1" dirty="0" err="1">
                <a:latin typeface="Roboto"/>
              </a:rPr>
              <a:t>выплачивании</a:t>
            </a:r>
            <a:r>
              <a:rPr lang="ru-RU" sz="2000" b="1" dirty="0">
                <a:latin typeface="Roboto"/>
              </a:rPr>
              <a:t> кредита</a:t>
            </a:r>
            <a:endParaRPr lang="ru-RU" sz="2000" b="1" dirty="0"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18" y="449555"/>
            <a:ext cx="7513161" cy="64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75587" y="0"/>
            <a:ext cx="11516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Roboto"/>
              </a:rPr>
              <a:t>10</a:t>
            </a:r>
            <a:r>
              <a:rPr lang="ru-RU" sz="1600" b="1" dirty="0" smtClean="0">
                <a:latin typeface="Roboto"/>
              </a:rPr>
              <a:t>. </a:t>
            </a:r>
            <a:r>
              <a:rPr lang="ru-RU" sz="1600" b="1" dirty="0">
                <a:latin typeface="Roboto"/>
              </a:rPr>
              <a:t>Построение </a:t>
            </a:r>
            <a:r>
              <a:rPr lang="en-US" sz="1600" b="1" dirty="0" smtClean="0">
                <a:latin typeface="Roboto"/>
              </a:rPr>
              <a:t>box plot </a:t>
            </a:r>
            <a:r>
              <a:rPr lang="ru-RU" sz="1600" b="1" dirty="0">
                <a:latin typeface="Roboto"/>
              </a:rPr>
              <a:t> для распределения </a:t>
            </a:r>
            <a:r>
              <a:rPr lang="ru-RU" sz="1600" b="1" dirty="0" smtClean="0">
                <a:latin typeface="Roboto"/>
              </a:rPr>
              <a:t>средних затрат </a:t>
            </a:r>
            <a:r>
              <a:rPr lang="ru-RU" sz="1600" b="1" dirty="0">
                <a:latin typeface="Roboto"/>
              </a:rPr>
              <a:t>в зависимости от использования кредитных </a:t>
            </a:r>
            <a:r>
              <a:rPr lang="ru-RU" sz="1600" b="1" dirty="0" smtClean="0">
                <a:latin typeface="Roboto"/>
              </a:rPr>
              <a:t>карт.</a:t>
            </a:r>
          </a:p>
          <a:p>
            <a:r>
              <a:rPr lang="ru-RU" sz="1600" b="1" dirty="0" smtClean="0">
                <a:latin typeface="Roboto"/>
              </a:rPr>
              <a:t>График </a:t>
            </a:r>
            <a:r>
              <a:rPr lang="en-US" sz="1600" b="1" dirty="0" smtClean="0">
                <a:latin typeface="Roboto"/>
              </a:rPr>
              <a:t>strip plot</a:t>
            </a:r>
            <a:r>
              <a:rPr lang="ru-RU" sz="1600" b="1" dirty="0" smtClean="0">
                <a:latin typeface="Roboto"/>
              </a:rPr>
              <a:t> показывает использует ли пользователь онлайн-банк.</a:t>
            </a:r>
            <a:endParaRPr lang="ru-RU" sz="1600" b="1" dirty="0">
              <a:latin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28" y="663478"/>
            <a:ext cx="8573696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86" y="637181"/>
            <a:ext cx="7318611" cy="62208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47858" y="0"/>
            <a:ext cx="11610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11. </a:t>
            </a:r>
            <a:r>
              <a:rPr lang="ru-RU" b="1" dirty="0">
                <a:latin typeface="Roboto"/>
              </a:rPr>
              <a:t>Построение </a:t>
            </a:r>
            <a:r>
              <a:rPr lang="en-US" b="1" dirty="0">
                <a:latin typeface="Roboto"/>
              </a:rPr>
              <a:t>box plot </a:t>
            </a:r>
            <a:r>
              <a:rPr lang="ru-RU" b="1" dirty="0">
                <a:latin typeface="Roboto"/>
              </a:rPr>
              <a:t> для распределения </a:t>
            </a:r>
            <a:r>
              <a:rPr lang="ru-RU" b="1" dirty="0" smtClean="0">
                <a:latin typeface="Roboto"/>
              </a:rPr>
              <a:t>опыта работы в </a:t>
            </a:r>
            <a:r>
              <a:rPr lang="ru-RU" b="1" dirty="0">
                <a:latin typeface="Roboto"/>
              </a:rPr>
              <a:t>зависимости от </a:t>
            </a:r>
            <a:r>
              <a:rPr lang="ru-RU" b="1" dirty="0" smtClean="0">
                <a:latin typeface="Roboto"/>
              </a:rPr>
              <a:t>уровня образования.</a:t>
            </a:r>
            <a:endParaRPr lang="ru-RU" b="1" dirty="0">
              <a:latin typeface="Roboto"/>
            </a:endParaRPr>
          </a:p>
          <a:p>
            <a:r>
              <a:rPr lang="ru-RU" b="1" dirty="0">
                <a:latin typeface="Roboto"/>
              </a:rPr>
              <a:t>График </a:t>
            </a:r>
            <a:r>
              <a:rPr lang="en-US" b="1" dirty="0">
                <a:latin typeface="Roboto"/>
              </a:rPr>
              <a:t>strip plot</a:t>
            </a:r>
            <a:r>
              <a:rPr lang="ru-RU" b="1" dirty="0">
                <a:latin typeface="Roboto"/>
              </a:rPr>
              <a:t> показывает </a:t>
            </a:r>
            <a:r>
              <a:rPr lang="ru-RU" b="1" dirty="0" smtClean="0">
                <a:latin typeface="Roboto"/>
              </a:rPr>
              <a:t>наличие ценных бумаг в банке.</a:t>
            </a:r>
            <a:endParaRPr lang="ru-RU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45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984" y="150829"/>
            <a:ext cx="11636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Roboto"/>
              </a:rPr>
              <a:t>12. </a:t>
            </a:r>
            <a:r>
              <a:rPr lang="ru-RU" sz="2000" b="1" dirty="0" smtClean="0">
                <a:latin typeface="Roboto"/>
              </a:rPr>
              <a:t>Диаграмма </a:t>
            </a:r>
            <a:r>
              <a:rPr lang="ru-RU" sz="2000" b="1" dirty="0">
                <a:latin typeface="Roboto"/>
              </a:rPr>
              <a:t>для использования онлайн-банкинга в зависимости от возраста</a:t>
            </a:r>
            <a:endParaRPr lang="ru-RU" sz="2000" b="1" dirty="0">
              <a:latin typeface="Roboto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13" y="792164"/>
            <a:ext cx="8558499" cy="60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3" y="476329"/>
            <a:ext cx="9000945" cy="63816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9983" y="0"/>
            <a:ext cx="116106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Roboto"/>
              </a:rPr>
              <a:t>13</a:t>
            </a:r>
            <a:r>
              <a:rPr lang="ru-RU" sz="1600" b="1" dirty="0">
                <a:latin typeface="Roboto"/>
              </a:rPr>
              <a:t>. Совмещенный график </a:t>
            </a:r>
            <a:r>
              <a:rPr lang="ru-RU" sz="1600" b="1" dirty="0" err="1">
                <a:latin typeface="Roboto"/>
              </a:rPr>
              <a:t>Boxplot</a:t>
            </a:r>
            <a:r>
              <a:rPr lang="ru-RU" sz="1600" b="1" dirty="0">
                <a:latin typeface="Roboto"/>
              </a:rPr>
              <a:t> и </a:t>
            </a:r>
            <a:r>
              <a:rPr lang="ru-RU" sz="1600" b="1" dirty="0" err="1">
                <a:latin typeface="Roboto"/>
              </a:rPr>
              <a:t>Stripplot</a:t>
            </a:r>
            <a:r>
              <a:rPr lang="ru-RU" sz="1600" b="1" dirty="0">
                <a:latin typeface="Roboto"/>
              </a:rPr>
              <a:t> для ежегодного дохода по уровню образования и размеру семьи</a:t>
            </a:r>
            <a:endParaRPr lang="ru-RU" sz="16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229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21803" y="0"/>
            <a:ext cx="11130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Roboto"/>
              </a:rPr>
              <a:t>14. Совмещенный </a:t>
            </a:r>
            <a:r>
              <a:rPr lang="ru-RU" sz="1600" b="1" dirty="0">
                <a:latin typeface="Roboto"/>
              </a:rPr>
              <a:t>график </a:t>
            </a:r>
            <a:r>
              <a:rPr lang="ru-RU" sz="1600" b="1" dirty="0" err="1">
                <a:latin typeface="Roboto"/>
              </a:rPr>
              <a:t>Boxplot</a:t>
            </a:r>
            <a:r>
              <a:rPr lang="ru-RU" sz="1600" b="1" dirty="0">
                <a:latin typeface="Roboto"/>
              </a:rPr>
              <a:t> и </a:t>
            </a:r>
            <a:r>
              <a:rPr lang="ru-RU" sz="1600" b="1" dirty="0" err="1">
                <a:latin typeface="Roboto"/>
              </a:rPr>
              <a:t>Stripplot</a:t>
            </a:r>
            <a:r>
              <a:rPr lang="ru-RU" sz="1600" b="1" dirty="0">
                <a:latin typeface="Roboto"/>
              </a:rPr>
              <a:t> для средних затрат по уровню образования и размеру семьи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7" y="373408"/>
            <a:ext cx="9146110" cy="64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8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95" y="902825"/>
            <a:ext cx="10518353" cy="541695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37235" y="104172"/>
            <a:ext cx="10378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15. </a:t>
            </a:r>
            <a:r>
              <a:rPr lang="ru-RU" b="1" dirty="0">
                <a:latin typeface="Roboto"/>
              </a:rPr>
              <a:t>Диаграмма рассеяния для дохода и расходов при </a:t>
            </a:r>
            <a:r>
              <a:rPr lang="ru-RU" b="1" dirty="0" err="1">
                <a:latin typeface="Roboto"/>
              </a:rPr>
              <a:t>выплачивании</a:t>
            </a:r>
            <a:r>
              <a:rPr lang="ru-RU" b="1" dirty="0">
                <a:latin typeface="Roboto"/>
              </a:rPr>
              <a:t> кредита</a:t>
            </a:r>
            <a:endParaRPr lang="ru-RU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950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2354" y="0"/>
            <a:ext cx="11439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/>
              </a:rPr>
              <a:t>Прогнозирование дохода клиента с использованием KNN-регрессии</a:t>
            </a:r>
            <a:endParaRPr lang="ru-RU" sz="2400" dirty="0">
              <a:latin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5" y="1442615"/>
            <a:ext cx="6352357" cy="54153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52354" y="461665"/>
            <a:ext cx="10378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16</a:t>
            </a:r>
            <a:r>
              <a:rPr lang="ru-RU" b="1" dirty="0">
                <a:latin typeface="Roboto"/>
              </a:rPr>
              <a:t>. Г</a:t>
            </a:r>
            <a:r>
              <a:rPr lang="ru-RU" b="1" dirty="0" smtClean="0">
                <a:latin typeface="Roboto"/>
              </a:rPr>
              <a:t>рафик </a:t>
            </a:r>
            <a:r>
              <a:rPr lang="ru-RU" b="1" dirty="0">
                <a:latin typeface="Roboto"/>
              </a:rPr>
              <a:t>с точечным разбросом (</a:t>
            </a:r>
            <a:r>
              <a:rPr lang="ru-RU" b="1" dirty="0" err="1">
                <a:latin typeface="Roboto"/>
              </a:rPr>
              <a:t>scatter</a:t>
            </a:r>
            <a:r>
              <a:rPr lang="ru-RU" b="1" dirty="0">
                <a:latin typeface="Roboto"/>
              </a:rPr>
              <a:t> </a:t>
            </a:r>
            <a:r>
              <a:rPr lang="ru-RU" b="1" dirty="0" err="1">
                <a:latin typeface="Roboto"/>
              </a:rPr>
              <a:t>plot</a:t>
            </a:r>
            <a:r>
              <a:rPr lang="ru-RU" b="1" dirty="0" smtClean="0">
                <a:latin typeface="Roboto"/>
              </a:rPr>
              <a:t>)</a:t>
            </a:r>
          </a:p>
          <a:p>
            <a:r>
              <a:rPr lang="ru-RU" dirty="0"/>
              <a:t>MAPE для k=1 на тестовых данных:  </a:t>
            </a:r>
            <a:r>
              <a:rPr lang="ru-RU" dirty="0" smtClean="0"/>
              <a:t>60.8013 %</a:t>
            </a:r>
            <a:r>
              <a:rPr lang="ru-RU" b="1" dirty="0" smtClean="0">
                <a:latin typeface="Roboto"/>
              </a:rPr>
              <a:t> </a:t>
            </a:r>
            <a:endParaRPr lang="ru-RU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576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63929" y="0"/>
            <a:ext cx="10378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17</a:t>
            </a:r>
            <a:r>
              <a:rPr lang="ru-RU" b="1" dirty="0">
                <a:latin typeface="Roboto"/>
              </a:rPr>
              <a:t>. График плотности </a:t>
            </a:r>
            <a:r>
              <a:rPr lang="ru-RU" b="1" dirty="0" smtClean="0">
                <a:latin typeface="Roboto"/>
              </a:rPr>
              <a:t>для </a:t>
            </a:r>
            <a:r>
              <a:rPr lang="ru-RU" b="1" dirty="0">
                <a:latin typeface="Roboto"/>
              </a:rPr>
              <a:t>визуализации отношения между фактическим и прогнозируемым доходом при использовании метода k=1 на тестовых данных.</a:t>
            </a:r>
            <a:endParaRPr lang="ru-RU" b="1" dirty="0" smtClean="0">
              <a:latin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4" y="646331"/>
            <a:ext cx="6989712" cy="59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5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213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Roboto"/>
              </a:rPr>
              <a:t>18. </a:t>
            </a:r>
            <a:r>
              <a:rPr lang="ru-RU" b="1" dirty="0">
                <a:latin typeface="Roboto"/>
              </a:rPr>
              <a:t>График с точечным разбросом (</a:t>
            </a:r>
            <a:r>
              <a:rPr lang="ru-RU" b="1" dirty="0" err="1">
                <a:latin typeface="Roboto"/>
              </a:rPr>
              <a:t>scatter</a:t>
            </a:r>
            <a:r>
              <a:rPr lang="ru-RU" b="1" dirty="0">
                <a:latin typeface="Roboto"/>
              </a:rPr>
              <a:t> </a:t>
            </a:r>
            <a:r>
              <a:rPr lang="ru-RU" b="1" dirty="0" err="1">
                <a:latin typeface="Roboto"/>
              </a:rPr>
              <a:t>plot</a:t>
            </a:r>
            <a:r>
              <a:rPr lang="ru-RU" b="1" dirty="0">
                <a:latin typeface="Roboto"/>
              </a:rPr>
              <a:t>)</a:t>
            </a:r>
          </a:p>
          <a:p>
            <a:r>
              <a:rPr lang="en-US" dirty="0"/>
              <a:t>MAPE for k=3 on test is 52.5259 %</a:t>
            </a:r>
            <a:endParaRPr lang="ru-RU" b="1" dirty="0">
              <a:latin typeface="Roboto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52" y="623181"/>
            <a:ext cx="7036010" cy="599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5101" y="167326"/>
            <a:ext cx="3247534" cy="671660"/>
          </a:xfrm>
        </p:spPr>
        <p:txBody>
          <a:bodyPr/>
          <a:lstStyle/>
          <a:p>
            <a:r>
              <a:rPr lang="ru-RU" sz="2800" b="1" dirty="0">
                <a:solidFill>
                  <a:schemeClr val="tx1"/>
                </a:solidFill>
                <a:latin typeface="Roboto"/>
                <a:ea typeface="+mn-ea"/>
                <a:cs typeface="+mn-cs"/>
              </a:rPr>
              <a:t>1. Актуальность</a:t>
            </a:r>
            <a:endParaRPr lang="ru-RU" sz="2800" b="1" dirty="0">
              <a:solidFill>
                <a:schemeClr val="tx1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1426" y="754145"/>
            <a:ext cx="413993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В настоящее время актуальность темы проекта очень полезна. </a:t>
            </a:r>
          </a:p>
          <a:p>
            <a:pPr algn="just"/>
            <a:r>
              <a:rPr lang="ru-RU" sz="1600" dirty="0" smtClean="0"/>
              <a:t>Можно выделить 3 пункта, где тема может принести пользу: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Оптимизация бизнес-процессов:</a:t>
            </a:r>
            <a:r>
              <a:rPr lang="ru-RU" sz="1600" dirty="0" smtClean="0"/>
              <a:t> Анализ банковских данных может помочь выявить тренды и понять, какие услуги банка пользуются большим спросом, что может быть полезно для принятия решений по оптимизации предложения.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Принятие решений на основе данных:</a:t>
            </a:r>
            <a:r>
              <a:rPr lang="ru-RU" sz="1600" dirty="0" smtClean="0"/>
              <a:t> Визуализация данных может облегчить понимание сложных структур данных и выявление закономерностей. Это может помочь принимать более обоснованные решения на основе фактических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Понимание поведения клиентов:</a:t>
            </a:r>
            <a:r>
              <a:rPr lang="ru-RU" sz="1600" dirty="0" smtClean="0"/>
              <a:t> Анализ данных может помочь лучше понять поведение клиентов, их предпочтения и потребности. Это может использоваться для персонализации услуг и улучшения обслуживания клиентов.</a:t>
            </a:r>
            <a:endParaRPr lang="ru-RU" sz="1600" dirty="0"/>
          </a:p>
        </p:txBody>
      </p:sp>
      <p:pic>
        <p:nvPicPr>
          <p:cNvPr id="1026" name="Picture 2" descr="Повышенный процент и навязанные услуги: семь дел клиентов против банков -  новости Право.р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39" y="1131216"/>
            <a:ext cx="6037710" cy="43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212" y="0"/>
            <a:ext cx="11709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19. </a:t>
            </a:r>
            <a:r>
              <a:rPr lang="ru-RU" b="1" dirty="0">
                <a:latin typeface="Roboto"/>
              </a:rPr>
              <a:t>График плотности для визуализации отношения между фактическим и прогнозируемым доходом при использовании метода </a:t>
            </a:r>
            <a:r>
              <a:rPr lang="ru-RU" b="1" dirty="0" smtClean="0">
                <a:latin typeface="Roboto"/>
              </a:rPr>
              <a:t>k=3 </a:t>
            </a:r>
            <a:r>
              <a:rPr lang="ru-RU" b="1" dirty="0">
                <a:latin typeface="Roboto"/>
              </a:rPr>
              <a:t>на тестовых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72" y="659544"/>
            <a:ext cx="7059160" cy="60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6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213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Roboto"/>
              </a:rPr>
              <a:t>20. </a:t>
            </a:r>
            <a:r>
              <a:rPr lang="ru-RU" b="1" dirty="0">
                <a:latin typeface="Roboto"/>
              </a:rPr>
              <a:t>График с точечным разбросом (</a:t>
            </a:r>
            <a:r>
              <a:rPr lang="ru-RU" b="1" dirty="0" err="1">
                <a:latin typeface="Roboto"/>
              </a:rPr>
              <a:t>scatter</a:t>
            </a:r>
            <a:r>
              <a:rPr lang="ru-RU" b="1" dirty="0">
                <a:latin typeface="Roboto"/>
              </a:rPr>
              <a:t> </a:t>
            </a:r>
            <a:r>
              <a:rPr lang="ru-RU" b="1" dirty="0" err="1">
                <a:latin typeface="Roboto"/>
              </a:rPr>
              <a:t>plot</a:t>
            </a:r>
            <a:r>
              <a:rPr lang="ru-RU" b="1" dirty="0">
                <a:latin typeface="Roboto"/>
              </a:rPr>
              <a:t>)</a:t>
            </a:r>
          </a:p>
          <a:p>
            <a:r>
              <a:rPr lang="en-US" dirty="0"/>
              <a:t>MAPE for k=5 on test is 53.0945 %</a:t>
            </a:r>
            <a:endParaRPr lang="ru-RU" b="1" dirty="0">
              <a:latin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71" y="646331"/>
            <a:ext cx="7170664" cy="61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3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212" y="0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21. </a:t>
            </a:r>
            <a:r>
              <a:rPr lang="ru-RU" b="1" dirty="0">
                <a:latin typeface="Roboto"/>
              </a:rPr>
              <a:t>График плотности для визуализации отношения между фактическим и прогнозируемым доходом при использовании метода </a:t>
            </a:r>
            <a:r>
              <a:rPr lang="ru-RU" b="1" dirty="0" smtClean="0">
                <a:latin typeface="Roboto"/>
              </a:rPr>
              <a:t>k=5 </a:t>
            </a:r>
            <a:r>
              <a:rPr lang="ru-RU" b="1" dirty="0">
                <a:latin typeface="Roboto"/>
              </a:rPr>
              <a:t>на тестовых данных.</a:t>
            </a:r>
            <a:endParaRPr lang="ru-RU" b="1" dirty="0">
              <a:latin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79" y="646331"/>
            <a:ext cx="7105458" cy="60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213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Roboto"/>
              </a:rPr>
              <a:t>22. </a:t>
            </a:r>
            <a:r>
              <a:rPr lang="ru-RU" b="1" dirty="0">
                <a:latin typeface="Roboto"/>
              </a:rPr>
              <a:t>График с точечным разбросом (</a:t>
            </a:r>
            <a:r>
              <a:rPr lang="ru-RU" b="1" dirty="0" err="1">
                <a:latin typeface="Roboto"/>
              </a:rPr>
              <a:t>scatter</a:t>
            </a:r>
            <a:r>
              <a:rPr lang="ru-RU" b="1" dirty="0">
                <a:latin typeface="Roboto"/>
              </a:rPr>
              <a:t> </a:t>
            </a:r>
            <a:r>
              <a:rPr lang="ru-RU" b="1" dirty="0" err="1">
                <a:latin typeface="Roboto"/>
              </a:rPr>
              <a:t>plot</a:t>
            </a:r>
            <a:r>
              <a:rPr lang="ru-RU" b="1" dirty="0">
                <a:latin typeface="Roboto"/>
              </a:rPr>
              <a:t>)</a:t>
            </a:r>
          </a:p>
          <a:p>
            <a:r>
              <a:rPr lang="en-US" dirty="0"/>
              <a:t>MAPE for k=7 on test is 56.5779 %</a:t>
            </a:r>
            <a:endParaRPr lang="ru-RU" b="1" dirty="0">
              <a:latin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4" y="669787"/>
            <a:ext cx="7128608" cy="60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212" y="0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23. </a:t>
            </a:r>
            <a:r>
              <a:rPr lang="ru-RU" b="1" dirty="0">
                <a:latin typeface="Roboto"/>
              </a:rPr>
              <a:t>График плотности для визуализации отношения между фактическим и прогнозируемым доходом при использовании метода </a:t>
            </a:r>
            <a:r>
              <a:rPr lang="ru-RU" b="1" dirty="0" smtClean="0">
                <a:latin typeface="Roboto"/>
              </a:rPr>
              <a:t>k=7 </a:t>
            </a:r>
            <a:r>
              <a:rPr lang="ru-RU" b="1" dirty="0">
                <a:latin typeface="Roboto"/>
              </a:rPr>
              <a:t>на тестовых данных.</a:t>
            </a:r>
            <a:endParaRPr lang="ru-RU" b="1" dirty="0"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25" y="766754"/>
            <a:ext cx="7001286" cy="59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7235" y="0"/>
            <a:ext cx="7739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24. </a:t>
            </a:r>
            <a:r>
              <a:rPr lang="ru-RU" b="1" dirty="0">
                <a:latin typeface="Roboto"/>
              </a:rPr>
              <a:t>График с точечным разбросом (</a:t>
            </a:r>
            <a:r>
              <a:rPr lang="ru-RU" b="1" dirty="0" err="1">
                <a:latin typeface="Roboto"/>
              </a:rPr>
              <a:t>scatter</a:t>
            </a:r>
            <a:r>
              <a:rPr lang="ru-RU" b="1" dirty="0">
                <a:latin typeface="Roboto"/>
              </a:rPr>
              <a:t> </a:t>
            </a:r>
            <a:r>
              <a:rPr lang="ru-RU" b="1" dirty="0" err="1">
                <a:latin typeface="Roboto"/>
              </a:rPr>
              <a:t>plot</a:t>
            </a:r>
            <a:r>
              <a:rPr lang="ru-RU" b="1" dirty="0">
                <a:latin typeface="Roboto"/>
              </a:rPr>
              <a:t>)</a:t>
            </a:r>
          </a:p>
          <a:p>
            <a:r>
              <a:rPr lang="en-US" dirty="0"/>
              <a:t>MAPE for k=3 on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en-US" dirty="0" smtClean="0"/>
              <a:t>data (</a:t>
            </a:r>
            <a:r>
              <a:rPr lang="ru-RU" dirty="0" smtClean="0"/>
              <a:t>оценочные данные) </a:t>
            </a:r>
            <a:r>
              <a:rPr lang="en-US" dirty="0" smtClean="0"/>
              <a:t>is </a:t>
            </a:r>
            <a:r>
              <a:rPr lang="en-US" dirty="0"/>
              <a:t>49.2139 %</a:t>
            </a:r>
            <a:endParaRPr lang="ru-RU" b="1" dirty="0">
              <a:latin typeface="Roboto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646331"/>
            <a:ext cx="7163332" cy="610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6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212" y="0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25. </a:t>
            </a:r>
            <a:r>
              <a:rPr lang="ru-RU" b="1" dirty="0">
                <a:latin typeface="Roboto"/>
              </a:rPr>
              <a:t>График плотности для визуализации отношения между фактическим и прогнозируемым доходом при использовании метода </a:t>
            </a:r>
            <a:r>
              <a:rPr lang="ru-RU" b="1" dirty="0" smtClean="0">
                <a:latin typeface="Roboto"/>
              </a:rPr>
              <a:t>k=3 на оценочных данных</a:t>
            </a:r>
            <a:r>
              <a:rPr lang="ru-RU" b="1" dirty="0">
                <a:latin typeface="Roboto"/>
              </a:rPr>
              <a:t>.</a:t>
            </a:r>
            <a:endParaRPr lang="ru-RU" b="1" dirty="0">
              <a:latin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24" y="869671"/>
            <a:ext cx="7024432" cy="598832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6213" y="0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25. </a:t>
            </a:r>
            <a:r>
              <a:rPr lang="ru-RU" b="1" dirty="0">
                <a:latin typeface="Roboto"/>
              </a:rPr>
              <a:t>График плотности для визуализации отношения между фактическим и прогнозируемым доходом при использовании метода </a:t>
            </a:r>
            <a:r>
              <a:rPr lang="ru-RU" b="1" dirty="0" smtClean="0">
                <a:latin typeface="Roboto"/>
              </a:rPr>
              <a:t>k=3 на оценочных данных</a:t>
            </a:r>
            <a:r>
              <a:rPr lang="ru-RU" b="1" dirty="0">
                <a:latin typeface="Roboto"/>
              </a:rPr>
              <a:t>.</a:t>
            </a:r>
            <a:endParaRPr lang="ru-RU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02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756" y="-37104"/>
            <a:ext cx="11416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/>
              </a:rPr>
              <a:t>Построение классификационной модели для прогнозирования невыплаты кредита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18" y="1015663"/>
            <a:ext cx="6861806" cy="58423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56213" y="369332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</a:t>
            </a:r>
            <a:r>
              <a:rPr lang="en-US" b="1" dirty="0" smtClean="0">
                <a:latin typeface="Roboto"/>
              </a:rPr>
              <a:t>6</a:t>
            </a:r>
            <a:r>
              <a:rPr lang="ru-RU" b="1" dirty="0" smtClean="0">
                <a:latin typeface="Roboto"/>
              </a:rPr>
              <a:t>. Гистограмма </a:t>
            </a:r>
            <a:r>
              <a:rPr lang="ru-RU" b="1" dirty="0">
                <a:latin typeface="Roboto"/>
              </a:rPr>
              <a:t>для матрицы </a:t>
            </a:r>
            <a:r>
              <a:rPr lang="ru-RU" b="1" dirty="0" smtClean="0">
                <a:latin typeface="Roboto"/>
              </a:rPr>
              <a:t>ошибок (</a:t>
            </a:r>
            <a:r>
              <a:rPr lang="en-US" b="1" dirty="0" smtClean="0">
                <a:latin typeface="Roboto"/>
              </a:rPr>
              <a:t>k = 1)</a:t>
            </a:r>
            <a:endParaRPr lang="ru-RU" b="1" dirty="0" smtClean="0">
              <a:latin typeface="Roboto"/>
            </a:endParaRPr>
          </a:p>
          <a:p>
            <a:r>
              <a:rPr lang="en-US" dirty="0"/>
              <a:t>A</a:t>
            </a:r>
            <a:r>
              <a:rPr lang="en-US" dirty="0" smtClean="0"/>
              <a:t>ccuracy </a:t>
            </a:r>
            <a:r>
              <a:rPr lang="en-US" dirty="0"/>
              <a:t>on test data for k=1 is 96.2 </a:t>
            </a:r>
            <a:r>
              <a:rPr lang="en-US" dirty="0" smtClean="0"/>
              <a:t>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175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756" y="-37104"/>
            <a:ext cx="11416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/>
              </a:rPr>
              <a:t>Построение классификационной модели для прогнозирования невыплаты кредита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6213" y="369332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</a:t>
            </a:r>
            <a:r>
              <a:rPr lang="en-US" b="1" dirty="0">
                <a:latin typeface="Roboto"/>
              </a:rPr>
              <a:t>7</a:t>
            </a:r>
            <a:r>
              <a:rPr lang="ru-RU" b="1" dirty="0" smtClean="0">
                <a:latin typeface="Roboto"/>
              </a:rPr>
              <a:t>. Гистограмма </a:t>
            </a:r>
            <a:r>
              <a:rPr lang="ru-RU" b="1" dirty="0">
                <a:latin typeface="Roboto"/>
              </a:rPr>
              <a:t>для матрицы </a:t>
            </a:r>
            <a:r>
              <a:rPr lang="ru-RU" b="1" dirty="0" smtClean="0">
                <a:latin typeface="Roboto"/>
              </a:rPr>
              <a:t>ошибок (</a:t>
            </a:r>
            <a:r>
              <a:rPr lang="en-US" b="1" dirty="0" smtClean="0">
                <a:latin typeface="Roboto"/>
              </a:rPr>
              <a:t>k = 3)</a:t>
            </a:r>
            <a:endParaRPr lang="ru-RU" b="1" dirty="0" smtClean="0">
              <a:latin typeface="Roboto"/>
            </a:endParaRPr>
          </a:p>
          <a:p>
            <a:r>
              <a:rPr lang="en-US" dirty="0"/>
              <a:t>accuracy on test data for k=3 is 95.1 %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70" y="1100429"/>
            <a:ext cx="6762249" cy="5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70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756" y="-37104"/>
            <a:ext cx="11416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/>
              </a:rPr>
              <a:t>Построение классификационной модели для прогнозирования невыплаты кредита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6213" y="369332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28. Гистограмма </a:t>
            </a:r>
            <a:r>
              <a:rPr lang="ru-RU" b="1" dirty="0">
                <a:latin typeface="Roboto"/>
              </a:rPr>
              <a:t>для матрицы </a:t>
            </a:r>
            <a:r>
              <a:rPr lang="ru-RU" b="1" dirty="0" smtClean="0">
                <a:latin typeface="Roboto"/>
              </a:rPr>
              <a:t>ошибок (</a:t>
            </a:r>
            <a:r>
              <a:rPr lang="en-US" b="1" dirty="0" smtClean="0">
                <a:latin typeface="Roboto"/>
              </a:rPr>
              <a:t>k = 5)</a:t>
            </a:r>
            <a:endParaRPr lang="ru-RU" b="1" dirty="0" smtClean="0">
              <a:latin typeface="Roboto"/>
            </a:endParaRPr>
          </a:p>
          <a:p>
            <a:r>
              <a:rPr lang="en-US" dirty="0"/>
              <a:t>accuracy on test data for k=5 is 94.5 %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30" y="1180308"/>
            <a:ext cx="666843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9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132" y="0"/>
            <a:ext cx="511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Roboto"/>
              </a:rPr>
              <a:t>2. </a:t>
            </a:r>
            <a:r>
              <a:rPr lang="ru-RU" sz="2800" b="1" dirty="0" smtClean="0">
                <a:latin typeface="Roboto"/>
              </a:rPr>
              <a:t>Цель </a:t>
            </a:r>
            <a:r>
              <a:rPr lang="ru-RU" sz="2800" b="1" dirty="0">
                <a:latin typeface="Roboto"/>
              </a:rPr>
              <a:t>анализа </a:t>
            </a:r>
            <a:r>
              <a:rPr lang="ru-RU" sz="2800" b="1" dirty="0" smtClean="0">
                <a:latin typeface="Roboto"/>
              </a:rPr>
              <a:t>данных</a:t>
            </a:r>
            <a:endParaRPr lang="ru-RU" b="1" dirty="0"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6215" y="363915"/>
            <a:ext cx="561209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Цель проекта состоит из 3 основных частей: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b="1" dirty="0" smtClean="0"/>
              <a:t>Хороший </a:t>
            </a:r>
            <a:r>
              <a:rPr lang="ru-RU" sz="1600" b="1" dirty="0"/>
              <a:t>и понятный EDA (</a:t>
            </a:r>
            <a:r>
              <a:rPr lang="ru-RU" sz="1600" b="1" dirty="0" err="1"/>
              <a:t>Exploratory</a:t>
            </a:r>
            <a:r>
              <a:rPr lang="ru-RU" sz="1600" b="1" dirty="0"/>
              <a:t> </a:t>
            </a:r>
            <a:r>
              <a:rPr lang="ru-RU" sz="1600" b="1" dirty="0" err="1"/>
              <a:t>Data</a:t>
            </a:r>
            <a:r>
              <a:rPr lang="ru-RU" sz="1600" b="1" dirty="0"/>
              <a:t> </a:t>
            </a:r>
            <a:r>
              <a:rPr lang="ru-RU" sz="1600" b="1" dirty="0" err="1"/>
              <a:t>Analysis</a:t>
            </a:r>
            <a:r>
              <a:rPr lang="ru-RU" sz="1600" b="1" dirty="0"/>
              <a:t>):</a:t>
            </a:r>
            <a:endParaRPr lang="ru-RU" sz="1600" dirty="0"/>
          </a:p>
          <a:p>
            <a:pPr lvl="1" algn="just"/>
            <a:r>
              <a:rPr lang="ru-RU" sz="1600" dirty="0"/>
              <a:t>Цель: Провести качественный исследовательский анализ данных, который поможет понять структуру данных, выделить важные переменные, выявить закономерности и аномалии. Четкое исследование данных обеспечит основу для более точного построения моделей.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b="1" dirty="0"/>
              <a:t>Прогнозирование дохода клиента с использованием KNN-регрессии:</a:t>
            </a:r>
            <a:endParaRPr lang="ru-RU" sz="1600" dirty="0"/>
          </a:p>
          <a:p>
            <a:pPr lvl="1" algn="just"/>
            <a:r>
              <a:rPr lang="ru-RU" sz="1600" dirty="0"/>
              <a:t>Цель: Применить алгоритм KNN для регрессии с целью прогнозирования дохода клиента. Оценить точность прогнозов для различных значений параметра k (1, 3, 5, 7) и выбрать оптимальное значение k, обеспечивающее минимальную ошибку в процентах. Это поможет определить, насколько успешно модель может предсказывать доход клиентов.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b="1" dirty="0"/>
              <a:t>Построение классификационной модели для прогнозирования </a:t>
            </a:r>
            <a:r>
              <a:rPr lang="ru-RU" sz="1600" b="1" dirty="0" smtClean="0"/>
              <a:t>невыплаты </a:t>
            </a:r>
            <a:r>
              <a:rPr lang="ru-RU" sz="1600" b="1" dirty="0"/>
              <a:t>кредита:</a:t>
            </a:r>
            <a:endParaRPr lang="ru-RU" sz="1600" dirty="0"/>
          </a:p>
          <a:p>
            <a:pPr lvl="1" algn="just"/>
            <a:r>
              <a:rPr lang="ru-RU" sz="1600" dirty="0"/>
              <a:t>Цель: Использовать алгоритм KNN для построения классификационной модели, которая будет предсказывать, просрочит ли клиент кредит или нет. Проверить и сравнить результаты, полученные с использованием библиотек в </a:t>
            </a:r>
            <a:r>
              <a:rPr lang="ru-RU" sz="1600" dirty="0" smtClean="0"/>
              <a:t>R. </a:t>
            </a:r>
            <a:r>
              <a:rPr lang="ru-RU" sz="1600" dirty="0"/>
              <a:t>Это позволит определить эффективность модели в предсказании просрочек и принять решения по управлению рисками.</a:t>
            </a:r>
          </a:p>
        </p:txBody>
      </p:sp>
      <p:pic>
        <p:nvPicPr>
          <p:cNvPr id="2052" name="Picture 4" descr="Как убедить банк в реальности своего бизнес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r="4657"/>
          <a:stretch/>
        </p:blipFill>
        <p:spPr bwMode="auto">
          <a:xfrm>
            <a:off x="820132" y="1814348"/>
            <a:ext cx="5156461" cy="322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756" y="-37104"/>
            <a:ext cx="11416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/>
              </a:rPr>
              <a:t>Построение классификационной модели для прогнозирования невыплаты кредита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6213" y="369332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2</a:t>
            </a:r>
            <a:r>
              <a:rPr lang="ru-RU" b="1" dirty="0">
                <a:latin typeface="Roboto"/>
              </a:rPr>
              <a:t>9</a:t>
            </a:r>
            <a:r>
              <a:rPr lang="ru-RU" b="1" dirty="0" smtClean="0">
                <a:latin typeface="Roboto"/>
              </a:rPr>
              <a:t>. Гистограмма </a:t>
            </a:r>
            <a:r>
              <a:rPr lang="ru-RU" b="1" dirty="0">
                <a:latin typeface="Roboto"/>
              </a:rPr>
              <a:t>для матрицы </a:t>
            </a:r>
            <a:r>
              <a:rPr lang="ru-RU" b="1" dirty="0" smtClean="0">
                <a:latin typeface="Roboto"/>
              </a:rPr>
              <a:t>ошибок (</a:t>
            </a:r>
            <a:r>
              <a:rPr lang="en-US" b="1" dirty="0" smtClean="0">
                <a:latin typeface="Roboto"/>
              </a:rPr>
              <a:t>k = 7)</a:t>
            </a:r>
            <a:endParaRPr lang="ru-RU" b="1" dirty="0" smtClean="0">
              <a:latin typeface="Roboto"/>
            </a:endParaRPr>
          </a:p>
          <a:p>
            <a:r>
              <a:rPr lang="en-US" dirty="0"/>
              <a:t>accuracy on test data for k=7 is 94 %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88" y="1180308"/>
            <a:ext cx="666843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5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756" y="-37104"/>
            <a:ext cx="11416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/>
              </a:rPr>
              <a:t>Построение классификационной модели для прогнозирования невыплаты кредита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6213" y="369332"/>
            <a:ext cx="11435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Roboto"/>
              </a:rPr>
              <a:t>30. Гистограмма </a:t>
            </a:r>
            <a:r>
              <a:rPr lang="ru-RU" b="1" dirty="0">
                <a:latin typeface="Roboto"/>
              </a:rPr>
              <a:t>для матрицы </a:t>
            </a:r>
            <a:r>
              <a:rPr lang="ru-RU" b="1" dirty="0" smtClean="0">
                <a:latin typeface="Roboto"/>
              </a:rPr>
              <a:t>ошибок (</a:t>
            </a:r>
            <a:r>
              <a:rPr lang="en-US" b="1" dirty="0" smtClean="0">
                <a:latin typeface="Roboto"/>
              </a:rPr>
              <a:t>k = </a:t>
            </a:r>
            <a:r>
              <a:rPr lang="ru-RU" b="1" dirty="0" smtClean="0">
                <a:latin typeface="Roboto"/>
              </a:rPr>
              <a:t>5</a:t>
            </a:r>
            <a:r>
              <a:rPr lang="en-US" b="1" dirty="0" smtClean="0">
                <a:latin typeface="Roboto"/>
              </a:rPr>
              <a:t>)</a:t>
            </a:r>
            <a:endParaRPr lang="ru-RU" b="1" dirty="0" smtClean="0">
              <a:latin typeface="Roboto"/>
            </a:endParaRPr>
          </a:p>
          <a:p>
            <a:r>
              <a:rPr lang="en-US" dirty="0"/>
              <a:t>Accuracy on evaluation data for k=5 and using condensed points </a:t>
            </a:r>
            <a:r>
              <a:rPr lang="ru-RU" dirty="0" smtClean="0"/>
              <a:t>(сгущенные точки) </a:t>
            </a:r>
            <a:r>
              <a:rPr lang="en-US" dirty="0" smtClean="0"/>
              <a:t>is 89.1%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62" y="994260"/>
            <a:ext cx="6878288" cy="58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72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86726" y="0"/>
            <a:ext cx="4323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Roboto"/>
              </a:rPr>
              <a:t>Заключение и выводы</a:t>
            </a:r>
            <a:endParaRPr lang="ru-RU" sz="2800" b="1" dirty="0"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9429" y="696840"/>
            <a:ext cx="106805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Хороший </a:t>
            </a:r>
            <a:r>
              <a:rPr lang="ru-RU" b="1" dirty="0"/>
              <a:t>и понятный EDA (</a:t>
            </a:r>
            <a:r>
              <a:rPr lang="ru-RU" b="1" dirty="0" err="1"/>
              <a:t>Exploratory</a:t>
            </a:r>
            <a:r>
              <a:rPr lang="ru-RU" b="1" dirty="0"/>
              <a:t>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Analysis</a:t>
            </a:r>
            <a:r>
              <a:rPr lang="ru-RU" b="1" dirty="0"/>
              <a:t>):</a:t>
            </a:r>
            <a:endParaRPr lang="ru-RU" dirty="0"/>
          </a:p>
          <a:p>
            <a:pPr lvl="1" algn="just"/>
            <a:r>
              <a:rPr lang="ru-RU" dirty="0"/>
              <a:t>Цель успешно достигнута, поскольку проведен </a:t>
            </a:r>
            <a:r>
              <a:rPr lang="ru-RU" dirty="0" smtClean="0"/>
              <a:t>исследовательский </a:t>
            </a:r>
            <a:r>
              <a:rPr lang="ru-RU" dirty="0"/>
              <a:t>анализ данных. Анализ структуры данных, выделение важных переменных, выявление закономерностей и аномалий обеспечивают четкую основу для дальнейшего построения моделей. Это позволит лучше понять характеристики набора данных и использовать эту информацию в дальнейших этапах анализа.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Прогнозирование дохода клиента с использованием KNN-регрессии:</a:t>
            </a:r>
            <a:endParaRPr lang="ru-RU" dirty="0"/>
          </a:p>
          <a:p>
            <a:pPr lvl="1" algn="just"/>
            <a:r>
              <a:rPr lang="ru-RU" dirty="0"/>
              <a:t>Цель также достигнута успешно. Применение алгоритма KNN для регрессии позволило прогнозировать доход клиента. Оценка точности прогнозов для различных значений параметра k (1, 3, 5, 7) и выбор оптимального значения k (k=3) с минимальной ошибкой в процентах (MAPE=49.2139%) говорят о том, что модель довольно успешно предсказывает доход клиентов.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Построение классификационной модели для прогнозирования невыплаты кредита:</a:t>
            </a:r>
            <a:endParaRPr lang="ru-RU" dirty="0"/>
          </a:p>
          <a:p>
            <a:pPr lvl="1" algn="just"/>
            <a:r>
              <a:rPr lang="ru-RU" dirty="0"/>
              <a:t>Цель также выполнена успешно. Построение классификационной модели с использованием алгоритма KNN для предсказания просрочки кредита привело к высокой точности модели. На основе </a:t>
            </a:r>
            <a:r>
              <a:rPr lang="ru-RU" dirty="0" err="1"/>
              <a:t>Accuracy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evaluation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(</a:t>
            </a:r>
            <a:r>
              <a:rPr lang="ru-RU" dirty="0" smtClean="0"/>
              <a:t>89.1%) </a:t>
            </a:r>
            <a:r>
              <a:rPr lang="ru-RU" dirty="0"/>
              <a:t>можно сделать вывод, что модель хорошо справляется с предсказанием невыплаты кредита. Успешные результаты позволяют принимать обоснованные решения по управлению рисками и предоставлению кредитов.</a:t>
            </a:r>
          </a:p>
          <a:p>
            <a:pPr algn="just"/>
            <a:r>
              <a:rPr lang="ru-RU" b="1" dirty="0"/>
              <a:t>Общий вывод</a:t>
            </a:r>
            <a:r>
              <a:rPr lang="ru-RU" dirty="0"/>
              <a:t>: Проект позволяет провести всесторонний анализ банковских данных, прогнозировать доход клиентов и предсказывать невыплату кредита с использованием методов машинного обучения, что может быть полезным для принятия управленческих решений в банковской сфере.</a:t>
            </a:r>
          </a:p>
        </p:txBody>
      </p:sp>
    </p:spTree>
    <p:extLst>
      <p:ext uri="{BB962C8B-B14F-4D97-AF65-F5344CB8AC3E}">
        <p14:creationId xmlns:p14="http://schemas.microsoft.com/office/powerpoint/2010/main" val="34284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5055" y="1114740"/>
            <a:ext cx="940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Выбранный набор данных связан с "</a:t>
            </a:r>
            <a:r>
              <a:rPr lang="ru-RU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Банковскими данными жителей США</a:t>
            </a:r>
            <a:r>
              <a:rPr lang="ru-RU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" и доступен на веб-сайте финансов Всемирного банка.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1083" y="103002"/>
            <a:ext cx="12055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Roboto"/>
              </a:rPr>
              <a:t>3</a:t>
            </a:r>
            <a:r>
              <a:rPr lang="en-US" sz="2800" b="1" dirty="0">
                <a:latin typeface="Roboto"/>
              </a:rPr>
              <a:t>. </a:t>
            </a:r>
            <a:r>
              <a:rPr lang="ru-RU" sz="2800" b="1" dirty="0">
                <a:latin typeface="Roboto"/>
              </a:rPr>
              <a:t>Набор данных</a:t>
            </a:r>
            <a:r>
              <a:rPr lang="en-US" sz="2800" b="1" dirty="0">
                <a:latin typeface="Roboto"/>
              </a:rPr>
              <a:t>:</a:t>
            </a:r>
            <a:r>
              <a:rPr lang="ru-RU" sz="2800" b="1" dirty="0">
                <a:latin typeface="Roboto"/>
              </a:rPr>
              <a:t> Банковские данные пользователей</a:t>
            </a:r>
            <a:endParaRPr lang="en-US" sz="2800" b="1" dirty="0">
              <a:latin typeface="Roboto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80470" y="1801955"/>
            <a:ext cx="947551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Уникальный номер, используемый для идентификации каждого клиента.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Возраст: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Возраст клиента, предположительно в годах.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Опыт: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Количество лет профессионального опыта клиента.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Доход: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Годовой доход клиента в тысячах долларов США.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Почтовый индекс: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Почтовый индекс домашнего адреса клиента.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Семья: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Размер семьи клиента.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Средние </a:t>
            </a: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расходы: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Средние расходы по кредитным картам в месяц в тысячах долларов США.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Образование: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Уровень образования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Бакалавр, 2 - Выпускник, 3 - 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Профессиональный.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Ипотека: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Стоимость ипотеки клиента, если таковая имеется, в тысячах долларов США.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Ценные бумаги: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ли у клиента счет в ценных бумагах в банке?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Депозит: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ли у клиента депозитный сертификат в банке?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Онлайн-банк: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Пользуется ли клиент услугами интернет-банкинга?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Кредитная карта: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Использует ли клиент кредитную карту, выпущенную соответствующим банком?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Личный </a:t>
            </a:r>
            <a:r>
              <a:rPr lang="ru-RU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кредит: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выполнил обязательства по кредиту или нет? (бинарный признак)</a:t>
            </a:r>
            <a:endParaRPr lang="ru-RU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7249" y="2125136"/>
            <a:ext cx="3727043" cy="42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наборе </a:t>
            </a:r>
            <a:endParaRPr lang="ru-RU" dirty="0" smtClean="0"/>
          </a:p>
          <a:p>
            <a:r>
              <a:rPr lang="ru-RU" dirty="0" smtClean="0"/>
              <a:t>данных </a:t>
            </a:r>
            <a:r>
              <a:rPr lang="ru-RU" dirty="0" smtClean="0"/>
              <a:t>есть </a:t>
            </a:r>
            <a:endParaRPr lang="ru-RU" dirty="0" smtClean="0"/>
          </a:p>
          <a:p>
            <a:r>
              <a:rPr lang="ru-RU" dirty="0" smtClean="0"/>
              <a:t>переменные двух типов:</a:t>
            </a:r>
            <a:endParaRPr lang="ru-RU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Age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- </a:t>
            </a:r>
            <a:r>
              <a:rPr lang="ru-RU" sz="1600" dirty="0" smtClean="0">
                <a:solidFill>
                  <a:srgbClr val="000000"/>
                </a:solidFill>
              </a:rPr>
              <a:t>Числовая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Experience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– Числовая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Income</a:t>
            </a:r>
            <a:r>
              <a:rPr lang="ru-RU" sz="1600" dirty="0">
                <a:solidFill>
                  <a:srgbClr val="000000"/>
                </a:solidFill>
              </a:rPr>
              <a:t> - Числовая </a:t>
            </a:r>
            <a:r>
              <a:rPr lang="en-US" sz="1600" dirty="0">
                <a:solidFill>
                  <a:srgbClr val="000000"/>
                </a:solidFill>
              </a:rPr>
              <a:t>	</a:t>
            </a:r>
            <a:endParaRPr lang="ru-RU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Family</a:t>
            </a: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ru-RU" sz="1600" dirty="0" smtClean="0">
                <a:solidFill>
                  <a:srgbClr val="000000"/>
                </a:solidFill>
              </a:rPr>
              <a:t> - Факториальная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err="1" smtClean="0">
                <a:solidFill>
                  <a:srgbClr val="000000"/>
                </a:solidFill>
              </a:rPr>
              <a:t>CCAvg</a:t>
            </a: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ru-RU" sz="1600" dirty="0">
                <a:solidFill>
                  <a:srgbClr val="000000"/>
                </a:solidFill>
              </a:rPr>
              <a:t>-Числовая </a:t>
            </a:r>
            <a:endParaRPr lang="ru-RU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Education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- Факториальная</a:t>
            </a:r>
            <a:r>
              <a:rPr lang="en-US" sz="1600" dirty="0">
                <a:solidFill>
                  <a:srgbClr val="000000"/>
                </a:solidFill>
              </a:rPr>
              <a:t>	</a:t>
            </a:r>
            <a:endParaRPr lang="ru-RU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Mortgage</a:t>
            </a:r>
            <a:r>
              <a:rPr lang="ru-RU" sz="1600" dirty="0">
                <a:solidFill>
                  <a:srgbClr val="000000"/>
                </a:solidFill>
              </a:rPr>
              <a:t> - Числовая </a:t>
            </a:r>
            <a:r>
              <a:rPr lang="en-US" sz="1600" dirty="0">
                <a:solidFill>
                  <a:srgbClr val="000000"/>
                </a:solidFill>
              </a:rPr>
              <a:t>	</a:t>
            </a:r>
            <a:endParaRPr lang="ru-RU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Personal Loan</a:t>
            </a:r>
            <a:r>
              <a:rPr lang="ru-RU" sz="1600" dirty="0">
                <a:solidFill>
                  <a:srgbClr val="000000"/>
                </a:solidFill>
              </a:rPr>
              <a:t> - Факториальная</a:t>
            </a:r>
            <a:endParaRPr lang="ru-RU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Securities Account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- Факториальная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CD Account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- Факториальная</a:t>
            </a:r>
            <a:endParaRPr lang="ru-RU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Online</a:t>
            </a: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</a:rPr>
              <a:t>CreditCard</a:t>
            </a:r>
            <a:r>
              <a:rPr lang="ru-RU" sz="1600" dirty="0">
                <a:solidFill>
                  <a:srgbClr val="000000"/>
                </a:solidFill>
              </a:rPr>
              <a:t> - Факториальная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95785" y="-23041"/>
            <a:ext cx="8219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oboto"/>
              </a:rPr>
              <a:t>4</a:t>
            </a:r>
            <a:r>
              <a:rPr lang="en-US" sz="2800" b="1" dirty="0" smtClean="0">
                <a:latin typeface="Roboto"/>
              </a:rPr>
              <a:t>. </a:t>
            </a:r>
            <a:r>
              <a:rPr lang="ru-RU" sz="2800" b="1" dirty="0" smtClean="0">
                <a:latin typeface="Roboto"/>
              </a:rPr>
              <a:t>Типы переменных в наборе данных</a:t>
            </a:r>
            <a:endParaRPr lang="ru-RU" sz="2800" b="1" dirty="0">
              <a:latin typeface="Roboto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00" y="726422"/>
            <a:ext cx="8387845" cy="29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73938" y="0"/>
            <a:ext cx="9359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Roboto"/>
              </a:rPr>
              <a:t>EDA </a:t>
            </a:r>
            <a:r>
              <a:rPr lang="en-US" sz="2400" b="1" dirty="0">
                <a:latin typeface="Roboto"/>
              </a:rPr>
              <a:t>(Exploratory Data Analysis)</a:t>
            </a:r>
            <a:endParaRPr lang="ru-RU" sz="2400" b="1" dirty="0">
              <a:latin typeface="Roboto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263372" y="882198"/>
            <a:ext cx="7983564" cy="5897445"/>
            <a:chOff x="2499042" y="946415"/>
            <a:chExt cx="7280797" cy="552261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042" y="1315747"/>
              <a:ext cx="7267127" cy="5153282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2499042" y="946415"/>
              <a:ext cx="72807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ru-RU" dirty="0"/>
                <a:t>Корреляционная матрица и график корреляции</a:t>
              </a: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759851" y="420533"/>
            <a:ext cx="819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Roboto"/>
              </a:rPr>
              <a:t>5</a:t>
            </a:r>
            <a:r>
              <a:rPr lang="en-US" sz="2400" b="1" dirty="0">
                <a:latin typeface="Roboto"/>
              </a:rPr>
              <a:t>. </a:t>
            </a:r>
            <a:r>
              <a:rPr lang="ru-RU" sz="2400" b="1" dirty="0">
                <a:latin typeface="Roboto"/>
              </a:rPr>
              <a:t>Корреляционная матрица и график корреляции</a:t>
            </a:r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5764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6435" y="0"/>
            <a:ext cx="1163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Roboto"/>
              </a:rPr>
              <a:t>6</a:t>
            </a:r>
            <a:r>
              <a:rPr lang="ru-RU" sz="1600" b="1" dirty="0" smtClean="0">
                <a:latin typeface="Roboto"/>
              </a:rPr>
              <a:t>. </a:t>
            </a:r>
            <a:r>
              <a:rPr lang="ru-RU" sz="1600" b="1" dirty="0">
                <a:latin typeface="Roboto"/>
              </a:rPr>
              <a:t>Построение </a:t>
            </a:r>
            <a:r>
              <a:rPr lang="en-US" sz="1600" b="1" dirty="0" smtClean="0">
                <a:latin typeface="Roboto"/>
              </a:rPr>
              <a:t>box plot </a:t>
            </a:r>
            <a:r>
              <a:rPr lang="ru-RU" sz="1600" b="1" dirty="0" smtClean="0">
                <a:latin typeface="Roboto"/>
              </a:rPr>
              <a:t>для демонстрации дохода </a:t>
            </a:r>
            <a:r>
              <a:rPr lang="ru-RU" sz="1600" b="1" dirty="0">
                <a:latin typeface="Roboto"/>
              </a:rPr>
              <a:t>в зависимости от уровня </a:t>
            </a:r>
            <a:r>
              <a:rPr lang="ru-RU" sz="1600" b="1" dirty="0" smtClean="0">
                <a:latin typeface="Roboto"/>
              </a:rPr>
              <a:t>образования.</a:t>
            </a:r>
          </a:p>
          <a:p>
            <a:r>
              <a:rPr lang="ru-RU" sz="1600" b="1" dirty="0" smtClean="0">
                <a:latin typeface="Roboto"/>
              </a:rPr>
              <a:t>График </a:t>
            </a:r>
            <a:r>
              <a:rPr lang="en-US" sz="1600" b="1" dirty="0" smtClean="0">
                <a:latin typeface="Roboto"/>
              </a:rPr>
              <a:t>strip </a:t>
            </a:r>
            <a:r>
              <a:rPr lang="en-US" sz="1600" b="1" dirty="0">
                <a:latin typeface="Roboto"/>
              </a:rPr>
              <a:t>plot</a:t>
            </a:r>
            <a:r>
              <a:rPr lang="ru-RU" sz="1600" b="1" dirty="0" smtClean="0">
                <a:latin typeface="Roboto"/>
              </a:rPr>
              <a:t> для показа наличия депозита в банке.</a:t>
            </a:r>
            <a:endParaRPr lang="ru-RU" sz="1600" b="1" dirty="0"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02" y="590949"/>
            <a:ext cx="8851769" cy="62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75" y="727564"/>
            <a:ext cx="8392527" cy="59513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47858" y="0"/>
            <a:ext cx="11610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Roboto"/>
              </a:rPr>
              <a:t>7</a:t>
            </a:r>
            <a:r>
              <a:rPr lang="ru-RU" b="1" dirty="0" smtClean="0">
                <a:latin typeface="Roboto"/>
              </a:rPr>
              <a:t>. </a:t>
            </a:r>
            <a:r>
              <a:rPr lang="ru-RU" b="1" dirty="0">
                <a:latin typeface="Roboto"/>
              </a:rPr>
              <a:t>Гистограмма размера семьи и уровня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86101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13847" y="0"/>
            <a:ext cx="11378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Roboto"/>
              </a:rPr>
              <a:t>8</a:t>
            </a:r>
            <a:r>
              <a:rPr lang="ru-RU" sz="1600" b="1" dirty="0" smtClean="0">
                <a:latin typeface="Roboto"/>
              </a:rPr>
              <a:t>. </a:t>
            </a:r>
            <a:r>
              <a:rPr lang="ru-RU" sz="1600" b="1" dirty="0">
                <a:latin typeface="Roboto"/>
              </a:rPr>
              <a:t>Построение </a:t>
            </a:r>
            <a:r>
              <a:rPr lang="en-US" sz="1600" b="1" dirty="0" smtClean="0">
                <a:latin typeface="Roboto"/>
              </a:rPr>
              <a:t>box plot </a:t>
            </a:r>
            <a:r>
              <a:rPr lang="ru-RU" sz="1600" b="1" dirty="0">
                <a:latin typeface="Roboto"/>
              </a:rPr>
              <a:t> для распределения </a:t>
            </a:r>
            <a:r>
              <a:rPr lang="ru-RU" sz="1600" b="1" dirty="0" smtClean="0">
                <a:latin typeface="Roboto"/>
              </a:rPr>
              <a:t>средних затрат </a:t>
            </a:r>
            <a:r>
              <a:rPr lang="ru-RU" sz="1600" b="1" dirty="0">
                <a:latin typeface="Roboto"/>
              </a:rPr>
              <a:t>в зависимости от использования кредитных </a:t>
            </a:r>
            <a:r>
              <a:rPr lang="ru-RU" sz="1600" b="1" dirty="0" smtClean="0">
                <a:latin typeface="Roboto"/>
              </a:rPr>
              <a:t>карт.</a:t>
            </a:r>
          </a:p>
          <a:p>
            <a:r>
              <a:rPr lang="ru-RU" sz="1600" b="1" dirty="0" smtClean="0">
                <a:latin typeface="Roboto"/>
              </a:rPr>
              <a:t>График </a:t>
            </a:r>
            <a:r>
              <a:rPr lang="en-US" sz="1600" b="1" dirty="0" smtClean="0">
                <a:latin typeface="Roboto"/>
              </a:rPr>
              <a:t>strip plot</a:t>
            </a:r>
            <a:r>
              <a:rPr lang="ru-RU" sz="1600" b="1" dirty="0" smtClean="0">
                <a:latin typeface="Roboto"/>
              </a:rPr>
              <a:t> для показа наличия ипотеки в банке</a:t>
            </a:r>
            <a:endParaRPr lang="ru-RU" sz="1600" b="1" dirty="0">
              <a:latin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91" y="584775"/>
            <a:ext cx="8770863" cy="62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3016</TotalTime>
  <Words>2615</Words>
  <Application>Microsoft Office PowerPoint</Application>
  <PresentationFormat>Широкоэкранный</PresentationFormat>
  <Paragraphs>238</Paragraphs>
  <Slides>32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Franklin Gothic Book</vt:lpstr>
      <vt:lpstr>Roboto</vt:lpstr>
      <vt:lpstr>Times New Roman</vt:lpstr>
      <vt:lpstr>Crop</vt:lpstr>
      <vt:lpstr>Презентация PowerPoint</vt:lpstr>
      <vt:lpstr>1.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DELL</cp:lastModifiedBy>
  <cp:revision>70</cp:revision>
  <dcterms:created xsi:type="dcterms:W3CDTF">2023-09-20T13:20:57Z</dcterms:created>
  <dcterms:modified xsi:type="dcterms:W3CDTF">2023-12-19T01:18:55Z</dcterms:modified>
</cp:coreProperties>
</file>