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61B64-0EAF-40F5-9463-9E7F9CEE6EE1}" type="datetimeFigureOut">
              <a:rPr lang="en-GB" smtClean="0"/>
              <a:t>04/11/2019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5DE59-0D6E-4379-8557-F5B62A71412F}" type="slidenum">
              <a:rPr lang="en-GB" smtClean="0"/>
              <a:t>‹#›</a:t>
            </a:fld>
            <a:endParaRPr lang="en-GB"/>
          </a:p>
        </p:txBody>
      </p:sp>
    </p:spTree>
    <p:extLst>
      <p:ext uri="{BB962C8B-B14F-4D97-AF65-F5344CB8AC3E}">
        <p14:creationId xmlns:p14="http://schemas.microsoft.com/office/powerpoint/2010/main" val="400905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C5DE59-0D6E-4379-8557-F5B62A71412F}" type="slidenum">
              <a:rPr lang="en-GB" smtClean="0"/>
              <a:t>3</a:t>
            </a:fld>
            <a:endParaRPr lang="en-GB"/>
          </a:p>
        </p:txBody>
      </p:sp>
    </p:spTree>
    <p:extLst>
      <p:ext uri="{BB962C8B-B14F-4D97-AF65-F5344CB8AC3E}">
        <p14:creationId xmlns:p14="http://schemas.microsoft.com/office/powerpoint/2010/main" val="4027798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C5DE59-0D6E-4379-8557-F5B62A71412F}" type="slidenum">
              <a:rPr lang="en-GB" smtClean="0"/>
              <a:t>4</a:t>
            </a:fld>
            <a:endParaRPr lang="en-GB"/>
          </a:p>
        </p:txBody>
      </p:sp>
    </p:spTree>
    <p:extLst>
      <p:ext uri="{BB962C8B-B14F-4D97-AF65-F5344CB8AC3E}">
        <p14:creationId xmlns:p14="http://schemas.microsoft.com/office/powerpoint/2010/main" val="329126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C5DE59-0D6E-4379-8557-F5B62A71412F}" type="slidenum">
              <a:rPr lang="en-GB" smtClean="0"/>
              <a:t>5</a:t>
            </a:fld>
            <a:endParaRPr lang="en-GB"/>
          </a:p>
        </p:txBody>
      </p:sp>
    </p:spTree>
    <p:extLst>
      <p:ext uri="{BB962C8B-B14F-4D97-AF65-F5344CB8AC3E}">
        <p14:creationId xmlns:p14="http://schemas.microsoft.com/office/powerpoint/2010/main" val="144937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3AAC-83B7-491E-A9A7-625F3B8AD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C965A29-329E-47CA-9730-6EE0AD723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6B09B4-1D23-48C0-866A-5A3A192985CB}"/>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5" name="Footer Placeholder 4">
            <a:extLst>
              <a:ext uri="{FF2B5EF4-FFF2-40B4-BE49-F238E27FC236}">
                <a16:creationId xmlns:a16="http://schemas.microsoft.com/office/drawing/2014/main" id="{5ACB1AC3-BD1C-4C4F-83DB-6B0BEC27CE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70D93D-4FE7-4472-8E51-94F844FAF559}"/>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15047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72E0-E963-47CC-8FC1-889B038375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203164-E122-4F35-B1B9-3601A4DDC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43DADA-4891-4391-840B-F956A2B70094}"/>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5" name="Footer Placeholder 4">
            <a:extLst>
              <a:ext uri="{FF2B5EF4-FFF2-40B4-BE49-F238E27FC236}">
                <a16:creationId xmlns:a16="http://schemas.microsoft.com/office/drawing/2014/main" id="{EBA306F2-35EB-4353-BA44-D9BDA2A995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EE131F-9A63-4218-A479-E0109CB7DB26}"/>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353484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F7513D-2190-49E9-B1A2-2B5A0E228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AB2327-2306-4795-81CC-5A22A10DE4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37C95B-1D6F-49A9-A980-DCF40E5CEF37}"/>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5" name="Footer Placeholder 4">
            <a:extLst>
              <a:ext uri="{FF2B5EF4-FFF2-40B4-BE49-F238E27FC236}">
                <a16:creationId xmlns:a16="http://schemas.microsoft.com/office/drawing/2014/main" id="{7396CE93-713C-40DE-AD99-579FB0CC26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D2417-DF92-4C1F-9443-5DB45009CD1F}"/>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17131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8ADA-F7FD-41C1-84AD-F148A780AE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23F6A6-C3FB-49B1-9AB2-C08277F48A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47DFB0-0CE0-4AD1-B9E9-1C7AD14FB2C7}"/>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5" name="Footer Placeholder 4">
            <a:extLst>
              <a:ext uri="{FF2B5EF4-FFF2-40B4-BE49-F238E27FC236}">
                <a16:creationId xmlns:a16="http://schemas.microsoft.com/office/drawing/2014/main" id="{34147BE2-F002-45F6-A905-F1E8E44C95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71B3A8-AF34-4EC4-8BAF-FCF00097E795}"/>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335803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B77F-91DB-4B60-8C20-A4ECE5E67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6E95ED-3B28-4FBC-BAD6-FC98F998F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8F98B-A6A6-404E-8C73-DC8D5C408C4D}"/>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5" name="Footer Placeholder 4">
            <a:extLst>
              <a:ext uri="{FF2B5EF4-FFF2-40B4-BE49-F238E27FC236}">
                <a16:creationId xmlns:a16="http://schemas.microsoft.com/office/drawing/2014/main" id="{0414919D-B5AB-4F71-9F26-8DE2E73AC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A801A3-6D22-4540-92AC-15B97BD5F3A6}"/>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58766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6360-550F-4F4F-B7C2-80243FE8D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284289-C14F-40F4-9D69-DB31A45E64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8F1B12-6927-407C-BDA9-F41CF9F7B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9EA169-2003-4578-AFE2-72DEE1245B97}"/>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6" name="Footer Placeholder 5">
            <a:extLst>
              <a:ext uri="{FF2B5EF4-FFF2-40B4-BE49-F238E27FC236}">
                <a16:creationId xmlns:a16="http://schemas.microsoft.com/office/drawing/2014/main" id="{0B7565B9-8040-4F2A-BDC7-ABE02DBA86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31C0CB-E927-4AAF-96E1-9D46B7F0637F}"/>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13997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B4FC-6672-47BB-8CD3-21208994F0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1CABAF-0846-4672-BA17-1C787D901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08EC3-B448-418A-B2E7-2B10D312D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CF7439-D5E7-427F-82B9-E330A6386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BA8BE-B2F1-44CD-94DA-FDCE29A896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78FA97-63F8-4BC3-AD37-A8E0CF21BEEB}"/>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8" name="Footer Placeholder 7">
            <a:extLst>
              <a:ext uri="{FF2B5EF4-FFF2-40B4-BE49-F238E27FC236}">
                <a16:creationId xmlns:a16="http://schemas.microsoft.com/office/drawing/2014/main" id="{68BD6DDA-2B97-4121-B480-6DE03AB35C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F6A493-19AB-4510-8EB5-F1F8C08E5BE8}"/>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156349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FEE3-002F-46DB-82C2-1236F51F2B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A105FE-424D-4C00-B4C8-F61C80E590C1}"/>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4" name="Footer Placeholder 3">
            <a:extLst>
              <a:ext uri="{FF2B5EF4-FFF2-40B4-BE49-F238E27FC236}">
                <a16:creationId xmlns:a16="http://schemas.microsoft.com/office/drawing/2014/main" id="{C32A598E-8821-411A-9FCE-01EB946110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071D6D6-8143-43DB-B977-65C6B12A257C}"/>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74362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A477F-F35A-4E45-B768-A2B8E460CE5D}"/>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3" name="Footer Placeholder 2">
            <a:extLst>
              <a:ext uri="{FF2B5EF4-FFF2-40B4-BE49-F238E27FC236}">
                <a16:creationId xmlns:a16="http://schemas.microsoft.com/office/drawing/2014/main" id="{A143B17C-B36F-4A36-8F55-C2ADCCB0624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3817B1-FDE1-47DC-AFF9-2FF5121A566F}"/>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210466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42F0-C738-46E1-96E6-AB9046EE9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B8CE0E-9937-4B78-A348-E6679D108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B96792-7C74-4605-999C-F63738501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DBB8A-B27A-4A8A-8E60-AEC0DCF4D3FE}"/>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6" name="Footer Placeholder 5">
            <a:extLst>
              <a:ext uri="{FF2B5EF4-FFF2-40B4-BE49-F238E27FC236}">
                <a16:creationId xmlns:a16="http://schemas.microsoft.com/office/drawing/2014/main" id="{92F3FD0C-36C5-431A-92A9-A3F1BADD8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30EA70-A4AE-402C-83B5-23F34215E92B}"/>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414389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E92C-EC9A-4411-BE33-E2E96F046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28FB97-A92A-470C-9D26-9F1A88BAA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D430DB-A886-420F-9780-E3B91EEE6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AEF1-9273-4014-91F8-75F985645489}"/>
              </a:ext>
            </a:extLst>
          </p:cNvPr>
          <p:cNvSpPr>
            <a:spLocks noGrp="1"/>
          </p:cNvSpPr>
          <p:nvPr>
            <p:ph type="dt" sz="half" idx="10"/>
          </p:nvPr>
        </p:nvSpPr>
        <p:spPr/>
        <p:txBody>
          <a:bodyPr/>
          <a:lstStyle/>
          <a:p>
            <a:fld id="{B2B6F931-2286-40B6-A63F-D0DA8E450CE0}" type="datetimeFigureOut">
              <a:rPr lang="en-GB" smtClean="0"/>
              <a:t>04/11/2019</a:t>
            </a:fld>
            <a:endParaRPr lang="en-GB"/>
          </a:p>
        </p:txBody>
      </p:sp>
      <p:sp>
        <p:nvSpPr>
          <p:cNvPr id="6" name="Footer Placeholder 5">
            <a:extLst>
              <a:ext uri="{FF2B5EF4-FFF2-40B4-BE49-F238E27FC236}">
                <a16:creationId xmlns:a16="http://schemas.microsoft.com/office/drawing/2014/main" id="{76EB71D6-2491-4668-B6CC-FAB0D54E5E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2225C6-3104-4387-A5AA-460ABFCA5378}"/>
              </a:ext>
            </a:extLst>
          </p:cNvPr>
          <p:cNvSpPr>
            <a:spLocks noGrp="1"/>
          </p:cNvSpPr>
          <p:nvPr>
            <p:ph type="sldNum" sz="quarter" idx="12"/>
          </p:nvPr>
        </p:nvSpPr>
        <p:spPr/>
        <p:txBody>
          <a:bodyPr/>
          <a:lstStyle/>
          <a:p>
            <a:fld id="{C1EDD554-8232-4A30-87E7-0182233CDED9}" type="slidenum">
              <a:rPr lang="en-GB" smtClean="0"/>
              <a:t>‹#›</a:t>
            </a:fld>
            <a:endParaRPr lang="en-GB"/>
          </a:p>
        </p:txBody>
      </p:sp>
    </p:spTree>
    <p:extLst>
      <p:ext uri="{BB962C8B-B14F-4D97-AF65-F5344CB8AC3E}">
        <p14:creationId xmlns:p14="http://schemas.microsoft.com/office/powerpoint/2010/main" val="59018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D1FBA-4E22-462B-9B99-75827239B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03A9DA-F8E2-485D-8563-EAB6F2FA2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8BD45A-D48D-4C7F-88E5-B9620E051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6F931-2286-40B6-A63F-D0DA8E450CE0}" type="datetimeFigureOut">
              <a:rPr lang="en-GB" smtClean="0"/>
              <a:t>04/11/2019</a:t>
            </a:fld>
            <a:endParaRPr lang="en-GB"/>
          </a:p>
        </p:txBody>
      </p:sp>
      <p:sp>
        <p:nvSpPr>
          <p:cNvPr id="5" name="Footer Placeholder 4">
            <a:extLst>
              <a:ext uri="{FF2B5EF4-FFF2-40B4-BE49-F238E27FC236}">
                <a16:creationId xmlns:a16="http://schemas.microsoft.com/office/drawing/2014/main" id="{68AB43FF-B2FA-496D-B09D-BFA8D38BE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494B211-B0C4-4C92-BA81-3159F159C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DD554-8232-4A30-87E7-0182233CDED9}" type="slidenum">
              <a:rPr lang="en-GB" smtClean="0"/>
              <a:t>‹#›</a:t>
            </a:fld>
            <a:endParaRPr lang="en-GB"/>
          </a:p>
        </p:txBody>
      </p:sp>
    </p:spTree>
    <p:extLst>
      <p:ext uri="{BB962C8B-B14F-4D97-AF65-F5344CB8AC3E}">
        <p14:creationId xmlns:p14="http://schemas.microsoft.com/office/powerpoint/2010/main" val="203890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F0A2-D615-4B4F-93BD-0A1222DCE4AA}"/>
              </a:ext>
            </a:extLst>
          </p:cNvPr>
          <p:cNvSpPr>
            <a:spLocks noGrp="1"/>
          </p:cNvSpPr>
          <p:nvPr>
            <p:ph type="ctrTitle"/>
          </p:nvPr>
        </p:nvSpPr>
        <p:spPr/>
        <p:txBody>
          <a:bodyPr/>
          <a:lstStyle/>
          <a:p>
            <a:r>
              <a:rPr lang="en-GB" dirty="0"/>
              <a:t>Garden Assistant App</a:t>
            </a:r>
          </a:p>
        </p:txBody>
      </p:sp>
      <p:sp>
        <p:nvSpPr>
          <p:cNvPr id="3" name="Subtitle 2">
            <a:extLst>
              <a:ext uri="{FF2B5EF4-FFF2-40B4-BE49-F238E27FC236}">
                <a16:creationId xmlns:a16="http://schemas.microsoft.com/office/drawing/2014/main" id="{24796350-F8A8-4A79-B2A4-F1322C319757}"/>
              </a:ext>
            </a:extLst>
          </p:cNvPr>
          <p:cNvSpPr>
            <a:spLocks noGrp="1"/>
          </p:cNvSpPr>
          <p:nvPr>
            <p:ph type="subTitle" idx="1"/>
          </p:nvPr>
        </p:nvSpPr>
        <p:spPr>
          <a:xfrm>
            <a:off x="1524000" y="3602038"/>
            <a:ext cx="9144000" cy="526902"/>
          </a:xfrm>
        </p:spPr>
        <p:txBody>
          <a:bodyPr/>
          <a:lstStyle/>
          <a:p>
            <a:r>
              <a:rPr lang="en-GB" dirty="0"/>
              <a:t>Low Fidelity Prototype</a:t>
            </a:r>
          </a:p>
        </p:txBody>
      </p:sp>
    </p:spTree>
    <p:extLst>
      <p:ext uri="{BB962C8B-B14F-4D97-AF65-F5344CB8AC3E}">
        <p14:creationId xmlns:p14="http://schemas.microsoft.com/office/powerpoint/2010/main" val="335059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F63EEB-FDE3-4A4A-A68E-2434431A07AD}"/>
              </a:ext>
            </a:extLst>
          </p:cNvPr>
          <p:cNvSpPr txBox="1"/>
          <p:nvPr/>
        </p:nvSpPr>
        <p:spPr>
          <a:xfrm>
            <a:off x="8055429" y="152400"/>
            <a:ext cx="3592285" cy="400110"/>
          </a:xfrm>
          <a:prstGeom prst="rect">
            <a:avLst/>
          </a:prstGeom>
          <a:noFill/>
        </p:spPr>
        <p:txBody>
          <a:bodyPr wrap="square" rtlCol="0">
            <a:spAutoFit/>
          </a:bodyPr>
          <a:lstStyle/>
          <a:p>
            <a:r>
              <a:rPr lang="en-GB" sz="2000" b="1" u="sng" dirty="0"/>
              <a:t>Login Screen:</a:t>
            </a:r>
          </a:p>
        </p:txBody>
      </p:sp>
      <p:sp>
        <p:nvSpPr>
          <p:cNvPr id="2" name="TextBox 1">
            <a:extLst>
              <a:ext uri="{FF2B5EF4-FFF2-40B4-BE49-F238E27FC236}">
                <a16:creationId xmlns:a16="http://schemas.microsoft.com/office/drawing/2014/main" id="{95C1D356-31E3-4F76-8207-3D504FB4677F}"/>
              </a:ext>
            </a:extLst>
          </p:cNvPr>
          <p:cNvSpPr txBox="1"/>
          <p:nvPr/>
        </p:nvSpPr>
        <p:spPr>
          <a:xfrm>
            <a:off x="7645059" y="1860920"/>
            <a:ext cx="3205114" cy="692497"/>
          </a:xfrm>
          <a:prstGeom prst="rect">
            <a:avLst/>
          </a:prstGeom>
          <a:noFill/>
        </p:spPr>
        <p:txBody>
          <a:bodyPr wrap="square" rtlCol="0">
            <a:spAutoFit/>
          </a:bodyPr>
          <a:lstStyle/>
          <a:p>
            <a:r>
              <a:rPr lang="en-GB" sz="1300" dirty="0"/>
              <a:t>If the user inputs a matching username and password, they’ll be given access to their account.</a:t>
            </a:r>
          </a:p>
        </p:txBody>
      </p:sp>
      <p:grpSp>
        <p:nvGrpSpPr>
          <p:cNvPr id="14" name="Group 13">
            <a:extLst>
              <a:ext uri="{FF2B5EF4-FFF2-40B4-BE49-F238E27FC236}">
                <a16:creationId xmlns:a16="http://schemas.microsoft.com/office/drawing/2014/main" id="{172A9380-8662-41AC-A9A6-17AA88B9BE62}"/>
              </a:ext>
            </a:extLst>
          </p:cNvPr>
          <p:cNvGrpSpPr/>
          <p:nvPr/>
        </p:nvGrpSpPr>
        <p:grpSpPr>
          <a:xfrm>
            <a:off x="1125010" y="723706"/>
            <a:ext cx="6303233" cy="4185102"/>
            <a:chOff x="1125010" y="723706"/>
            <a:chExt cx="6303233" cy="4185102"/>
          </a:xfrm>
        </p:grpSpPr>
        <p:sp>
          <p:nvSpPr>
            <p:cNvPr id="4" name="Rectangle 3">
              <a:extLst>
                <a:ext uri="{FF2B5EF4-FFF2-40B4-BE49-F238E27FC236}">
                  <a16:creationId xmlns:a16="http://schemas.microsoft.com/office/drawing/2014/main" id="{41BE0883-E532-4C02-BAA7-4C585B5602FC}"/>
                </a:ext>
              </a:extLst>
            </p:cNvPr>
            <p:cNvSpPr/>
            <p:nvPr/>
          </p:nvSpPr>
          <p:spPr>
            <a:xfrm>
              <a:off x="1125010" y="723706"/>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CF028DF3-698F-4E4D-AA6E-7CB2BB7E4CA2}"/>
                </a:ext>
              </a:extLst>
            </p:cNvPr>
            <p:cNvSpPr/>
            <p:nvPr/>
          </p:nvSpPr>
          <p:spPr>
            <a:xfrm>
              <a:off x="2437652" y="3151400"/>
              <a:ext cx="3489410" cy="38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5A65CAAE-A412-4293-972B-C633E5DBA1B8}"/>
                </a:ext>
              </a:extLst>
            </p:cNvPr>
            <p:cNvSpPr/>
            <p:nvPr/>
          </p:nvSpPr>
          <p:spPr>
            <a:xfrm>
              <a:off x="2437652" y="3698547"/>
              <a:ext cx="3489410" cy="385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EE177D34-7B46-4D84-BA2D-758E6ABE9D5E}"/>
                </a:ext>
              </a:extLst>
            </p:cNvPr>
            <p:cNvSpPr txBox="1"/>
            <p:nvPr/>
          </p:nvSpPr>
          <p:spPr>
            <a:xfrm>
              <a:off x="1825657" y="950951"/>
              <a:ext cx="4901938" cy="2123658"/>
            </a:xfrm>
            <a:prstGeom prst="rect">
              <a:avLst/>
            </a:prstGeom>
            <a:noFill/>
          </p:spPr>
          <p:txBody>
            <a:bodyPr wrap="square" rtlCol="0">
              <a:spAutoFit/>
            </a:bodyPr>
            <a:lstStyle/>
            <a:p>
              <a:r>
                <a:rPr lang="en-GB" sz="6600" b="1" dirty="0">
                  <a:latin typeface="Abadi Extra Light" panose="020B0604020202020204" pitchFamily="34" charset="0"/>
                </a:rPr>
                <a:t>Garden</a:t>
              </a:r>
              <a:br>
                <a:rPr lang="en-GB" sz="6600" b="1" dirty="0">
                  <a:latin typeface="Abadi Extra Light" panose="020B0604020202020204" pitchFamily="34" charset="0"/>
                </a:rPr>
              </a:br>
              <a:r>
                <a:rPr lang="en-GB" sz="6600" b="1" dirty="0">
                  <a:latin typeface="Abadi Extra Light" panose="020B0604020202020204" pitchFamily="34" charset="0"/>
                </a:rPr>
                <a:t>Assistance</a:t>
              </a:r>
            </a:p>
          </p:txBody>
        </p:sp>
        <p:sp>
          <p:nvSpPr>
            <p:cNvPr id="8" name="TextBox 7">
              <a:extLst>
                <a:ext uri="{FF2B5EF4-FFF2-40B4-BE49-F238E27FC236}">
                  <a16:creationId xmlns:a16="http://schemas.microsoft.com/office/drawing/2014/main" id="{AFEE7282-95A2-4765-BD1C-F642F3234501}"/>
                </a:ext>
              </a:extLst>
            </p:cNvPr>
            <p:cNvSpPr txBox="1"/>
            <p:nvPr/>
          </p:nvSpPr>
          <p:spPr>
            <a:xfrm>
              <a:off x="2437652" y="3159490"/>
              <a:ext cx="3410106" cy="369332"/>
            </a:xfrm>
            <a:prstGeom prst="rect">
              <a:avLst/>
            </a:prstGeom>
            <a:noFill/>
          </p:spPr>
          <p:txBody>
            <a:bodyPr wrap="square" rtlCol="0">
              <a:spAutoFit/>
            </a:bodyPr>
            <a:lstStyle/>
            <a:p>
              <a:r>
                <a:rPr lang="en-GB" dirty="0">
                  <a:solidFill>
                    <a:schemeClr val="bg1">
                      <a:lumMod val="65000"/>
                    </a:schemeClr>
                  </a:solidFill>
                  <a:latin typeface="Abadi Extra Light" panose="020B0204020104020204" pitchFamily="34" charset="0"/>
                </a:rPr>
                <a:t>Username…</a:t>
              </a:r>
            </a:p>
          </p:txBody>
        </p:sp>
        <p:sp>
          <p:nvSpPr>
            <p:cNvPr id="9" name="TextBox 8">
              <a:extLst>
                <a:ext uri="{FF2B5EF4-FFF2-40B4-BE49-F238E27FC236}">
                  <a16:creationId xmlns:a16="http://schemas.microsoft.com/office/drawing/2014/main" id="{BDB48AE9-EA50-4EBA-BA0B-EF28BCBEA81C}"/>
                </a:ext>
              </a:extLst>
            </p:cNvPr>
            <p:cNvSpPr txBox="1"/>
            <p:nvPr/>
          </p:nvSpPr>
          <p:spPr>
            <a:xfrm>
              <a:off x="2437652" y="3703345"/>
              <a:ext cx="3410106" cy="369332"/>
            </a:xfrm>
            <a:prstGeom prst="rect">
              <a:avLst/>
            </a:prstGeom>
            <a:noFill/>
          </p:spPr>
          <p:txBody>
            <a:bodyPr wrap="square" rtlCol="0">
              <a:spAutoFit/>
            </a:bodyPr>
            <a:lstStyle/>
            <a:p>
              <a:r>
                <a:rPr lang="en-GB" dirty="0">
                  <a:solidFill>
                    <a:schemeClr val="bg1">
                      <a:lumMod val="65000"/>
                    </a:schemeClr>
                  </a:solidFill>
                  <a:latin typeface="Abadi Extra Light" panose="020B0204020104020204" pitchFamily="34" charset="0"/>
                </a:rPr>
                <a:t>Password</a:t>
              </a:r>
              <a:r>
                <a:rPr lang="en-GB" dirty="0">
                  <a:solidFill>
                    <a:schemeClr val="bg1">
                      <a:lumMod val="65000"/>
                    </a:schemeClr>
                  </a:solidFill>
                </a:rPr>
                <a:t>…</a:t>
              </a:r>
            </a:p>
          </p:txBody>
        </p:sp>
        <p:sp>
          <p:nvSpPr>
            <p:cNvPr id="3" name="TextBox 2">
              <a:extLst>
                <a:ext uri="{FF2B5EF4-FFF2-40B4-BE49-F238E27FC236}">
                  <a16:creationId xmlns:a16="http://schemas.microsoft.com/office/drawing/2014/main" id="{3C4D0722-9817-4B14-82D3-23789D9ADDB8}"/>
                </a:ext>
              </a:extLst>
            </p:cNvPr>
            <p:cNvSpPr txBox="1"/>
            <p:nvPr/>
          </p:nvSpPr>
          <p:spPr>
            <a:xfrm>
              <a:off x="2358348" y="4095360"/>
              <a:ext cx="1798873" cy="523220"/>
            </a:xfrm>
            <a:prstGeom prst="rect">
              <a:avLst/>
            </a:prstGeom>
            <a:noFill/>
          </p:spPr>
          <p:txBody>
            <a:bodyPr wrap="square" rtlCol="0">
              <a:spAutoFit/>
            </a:bodyPr>
            <a:lstStyle/>
            <a:p>
              <a:r>
                <a:rPr lang="en-GB" sz="1400" i="1" dirty="0">
                  <a:solidFill>
                    <a:schemeClr val="bg1">
                      <a:lumMod val="65000"/>
                    </a:schemeClr>
                  </a:solidFill>
                  <a:latin typeface="Abadi Extra Light" panose="020B0204020104020204" pitchFamily="34" charset="0"/>
                </a:rPr>
                <a:t>Forgotten username?</a:t>
              </a:r>
            </a:p>
            <a:p>
              <a:r>
                <a:rPr lang="en-GB" sz="1400" i="1" dirty="0">
                  <a:solidFill>
                    <a:schemeClr val="bg1">
                      <a:lumMod val="65000"/>
                    </a:schemeClr>
                  </a:solidFill>
                  <a:latin typeface="Abadi Extra Light" panose="020B0204020104020204" pitchFamily="34" charset="0"/>
                </a:rPr>
                <a:t>Forgotten password?</a:t>
              </a:r>
            </a:p>
          </p:txBody>
        </p:sp>
        <p:sp>
          <p:nvSpPr>
            <p:cNvPr id="11" name="TextBox 10">
              <a:extLst>
                <a:ext uri="{FF2B5EF4-FFF2-40B4-BE49-F238E27FC236}">
                  <a16:creationId xmlns:a16="http://schemas.microsoft.com/office/drawing/2014/main" id="{FF144041-7176-4B77-88D0-D309637D569F}"/>
                </a:ext>
              </a:extLst>
            </p:cNvPr>
            <p:cNvSpPr txBox="1"/>
            <p:nvPr/>
          </p:nvSpPr>
          <p:spPr>
            <a:xfrm>
              <a:off x="4911356" y="4095360"/>
              <a:ext cx="1047126" cy="307777"/>
            </a:xfrm>
            <a:prstGeom prst="rect">
              <a:avLst/>
            </a:prstGeom>
            <a:noFill/>
          </p:spPr>
          <p:txBody>
            <a:bodyPr wrap="square" rtlCol="0">
              <a:spAutoFit/>
            </a:bodyPr>
            <a:lstStyle/>
            <a:p>
              <a:r>
                <a:rPr lang="en-GB" sz="1400" i="1" dirty="0">
                  <a:solidFill>
                    <a:schemeClr val="bg1">
                      <a:lumMod val="65000"/>
                    </a:schemeClr>
                  </a:solidFill>
                  <a:latin typeface="Abadi Extra Light" panose="020B0204020104020204" pitchFamily="34" charset="0"/>
                </a:rPr>
                <a:t>New user?</a:t>
              </a:r>
            </a:p>
          </p:txBody>
        </p:sp>
      </p:grpSp>
      <p:sp>
        <p:nvSpPr>
          <p:cNvPr id="12" name="TextBox 11">
            <a:extLst>
              <a:ext uri="{FF2B5EF4-FFF2-40B4-BE49-F238E27FC236}">
                <a16:creationId xmlns:a16="http://schemas.microsoft.com/office/drawing/2014/main" id="{E1EF9465-5567-4DE0-BCB5-749100F03269}"/>
              </a:ext>
            </a:extLst>
          </p:cNvPr>
          <p:cNvSpPr txBox="1"/>
          <p:nvPr/>
        </p:nvSpPr>
        <p:spPr>
          <a:xfrm>
            <a:off x="7893296" y="3640512"/>
            <a:ext cx="3205114" cy="692497"/>
          </a:xfrm>
          <a:prstGeom prst="rect">
            <a:avLst/>
          </a:prstGeom>
          <a:noFill/>
        </p:spPr>
        <p:txBody>
          <a:bodyPr wrap="square" rtlCol="0">
            <a:spAutoFit/>
          </a:bodyPr>
          <a:lstStyle/>
          <a:p>
            <a:r>
              <a:rPr lang="en-GB" sz="1300" dirty="0"/>
              <a:t>If that user is new (they don’t have an account), by clicking on this they can create one.</a:t>
            </a:r>
          </a:p>
        </p:txBody>
      </p:sp>
      <p:sp>
        <p:nvSpPr>
          <p:cNvPr id="13" name="TextBox 12">
            <a:extLst>
              <a:ext uri="{FF2B5EF4-FFF2-40B4-BE49-F238E27FC236}">
                <a16:creationId xmlns:a16="http://schemas.microsoft.com/office/drawing/2014/main" id="{FFE089A3-ED06-4E8C-B98F-0AF05783D07B}"/>
              </a:ext>
            </a:extLst>
          </p:cNvPr>
          <p:cNvSpPr txBox="1"/>
          <p:nvPr/>
        </p:nvSpPr>
        <p:spPr>
          <a:xfrm>
            <a:off x="3257784" y="5379631"/>
            <a:ext cx="3205114" cy="892552"/>
          </a:xfrm>
          <a:prstGeom prst="rect">
            <a:avLst/>
          </a:prstGeom>
          <a:noFill/>
        </p:spPr>
        <p:txBody>
          <a:bodyPr wrap="square" rtlCol="0">
            <a:spAutoFit/>
          </a:bodyPr>
          <a:lstStyle/>
          <a:p>
            <a:r>
              <a:rPr lang="en-GB" sz="1300" dirty="0"/>
              <a:t>If the user already has an account but has forgotten either their username or password, they can click this, to create a new one.</a:t>
            </a:r>
          </a:p>
        </p:txBody>
      </p:sp>
      <p:cxnSp>
        <p:nvCxnSpPr>
          <p:cNvPr id="15" name="Straight Arrow Connector 14">
            <a:extLst>
              <a:ext uri="{FF2B5EF4-FFF2-40B4-BE49-F238E27FC236}">
                <a16:creationId xmlns:a16="http://schemas.microsoft.com/office/drawing/2014/main" id="{E536E408-D7D4-46B6-857C-FE49C91560BD}"/>
              </a:ext>
            </a:extLst>
          </p:cNvPr>
          <p:cNvCxnSpPr>
            <a:cxnSpLocks/>
          </p:cNvCxnSpPr>
          <p:nvPr/>
        </p:nvCxnSpPr>
        <p:spPr>
          <a:xfrm flipH="1" flipV="1">
            <a:off x="3478491" y="4650598"/>
            <a:ext cx="207014" cy="72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6AE2E7-8D3E-45EE-BE1F-366E74D8A1DE}"/>
              </a:ext>
            </a:extLst>
          </p:cNvPr>
          <p:cNvCxnSpPr/>
          <p:nvPr/>
        </p:nvCxnSpPr>
        <p:spPr>
          <a:xfrm flipH="1">
            <a:off x="6096000" y="2334742"/>
            <a:ext cx="1549059" cy="98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89D583-F1CF-4630-98CD-AFEE343CE616}"/>
              </a:ext>
            </a:extLst>
          </p:cNvPr>
          <p:cNvCxnSpPr>
            <a:endCxn id="11" idx="3"/>
          </p:cNvCxnSpPr>
          <p:nvPr/>
        </p:nvCxnSpPr>
        <p:spPr>
          <a:xfrm flipH="1">
            <a:off x="5958482" y="3996965"/>
            <a:ext cx="1903394" cy="25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41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4B571DE6-FA3B-4B51-9360-35626869D76B}"/>
              </a:ext>
            </a:extLst>
          </p:cNvPr>
          <p:cNvSpPr txBox="1"/>
          <p:nvPr/>
        </p:nvSpPr>
        <p:spPr>
          <a:xfrm>
            <a:off x="6861506" y="2024500"/>
            <a:ext cx="1340234" cy="369332"/>
          </a:xfrm>
          <a:prstGeom prst="rect">
            <a:avLst/>
          </a:prstGeom>
          <a:noFill/>
        </p:spPr>
        <p:txBody>
          <a:bodyPr wrap="square" rtlCol="0">
            <a:spAutoFit/>
          </a:bodyPr>
          <a:lstStyle/>
          <a:p>
            <a:r>
              <a:rPr lang="en-GB" dirty="0"/>
              <a:t>Scroll down</a:t>
            </a:r>
          </a:p>
        </p:txBody>
      </p:sp>
      <p:cxnSp>
        <p:nvCxnSpPr>
          <p:cNvPr id="32" name="Connector: Elbow 31">
            <a:extLst>
              <a:ext uri="{FF2B5EF4-FFF2-40B4-BE49-F238E27FC236}">
                <a16:creationId xmlns:a16="http://schemas.microsoft.com/office/drawing/2014/main" id="{FCC2148C-6DAA-4A3C-B6FE-448841412388}"/>
              </a:ext>
            </a:extLst>
          </p:cNvPr>
          <p:cNvCxnSpPr>
            <a:cxnSpLocks/>
          </p:cNvCxnSpPr>
          <p:nvPr/>
        </p:nvCxnSpPr>
        <p:spPr>
          <a:xfrm rot="16200000" flipH="1">
            <a:off x="6670948" y="2010180"/>
            <a:ext cx="931312" cy="7900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502BC10-0482-4706-A6CE-F33385AAF1CF}"/>
              </a:ext>
            </a:extLst>
          </p:cNvPr>
          <p:cNvSpPr txBox="1"/>
          <p:nvPr/>
        </p:nvSpPr>
        <p:spPr>
          <a:xfrm>
            <a:off x="8963088" y="101041"/>
            <a:ext cx="3592285" cy="400110"/>
          </a:xfrm>
          <a:prstGeom prst="rect">
            <a:avLst/>
          </a:prstGeom>
          <a:noFill/>
        </p:spPr>
        <p:txBody>
          <a:bodyPr wrap="square" rtlCol="0">
            <a:spAutoFit/>
          </a:bodyPr>
          <a:lstStyle/>
          <a:p>
            <a:r>
              <a:rPr lang="en-GB" sz="2000" b="1" u="sng" dirty="0"/>
              <a:t>Home Screen:</a:t>
            </a:r>
          </a:p>
        </p:txBody>
      </p:sp>
      <p:grpSp>
        <p:nvGrpSpPr>
          <p:cNvPr id="23" name="Group 22">
            <a:extLst>
              <a:ext uri="{FF2B5EF4-FFF2-40B4-BE49-F238E27FC236}">
                <a16:creationId xmlns:a16="http://schemas.microsoft.com/office/drawing/2014/main" id="{478014A9-6554-4D05-9357-8159E9AF9423}"/>
              </a:ext>
            </a:extLst>
          </p:cNvPr>
          <p:cNvGrpSpPr/>
          <p:nvPr/>
        </p:nvGrpSpPr>
        <p:grpSpPr>
          <a:xfrm>
            <a:off x="90868" y="114106"/>
            <a:ext cx="6303233" cy="4185102"/>
            <a:chOff x="90868" y="114106"/>
            <a:chExt cx="6303233" cy="4185102"/>
          </a:xfrm>
        </p:grpSpPr>
        <p:grpSp>
          <p:nvGrpSpPr>
            <p:cNvPr id="25" name="Group 24">
              <a:extLst>
                <a:ext uri="{FF2B5EF4-FFF2-40B4-BE49-F238E27FC236}">
                  <a16:creationId xmlns:a16="http://schemas.microsoft.com/office/drawing/2014/main" id="{5F9B6F98-E068-4AF4-BBE7-97421056BAC1}"/>
                </a:ext>
              </a:extLst>
            </p:cNvPr>
            <p:cNvGrpSpPr/>
            <p:nvPr/>
          </p:nvGrpSpPr>
          <p:grpSpPr>
            <a:xfrm>
              <a:off x="90868" y="114106"/>
              <a:ext cx="6303233" cy="4185102"/>
              <a:chOff x="1125010" y="723706"/>
              <a:chExt cx="6303233" cy="4185102"/>
            </a:xfrm>
          </p:grpSpPr>
          <p:sp>
            <p:nvSpPr>
              <p:cNvPr id="4" name="Rectangle 3">
                <a:extLst>
                  <a:ext uri="{FF2B5EF4-FFF2-40B4-BE49-F238E27FC236}">
                    <a16:creationId xmlns:a16="http://schemas.microsoft.com/office/drawing/2014/main" id="{F4FFEE08-BBBB-4D54-81D6-0326E35D3E46}"/>
                  </a:ext>
                </a:extLst>
              </p:cNvPr>
              <p:cNvSpPr/>
              <p:nvPr/>
            </p:nvSpPr>
            <p:spPr>
              <a:xfrm>
                <a:off x="1125010" y="723706"/>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647A18A9-E994-4F28-808A-FC1E7DE747BF}"/>
                  </a:ext>
                </a:extLst>
              </p:cNvPr>
              <p:cNvSpPr txBox="1"/>
              <p:nvPr/>
            </p:nvSpPr>
            <p:spPr>
              <a:xfrm>
                <a:off x="1194062" y="809549"/>
                <a:ext cx="4901938" cy="523220"/>
              </a:xfrm>
              <a:prstGeom prst="rect">
                <a:avLst/>
              </a:prstGeom>
              <a:noFill/>
            </p:spPr>
            <p:txBody>
              <a:bodyPr wrap="square" rtlCol="0">
                <a:spAutoFit/>
              </a:bodyPr>
              <a:lstStyle/>
              <a:p>
                <a:r>
                  <a:rPr lang="en-GB" sz="2800" b="1" dirty="0">
                    <a:latin typeface="Abadi Extra Light" panose="020B0604020202020204" pitchFamily="34" charset="0"/>
                  </a:rPr>
                  <a:t>Garden Assistance</a:t>
                </a:r>
              </a:p>
            </p:txBody>
          </p:sp>
          <p:grpSp>
            <p:nvGrpSpPr>
              <p:cNvPr id="10" name="Group 9">
                <a:extLst>
                  <a:ext uri="{FF2B5EF4-FFF2-40B4-BE49-F238E27FC236}">
                    <a16:creationId xmlns:a16="http://schemas.microsoft.com/office/drawing/2014/main" id="{DC37FD55-281E-4463-8A27-470D21A2DD7B}"/>
                  </a:ext>
                </a:extLst>
              </p:cNvPr>
              <p:cNvGrpSpPr/>
              <p:nvPr/>
            </p:nvGrpSpPr>
            <p:grpSpPr>
              <a:xfrm>
                <a:off x="1594971" y="1499726"/>
                <a:ext cx="5829413" cy="941110"/>
                <a:chOff x="1598829" y="1311190"/>
                <a:chExt cx="5829413" cy="941110"/>
              </a:xfrm>
            </p:grpSpPr>
            <p:grpSp>
              <p:nvGrpSpPr>
                <p:cNvPr id="9" name="Group 8">
                  <a:extLst>
                    <a:ext uri="{FF2B5EF4-FFF2-40B4-BE49-F238E27FC236}">
                      <a16:creationId xmlns:a16="http://schemas.microsoft.com/office/drawing/2014/main" id="{5B835F8A-916B-4F59-8915-C3A5524DD63E}"/>
                    </a:ext>
                  </a:extLst>
                </p:cNvPr>
                <p:cNvGrpSpPr/>
                <p:nvPr/>
              </p:nvGrpSpPr>
              <p:grpSpPr>
                <a:xfrm>
                  <a:off x="1598829" y="1311190"/>
                  <a:ext cx="5829413" cy="941110"/>
                  <a:chOff x="1598829" y="1311190"/>
                  <a:chExt cx="5829413" cy="941110"/>
                </a:xfrm>
              </p:grpSpPr>
              <p:sp>
                <p:nvSpPr>
                  <p:cNvPr id="7" name="Oval 6">
                    <a:extLst>
                      <a:ext uri="{FF2B5EF4-FFF2-40B4-BE49-F238E27FC236}">
                        <a16:creationId xmlns:a16="http://schemas.microsoft.com/office/drawing/2014/main" id="{3A96B5D4-0944-4195-AD16-21CB69A60E5F}"/>
                      </a:ext>
                    </a:extLst>
                  </p:cNvPr>
                  <p:cNvSpPr/>
                  <p:nvPr/>
                </p:nvSpPr>
                <p:spPr>
                  <a:xfrm>
                    <a:off x="1598829" y="1311190"/>
                    <a:ext cx="941110" cy="9411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4783C7F4-68FD-467B-B53E-219F893B5C3B}"/>
                      </a:ext>
                    </a:extLst>
                  </p:cNvPr>
                  <p:cNvSpPr/>
                  <p:nvPr/>
                </p:nvSpPr>
                <p:spPr>
                  <a:xfrm>
                    <a:off x="2064085" y="1311190"/>
                    <a:ext cx="5364157" cy="9411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Oval 5">
                  <a:extLst>
                    <a:ext uri="{FF2B5EF4-FFF2-40B4-BE49-F238E27FC236}">
                      <a16:creationId xmlns:a16="http://schemas.microsoft.com/office/drawing/2014/main" id="{194EB36D-6A8B-49F8-A7FA-1ABC8672BA55}"/>
                    </a:ext>
                  </a:extLst>
                </p:cNvPr>
                <p:cNvSpPr/>
                <p:nvPr/>
              </p:nvSpPr>
              <p:spPr>
                <a:xfrm>
                  <a:off x="1700950" y="1418611"/>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 name="Group 10">
                <a:extLst>
                  <a:ext uri="{FF2B5EF4-FFF2-40B4-BE49-F238E27FC236}">
                    <a16:creationId xmlns:a16="http://schemas.microsoft.com/office/drawing/2014/main" id="{05450710-06F8-45B1-BC34-34CBCD65A3CA}"/>
                  </a:ext>
                </a:extLst>
              </p:cNvPr>
              <p:cNvGrpSpPr/>
              <p:nvPr/>
            </p:nvGrpSpPr>
            <p:grpSpPr>
              <a:xfrm rot="10800000">
                <a:off x="1132725" y="2526678"/>
                <a:ext cx="5829412" cy="941110"/>
                <a:chOff x="1598829" y="1311190"/>
                <a:chExt cx="5829413" cy="941110"/>
              </a:xfrm>
            </p:grpSpPr>
            <p:grpSp>
              <p:nvGrpSpPr>
                <p:cNvPr id="12" name="Group 11">
                  <a:extLst>
                    <a:ext uri="{FF2B5EF4-FFF2-40B4-BE49-F238E27FC236}">
                      <a16:creationId xmlns:a16="http://schemas.microsoft.com/office/drawing/2014/main" id="{0609FEC2-7334-4AE3-AAC9-FC42064B5919}"/>
                    </a:ext>
                  </a:extLst>
                </p:cNvPr>
                <p:cNvGrpSpPr/>
                <p:nvPr/>
              </p:nvGrpSpPr>
              <p:grpSpPr>
                <a:xfrm>
                  <a:off x="1598829" y="1311190"/>
                  <a:ext cx="5829413" cy="941110"/>
                  <a:chOff x="1598829" y="1311190"/>
                  <a:chExt cx="5829413" cy="941110"/>
                </a:xfrm>
              </p:grpSpPr>
              <p:sp>
                <p:nvSpPr>
                  <p:cNvPr id="14" name="Oval 13">
                    <a:extLst>
                      <a:ext uri="{FF2B5EF4-FFF2-40B4-BE49-F238E27FC236}">
                        <a16:creationId xmlns:a16="http://schemas.microsoft.com/office/drawing/2014/main" id="{EBACFE2A-1CEF-40E8-8308-4CC92667D1FE}"/>
                      </a:ext>
                    </a:extLst>
                  </p:cNvPr>
                  <p:cNvSpPr/>
                  <p:nvPr/>
                </p:nvSpPr>
                <p:spPr>
                  <a:xfrm>
                    <a:off x="1598829" y="1311190"/>
                    <a:ext cx="941110" cy="9411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701EDD70-C26D-4741-A60D-917B97363C67}"/>
                      </a:ext>
                    </a:extLst>
                  </p:cNvPr>
                  <p:cNvSpPr/>
                  <p:nvPr/>
                </p:nvSpPr>
                <p:spPr>
                  <a:xfrm>
                    <a:off x="2064085" y="1311190"/>
                    <a:ext cx="5364157" cy="9411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Oval 12">
                  <a:extLst>
                    <a:ext uri="{FF2B5EF4-FFF2-40B4-BE49-F238E27FC236}">
                      <a16:creationId xmlns:a16="http://schemas.microsoft.com/office/drawing/2014/main" id="{E6E56022-2ABE-4C4E-B524-3E93FA45681B}"/>
                    </a:ext>
                  </a:extLst>
                </p:cNvPr>
                <p:cNvSpPr/>
                <p:nvPr/>
              </p:nvSpPr>
              <p:spPr>
                <a:xfrm>
                  <a:off x="1700950" y="1418611"/>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6" name="Group 15">
                <a:extLst>
                  <a:ext uri="{FF2B5EF4-FFF2-40B4-BE49-F238E27FC236}">
                    <a16:creationId xmlns:a16="http://schemas.microsoft.com/office/drawing/2014/main" id="{1D618676-75AF-4B4E-9F91-E841772C3147}"/>
                  </a:ext>
                </a:extLst>
              </p:cNvPr>
              <p:cNvGrpSpPr/>
              <p:nvPr/>
            </p:nvGrpSpPr>
            <p:grpSpPr>
              <a:xfrm>
                <a:off x="1594971" y="3553630"/>
                <a:ext cx="5829413" cy="941110"/>
                <a:chOff x="1598829" y="1311190"/>
                <a:chExt cx="5829413" cy="941110"/>
              </a:xfrm>
            </p:grpSpPr>
            <p:grpSp>
              <p:nvGrpSpPr>
                <p:cNvPr id="17" name="Group 16">
                  <a:extLst>
                    <a:ext uri="{FF2B5EF4-FFF2-40B4-BE49-F238E27FC236}">
                      <a16:creationId xmlns:a16="http://schemas.microsoft.com/office/drawing/2014/main" id="{DC9B5EDB-411D-449C-B686-7EF0E2B3D2DD}"/>
                    </a:ext>
                  </a:extLst>
                </p:cNvPr>
                <p:cNvGrpSpPr/>
                <p:nvPr/>
              </p:nvGrpSpPr>
              <p:grpSpPr>
                <a:xfrm>
                  <a:off x="1598829" y="1311190"/>
                  <a:ext cx="5829413" cy="941110"/>
                  <a:chOff x="1598829" y="1311190"/>
                  <a:chExt cx="5829413" cy="941110"/>
                </a:xfrm>
              </p:grpSpPr>
              <p:sp>
                <p:nvSpPr>
                  <p:cNvPr id="19" name="Oval 18">
                    <a:extLst>
                      <a:ext uri="{FF2B5EF4-FFF2-40B4-BE49-F238E27FC236}">
                        <a16:creationId xmlns:a16="http://schemas.microsoft.com/office/drawing/2014/main" id="{43FA3B31-8212-4964-AE08-B4940AE9AC89}"/>
                      </a:ext>
                    </a:extLst>
                  </p:cNvPr>
                  <p:cNvSpPr/>
                  <p:nvPr/>
                </p:nvSpPr>
                <p:spPr>
                  <a:xfrm>
                    <a:off x="1598829" y="1311190"/>
                    <a:ext cx="941110" cy="9411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CCFFC8F-EC7F-4C8D-BA72-2141E4CBAB28}"/>
                      </a:ext>
                    </a:extLst>
                  </p:cNvPr>
                  <p:cNvSpPr/>
                  <p:nvPr/>
                </p:nvSpPr>
                <p:spPr>
                  <a:xfrm>
                    <a:off x="2064085" y="1311190"/>
                    <a:ext cx="5364157" cy="9411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Oval 17">
                  <a:extLst>
                    <a:ext uri="{FF2B5EF4-FFF2-40B4-BE49-F238E27FC236}">
                      <a16:creationId xmlns:a16="http://schemas.microsoft.com/office/drawing/2014/main" id="{C791741E-5A0D-4658-A188-6761D671720B}"/>
                    </a:ext>
                  </a:extLst>
                </p:cNvPr>
                <p:cNvSpPr/>
                <p:nvPr/>
              </p:nvSpPr>
              <p:spPr>
                <a:xfrm>
                  <a:off x="1700950" y="1418611"/>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30" name="Picture 6" descr="Image result for cartoon flower png">
                <a:extLst>
                  <a:ext uri="{FF2B5EF4-FFF2-40B4-BE49-F238E27FC236}">
                    <a16:creationId xmlns:a16="http://schemas.microsoft.com/office/drawing/2014/main" id="{64965CDA-4ADE-4E5B-8E42-2B6B5DCF3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54" y="1730814"/>
                <a:ext cx="369103" cy="6000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rtoon calendar png">
                <a:extLst>
                  <a:ext uri="{FF2B5EF4-FFF2-40B4-BE49-F238E27FC236}">
                    <a16:creationId xmlns:a16="http://schemas.microsoft.com/office/drawing/2014/main" id="{82A2D854-899B-4516-B958-298840AFF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614" y="3715819"/>
                <a:ext cx="587508" cy="58750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E750565-29A9-4265-BBA9-3C294BFC91D0}"/>
                  </a:ext>
                </a:extLst>
              </p:cNvPr>
              <p:cNvSpPr txBox="1"/>
              <p:nvPr/>
            </p:nvSpPr>
            <p:spPr>
              <a:xfrm>
                <a:off x="2530782" y="1647114"/>
                <a:ext cx="3960800" cy="646331"/>
              </a:xfrm>
              <a:prstGeom prst="rect">
                <a:avLst/>
              </a:prstGeom>
              <a:noFill/>
            </p:spPr>
            <p:txBody>
              <a:bodyPr wrap="square" rtlCol="0">
                <a:spAutoFit/>
              </a:bodyPr>
              <a:lstStyle/>
              <a:p>
                <a:r>
                  <a:rPr lang="en-GB" sz="3600" dirty="0">
                    <a:latin typeface="Abadi Extra Light" panose="020B0204020104020204" pitchFamily="34" charset="0"/>
                  </a:rPr>
                  <a:t>DRAW</a:t>
                </a:r>
                <a:endParaRPr lang="en-GB" dirty="0">
                  <a:latin typeface="Abadi Extra Light" panose="020B0204020104020204" pitchFamily="34" charset="0"/>
                </a:endParaRPr>
              </a:p>
            </p:txBody>
          </p:sp>
          <p:sp>
            <p:nvSpPr>
              <p:cNvPr id="27" name="TextBox 26">
                <a:extLst>
                  <a:ext uri="{FF2B5EF4-FFF2-40B4-BE49-F238E27FC236}">
                    <a16:creationId xmlns:a16="http://schemas.microsoft.com/office/drawing/2014/main" id="{BA405510-CD05-4E25-910C-E1B4FB4669EC}"/>
                  </a:ext>
                </a:extLst>
              </p:cNvPr>
              <p:cNvSpPr txBox="1"/>
              <p:nvPr/>
            </p:nvSpPr>
            <p:spPr>
              <a:xfrm>
                <a:off x="2166477" y="2689382"/>
                <a:ext cx="3960800" cy="646331"/>
              </a:xfrm>
              <a:prstGeom prst="rect">
                <a:avLst/>
              </a:prstGeom>
              <a:noFill/>
            </p:spPr>
            <p:txBody>
              <a:bodyPr wrap="square" rtlCol="0">
                <a:spAutoFit/>
              </a:bodyPr>
              <a:lstStyle/>
              <a:p>
                <a:pPr algn="r"/>
                <a:r>
                  <a:rPr lang="en-GB" sz="3600" dirty="0">
                    <a:latin typeface="Abadi Extra Light" panose="020B0204020104020204" pitchFamily="34" charset="0"/>
                  </a:rPr>
                  <a:t>DATABASE</a:t>
                </a:r>
                <a:endParaRPr lang="en-GB" dirty="0">
                  <a:latin typeface="Abadi Extra Light" panose="020B0204020104020204" pitchFamily="34" charset="0"/>
                </a:endParaRPr>
              </a:p>
            </p:txBody>
          </p:sp>
          <p:sp>
            <p:nvSpPr>
              <p:cNvPr id="28" name="TextBox 27">
                <a:extLst>
                  <a:ext uri="{FF2B5EF4-FFF2-40B4-BE49-F238E27FC236}">
                    <a16:creationId xmlns:a16="http://schemas.microsoft.com/office/drawing/2014/main" id="{5BB3D355-323F-406C-AAB0-15F195C4EA10}"/>
                  </a:ext>
                </a:extLst>
              </p:cNvPr>
              <p:cNvSpPr txBox="1"/>
              <p:nvPr/>
            </p:nvSpPr>
            <p:spPr>
              <a:xfrm>
                <a:off x="2533432" y="3701018"/>
                <a:ext cx="3960800" cy="646331"/>
              </a:xfrm>
              <a:prstGeom prst="rect">
                <a:avLst/>
              </a:prstGeom>
              <a:noFill/>
            </p:spPr>
            <p:txBody>
              <a:bodyPr wrap="square" rtlCol="0">
                <a:spAutoFit/>
              </a:bodyPr>
              <a:lstStyle/>
              <a:p>
                <a:r>
                  <a:rPr lang="en-GB" sz="3600" dirty="0">
                    <a:latin typeface="Abadi Extra Light" panose="020B0204020104020204" pitchFamily="34" charset="0"/>
                  </a:rPr>
                  <a:t>CALENDAR</a:t>
                </a:r>
                <a:endParaRPr lang="en-GB" dirty="0">
                  <a:latin typeface="Abadi Extra Light" panose="020B0204020104020204" pitchFamily="34" charset="0"/>
                </a:endParaRPr>
              </a:p>
            </p:txBody>
          </p:sp>
          <p:cxnSp>
            <p:nvCxnSpPr>
              <p:cNvPr id="24" name="Straight Connector 23">
                <a:extLst>
                  <a:ext uri="{FF2B5EF4-FFF2-40B4-BE49-F238E27FC236}">
                    <a16:creationId xmlns:a16="http://schemas.microsoft.com/office/drawing/2014/main" id="{8C3C9A70-7ED0-41D3-A021-38113777CFA1}"/>
                  </a:ext>
                </a:extLst>
              </p:cNvPr>
              <p:cNvCxnSpPr/>
              <p:nvPr/>
            </p:nvCxnSpPr>
            <p:spPr>
              <a:xfrm>
                <a:off x="1125010" y="1332769"/>
                <a:ext cx="6299374" cy="0"/>
              </a:xfrm>
              <a:prstGeom prst="line">
                <a:avLst/>
              </a:prstGeom>
            </p:spPr>
            <p:style>
              <a:lnRef idx="1">
                <a:schemeClr val="dk1"/>
              </a:lnRef>
              <a:fillRef idx="0">
                <a:schemeClr val="dk1"/>
              </a:fillRef>
              <a:effectRef idx="0">
                <a:schemeClr val="dk1"/>
              </a:effectRef>
              <a:fontRef idx="minor">
                <a:schemeClr val="tx1"/>
              </a:fontRef>
            </p:style>
          </p:cxnSp>
        </p:grpSp>
        <p:pic>
          <p:nvPicPr>
            <p:cNvPr id="1038" name="Picture 14" descr="Image result for cartoon textbook png">
              <a:extLst>
                <a:ext uri="{FF2B5EF4-FFF2-40B4-BE49-F238E27FC236}">
                  <a16:creationId xmlns:a16="http://schemas.microsoft.com/office/drawing/2014/main" id="{8E121D98-5783-434E-8F2D-94BF3C65A4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37" r="10425"/>
            <a:stretch/>
          </p:blipFill>
          <p:spPr bwMode="auto">
            <a:xfrm>
              <a:off x="5208104" y="2173068"/>
              <a:ext cx="530756" cy="44152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13AAA1DB-5E79-4FC8-8307-98FB347210DF}"/>
                </a:ext>
              </a:extLst>
            </p:cNvPr>
            <p:cNvGrpSpPr/>
            <p:nvPr/>
          </p:nvGrpSpPr>
          <p:grpSpPr>
            <a:xfrm>
              <a:off x="5660092" y="262897"/>
              <a:ext cx="331564" cy="326506"/>
              <a:chOff x="5660092" y="262897"/>
              <a:chExt cx="331564" cy="326506"/>
            </a:xfrm>
          </p:grpSpPr>
          <p:sp>
            <p:nvSpPr>
              <p:cNvPr id="2" name="Oval 1">
                <a:extLst>
                  <a:ext uri="{FF2B5EF4-FFF2-40B4-BE49-F238E27FC236}">
                    <a16:creationId xmlns:a16="http://schemas.microsoft.com/office/drawing/2014/main" id="{11BE8871-0555-4E43-BBFF-63C7152D661D}"/>
                  </a:ext>
                </a:extLst>
              </p:cNvPr>
              <p:cNvSpPr/>
              <p:nvPr/>
            </p:nvSpPr>
            <p:spPr>
              <a:xfrm>
                <a:off x="5660092" y="262897"/>
                <a:ext cx="331564" cy="3164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Image result for user icon">
                <a:extLst>
                  <a:ext uri="{FF2B5EF4-FFF2-40B4-BE49-F238E27FC236}">
                    <a16:creationId xmlns:a16="http://schemas.microsoft.com/office/drawing/2014/main" id="{92B4051D-4879-46BC-AFC7-37CFBE693D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188" y="288031"/>
                <a:ext cx="301372" cy="3013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Group 29">
            <a:extLst>
              <a:ext uri="{FF2B5EF4-FFF2-40B4-BE49-F238E27FC236}">
                <a16:creationId xmlns:a16="http://schemas.microsoft.com/office/drawing/2014/main" id="{F074DE18-ED1A-4712-86E2-4D9A2DFDAF23}"/>
              </a:ext>
            </a:extLst>
          </p:cNvPr>
          <p:cNvGrpSpPr/>
          <p:nvPr/>
        </p:nvGrpSpPr>
        <p:grpSpPr>
          <a:xfrm>
            <a:off x="6627175" y="3120703"/>
            <a:ext cx="5481492" cy="3634495"/>
            <a:chOff x="6627175" y="3120703"/>
            <a:chExt cx="5481492" cy="3634495"/>
          </a:xfrm>
        </p:grpSpPr>
        <p:grpSp>
          <p:nvGrpSpPr>
            <p:cNvPr id="35" name="Group 34">
              <a:extLst>
                <a:ext uri="{FF2B5EF4-FFF2-40B4-BE49-F238E27FC236}">
                  <a16:creationId xmlns:a16="http://schemas.microsoft.com/office/drawing/2014/main" id="{0E91CCD9-658D-4C3B-975B-47D4F575F70D}"/>
                </a:ext>
              </a:extLst>
            </p:cNvPr>
            <p:cNvGrpSpPr/>
            <p:nvPr/>
          </p:nvGrpSpPr>
          <p:grpSpPr>
            <a:xfrm>
              <a:off x="6627175" y="3120703"/>
              <a:ext cx="5481492" cy="3634495"/>
              <a:chOff x="1125010" y="723706"/>
              <a:chExt cx="6311909" cy="4185102"/>
            </a:xfrm>
          </p:grpSpPr>
          <p:sp>
            <p:nvSpPr>
              <p:cNvPr id="36" name="Rectangle 35">
                <a:extLst>
                  <a:ext uri="{FF2B5EF4-FFF2-40B4-BE49-F238E27FC236}">
                    <a16:creationId xmlns:a16="http://schemas.microsoft.com/office/drawing/2014/main" id="{09E41ACE-E0B3-4A57-98FC-DE52E099AC55}"/>
                  </a:ext>
                </a:extLst>
              </p:cNvPr>
              <p:cNvSpPr/>
              <p:nvPr/>
            </p:nvSpPr>
            <p:spPr>
              <a:xfrm>
                <a:off x="1125010" y="723706"/>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36598A68-B89D-4803-B616-CC538F3670E7}"/>
                  </a:ext>
                </a:extLst>
              </p:cNvPr>
              <p:cNvSpPr txBox="1"/>
              <p:nvPr/>
            </p:nvSpPr>
            <p:spPr>
              <a:xfrm>
                <a:off x="1194062" y="771943"/>
                <a:ext cx="4901938" cy="531605"/>
              </a:xfrm>
              <a:prstGeom prst="rect">
                <a:avLst/>
              </a:prstGeom>
              <a:noFill/>
            </p:spPr>
            <p:txBody>
              <a:bodyPr wrap="square" rtlCol="0">
                <a:spAutoFit/>
              </a:bodyPr>
              <a:lstStyle/>
              <a:p>
                <a:r>
                  <a:rPr lang="en-GB" sz="2400" b="1" dirty="0">
                    <a:latin typeface="Abadi Extra Light" panose="020B0604020202020204" pitchFamily="34" charset="0"/>
                  </a:rPr>
                  <a:t>Garden Assistance</a:t>
                </a:r>
              </a:p>
            </p:txBody>
          </p:sp>
          <p:grpSp>
            <p:nvGrpSpPr>
              <p:cNvPr id="38" name="Group 37">
                <a:extLst>
                  <a:ext uri="{FF2B5EF4-FFF2-40B4-BE49-F238E27FC236}">
                    <a16:creationId xmlns:a16="http://schemas.microsoft.com/office/drawing/2014/main" id="{F9FBB7D4-BEC2-40BD-8E03-ACE8E31A275E}"/>
                  </a:ext>
                </a:extLst>
              </p:cNvPr>
              <p:cNvGrpSpPr/>
              <p:nvPr/>
            </p:nvGrpSpPr>
            <p:grpSpPr>
              <a:xfrm>
                <a:off x="1607506" y="1499726"/>
                <a:ext cx="5829413" cy="941110"/>
                <a:chOff x="1611364" y="1311190"/>
                <a:chExt cx="5829413" cy="941110"/>
              </a:xfrm>
            </p:grpSpPr>
            <p:grpSp>
              <p:nvGrpSpPr>
                <p:cNvPr id="56" name="Group 55">
                  <a:extLst>
                    <a:ext uri="{FF2B5EF4-FFF2-40B4-BE49-F238E27FC236}">
                      <a16:creationId xmlns:a16="http://schemas.microsoft.com/office/drawing/2014/main" id="{294CC556-841F-45AF-B0BC-469FF46A9E7D}"/>
                    </a:ext>
                  </a:extLst>
                </p:cNvPr>
                <p:cNvGrpSpPr/>
                <p:nvPr/>
              </p:nvGrpSpPr>
              <p:grpSpPr>
                <a:xfrm>
                  <a:off x="1611364" y="1311190"/>
                  <a:ext cx="5829413" cy="941110"/>
                  <a:chOff x="1611364" y="1311190"/>
                  <a:chExt cx="5829413" cy="941110"/>
                </a:xfrm>
              </p:grpSpPr>
              <p:sp>
                <p:nvSpPr>
                  <p:cNvPr id="58" name="Oval 57">
                    <a:extLst>
                      <a:ext uri="{FF2B5EF4-FFF2-40B4-BE49-F238E27FC236}">
                        <a16:creationId xmlns:a16="http://schemas.microsoft.com/office/drawing/2014/main" id="{76F4ED12-93BF-4DE7-BCD7-00A0F69BAD0D}"/>
                      </a:ext>
                    </a:extLst>
                  </p:cNvPr>
                  <p:cNvSpPr/>
                  <p:nvPr/>
                </p:nvSpPr>
                <p:spPr>
                  <a:xfrm>
                    <a:off x="1611364" y="1311190"/>
                    <a:ext cx="941110" cy="9411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09F58BB8-4582-4119-A60E-5B69301A703B}"/>
                      </a:ext>
                    </a:extLst>
                  </p:cNvPr>
                  <p:cNvSpPr/>
                  <p:nvPr/>
                </p:nvSpPr>
                <p:spPr>
                  <a:xfrm>
                    <a:off x="2076620" y="1311190"/>
                    <a:ext cx="5364157" cy="9411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7" name="Oval 56">
                  <a:extLst>
                    <a:ext uri="{FF2B5EF4-FFF2-40B4-BE49-F238E27FC236}">
                      <a16:creationId xmlns:a16="http://schemas.microsoft.com/office/drawing/2014/main" id="{7D4B4EC5-7D6C-4629-99B2-1A9A1F175D2C}"/>
                    </a:ext>
                  </a:extLst>
                </p:cNvPr>
                <p:cNvSpPr/>
                <p:nvPr/>
              </p:nvSpPr>
              <p:spPr>
                <a:xfrm>
                  <a:off x="1713486" y="1418611"/>
                  <a:ext cx="726267" cy="726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9" name="Group 38">
                <a:extLst>
                  <a:ext uri="{FF2B5EF4-FFF2-40B4-BE49-F238E27FC236}">
                    <a16:creationId xmlns:a16="http://schemas.microsoft.com/office/drawing/2014/main" id="{9BDB2ADF-238B-4724-A049-A357EBAA1C80}"/>
                  </a:ext>
                </a:extLst>
              </p:cNvPr>
              <p:cNvGrpSpPr/>
              <p:nvPr/>
            </p:nvGrpSpPr>
            <p:grpSpPr>
              <a:xfrm rot="10800000">
                <a:off x="1132723" y="2526678"/>
                <a:ext cx="5829414" cy="941110"/>
                <a:chOff x="1598829" y="1311190"/>
                <a:chExt cx="5829415" cy="941110"/>
              </a:xfrm>
            </p:grpSpPr>
            <p:grpSp>
              <p:nvGrpSpPr>
                <p:cNvPr id="52" name="Group 51">
                  <a:extLst>
                    <a:ext uri="{FF2B5EF4-FFF2-40B4-BE49-F238E27FC236}">
                      <a16:creationId xmlns:a16="http://schemas.microsoft.com/office/drawing/2014/main" id="{F4E1A37C-F9BD-42F9-9FD5-AD7878BE22B1}"/>
                    </a:ext>
                  </a:extLst>
                </p:cNvPr>
                <p:cNvGrpSpPr/>
                <p:nvPr/>
              </p:nvGrpSpPr>
              <p:grpSpPr>
                <a:xfrm>
                  <a:off x="1598829" y="1311190"/>
                  <a:ext cx="5829415" cy="941110"/>
                  <a:chOff x="1598829" y="1311190"/>
                  <a:chExt cx="5829415" cy="941110"/>
                </a:xfrm>
              </p:grpSpPr>
              <p:sp>
                <p:nvSpPr>
                  <p:cNvPr id="54" name="Oval 53">
                    <a:extLst>
                      <a:ext uri="{FF2B5EF4-FFF2-40B4-BE49-F238E27FC236}">
                        <a16:creationId xmlns:a16="http://schemas.microsoft.com/office/drawing/2014/main" id="{8B16B1D7-0584-4A3E-A6E4-D80D16729E65}"/>
                      </a:ext>
                    </a:extLst>
                  </p:cNvPr>
                  <p:cNvSpPr/>
                  <p:nvPr/>
                </p:nvSpPr>
                <p:spPr>
                  <a:xfrm>
                    <a:off x="1598829" y="1311190"/>
                    <a:ext cx="941110" cy="9411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a:extLst>
                      <a:ext uri="{FF2B5EF4-FFF2-40B4-BE49-F238E27FC236}">
                        <a16:creationId xmlns:a16="http://schemas.microsoft.com/office/drawing/2014/main" id="{6067197F-EB09-4A31-9AE8-34C1760FD215}"/>
                      </a:ext>
                    </a:extLst>
                  </p:cNvPr>
                  <p:cNvSpPr/>
                  <p:nvPr/>
                </p:nvSpPr>
                <p:spPr>
                  <a:xfrm>
                    <a:off x="2064085" y="1311190"/>
                    <a:ext cx="5364159" cy="9411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 name="Oval 52">
                  <a:extLst>
                    <a:ext uri="{FF2B5EF4-FFF2-40B4-BE49-F238E27FC236}">
                      <a16:creationId xmlns:a16="http://schemas.microsoft.com/office/drawing/2014/main" id="{604ACE8B-18EF-4179-8187-E20E1EEEF09C}"/>
                    </a:ext>
                  </a:extLst>
                </p:cNvPr>
                <p:cNvSpPr/>
                <p:nvPr/>
              </p:nvSpPr>
              <p:spPr>
                <a:xfrm>
                  <a:off x="1700948" y="1418613"/>
                  <a:ext cx="726267" cy="726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0" name="Group 39">
                <a:extLst>
                  <a:ext uri="{FF2B5EF4-FFF2-40B4-BE49-F238E27FC236}">
                    <a16:creationId xmlns:a16="http://schemas.microsoft.com/office/drawing/2014/main" id="{96CD58B7-189C-488D-8CE0-5B60B18BCC41}"/>
                  </a:ext>
                </a:extLst>
              </p:cNvPr>
              <p:cNvGrpSpPr/>
              <p:nvPr/>
            </p:nvGrpSpPr>
            <p:grpSpPr>
              <a:xfrm>
                <a:off x="1607506" y="3553630"/>
                <a:ext cx="5829413" cy="941110"/>
                <a:chOff x="1611364" y="1311190"/>
                <a:chExt cx="5829413" cy="941110"/>
              </a:xfrm>
            </p:grpSpPr>
            <p:grpSp>
              <p:nvGrpSpPr>
                <p:cNvPr id="48" name="Group 47">
                  <a:extLst>
                    <a:ext uri="{FF2B5EF4-FFF2-40B4-BE49-F238E27FC236}">
                      <a16:creationId xmlns:a16="http://schemas.microsoft.com/office/drawing/2014/main" id="{B925DA44-18E1-466D-A188-39F5B62FC2E8}"/>
                    </a:ext>
                  </a:extLst>
                </p:cNvPr>
                <p:cNvGrpSpPr/>
                <p:nvPr/>
              </p:nvGrpSpPr>
              <p:grpSpPr>
                <a:xfrm>
                  <a:off x="1611364" y="1311190"/>
                  <a:ext cx="5829413" cy="941110"/>
                  <a:chOff x="1611364" y="1311190"/>
                  <a:chExt cx="5829413" cy="941110"/>
                </a:xfrm>
              </p:grpSpPr>
              <p:sp>
                <p:nvSpPr>
                  <p:cNvPr id="50" name="Oval 49">
                    <a:extLst>
                      <a:ext uri="{FF2B5EF4-FFF2-40B4-BE49-F238E27FC236}">
                        <a16:creationId xmlns:a16="http://schemas.microsoft.com/office/drawing/2014/main" id="{84329E2E-7DD5-49E5-B49B-29B112D88BF7}"/>
                      </a:ext>
                    </a:extLst>
                  </p:cNvPr>
                  <p:cNvSpPr/>
                  <p:nvPr/>
                </p:nvSpPr>
                <p:spPr>
                  <a:xfrm>
                    <a:off x="1611364" y="1311190"/>
                    <a:ext cx="941110" cy="9411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Rectangle 50">
                    <a:extLst>
                      <a:ext uri="{FF2B5EF4-FFF2-40B4-BE49-F238E27FC236}">
                        <a16:creationId xmlns:a16="http://schemas.microsoft.com/office/drawing/2014/main" id="{4B9ABFAF-F280-477A-A661-C97BF757B4BE}"/>
                      </a:ext>
                    </a:extLst>
                  </p:cNvPr>
                  <p:cNvSpPr/>
                  <p:nvPr/>
                </p:nvSpPr>
                <p:spPr>
                  <a:xfrm>
                    <a:off x="2076620" y="1311190"/>
                    <a:ext cx="5364157" cy="94111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Oval 48">
                  <a:extLst>
                    <a:ext uri="{FF2B5EF4-FFF2-40B4-BE49-F238E27FC236}">
                      <a16:creationId xmlns:a16="http://schemas.microsoft.com/office/drawing/2014/main" id="{1C1C1220-D747-4003-8B45-46898243D95B}"/>
                    </a:ext>
                  </a:extLst>
                </p:cNvPr>
                <p:cNvSpPr/>
                <p:nvPr/>
              </p:nvSpPr>
              <p:spPr>
                <a:xfrm>
                  <a:off x="1700950" y="1418610"/>
                  <a:ext cx="726267" cy="7262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2" name="Picture 8" descr="Image result for cartoon calendar png">
                <a:extLst>
                  <a:ext uri="{FF2B5EF4-FFF2-40B4-BE49-F238E27FC236}">
                    <a16:creationId xmlns:a16="http://schemas.microsoft.com/office/drawing/2014/main" id="{774AC408-1D78-4F1F-B9DD-B4F160CFE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150" y="1684559"/>
                <a:ext cx="587508" cy="58750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mage result for cartoon page png">
                <a:extLst>
                  <a:ext uri="{FF2B5EF4-FFF2-40B4-BE49-F238E27FC236}">
                    <a16:creationId xmlns:a16="http://schemas.microsoft.com/office/drawing/2014/main" id="{110FA3B8-08F1-4FDB-BEF6-A1A3DAFEF0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9408" y="2713086"/>
                <a:ext cx="410375" cy="55509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EF6D490E-FE02-4810-89FB-0C1EDAACBBA7}"/>
                  </a:ext>
                </a:extLst>
              </p:cNvPr>
              <p:cNvSpPr txBox="1"/>
              <p:nvPr/>
            </p:nvSpPr>
            <p:spPr>
              <a:xfrm>
                <a:off x="2543318" y="1647114"/>
                <a:ext cx="3960800" cy="602485"/>
              </a:xfrm>
              <a:prstGeom prst="rect">
                <a:avLst/>
              </a:prstGeom>
              <a:noFill/>
            </p:spPr>
            <p:txBody>
              <a:bodyPr wrap="square" rtlCol="0">
                <a:spAutoFit/>
              </a:bodyPr>
              <a:lstStyle/>
              <a:p>
                <a:r>
                  <a:rPr lang="en-GB" sz="2800" dirty="0">
                    <a:latin typeface="Abadi Extra Light" panose="020B0204020104020204" pitchFamily="34" charset="0"/>
                  </a:rPr>
                  <a:t>CALENDAR</a:t>
                </a:r>
                <a:endParaRPr lang="en-GB" dirty="0">
                  <a:latin typeface="Abadi Extra Light" panose="020B0204020104020204" pitchFamily="34" charset="0"/>
                </a:endParaRPr>
              </a:p>
            </p:txBody>
          </p:sp>
          <p:sp>
            <p:nvSpPr>
              <p:cNvPr id="45" name="TextBox 44">
                <a:extLst>
                  <a:ext uri="{FF2B5EF4-FFF2-40B4-BE49-F238E27FC236}">
                    <a16:creationId xmlns:a16="http://schemas.microsoft.com/office/drawing/2014/main" id="{30EABFAD-3129-444F-BD8B-EB9573C3C1A4}"/>
                  </a:ext>
                </a:extLst>
              </p:cNvPr>
              <p:cNvSpPr txBox="1"/>
              <p:nvPr/>
            </p:nvSpPr>
            <p:spPr>
              <a:xfrm>
                <a:off x="2166477" y="2689382"/>
                <a:ext cx="3960800" cy="602485"/>
              </a:xfrm>
              <a:prstGeom prst="rect">
                <a:avLst/>
              </a:prstGeom>
              <a:noFill/>
            </p:spPr>
            <p:txBody>
              <a:bodyPr wrap="square" rtlCol="0">
                <a:spAutoFit/>
              </a:bodyPr>
              <a:lstStyle/>
              <a:p>
                <a:pPr algn="r"/>
                <a:r>
                  <a:rPr lang="en-GB" sz="2800" dirty="0">
                    <a:latin typeface="Abadi Extra Light" panose="020B0204020104020204" pitchFamily="34" charset="0"/>
                  </a:rPr>
                  <a:t>FORUM</a:t>
                </a:r>
                <a:endParaRPr lang="en-GB" dirty="0">
                  <a:latin typeface="Abadi Extra Light" panose="020B0204020104020204" pitchFamily="34" charset="0"/>
                </a:endParaRPr>
              </a:p>
            </p:txBody>
          </p:sp>
          <p:sp>
            <p:nvSpPr>
              <p:cNvPr id="46" name="TextBox 45">
                <a:extLst>
                  <a:ext uri="{FF2B5EF4-FFF2-40B4-BE49-F238E27FC236}">
                    <a16:creationId xmlns:a16="http://schemas.microsoft.com/office/drawing/2014/main" id="{A0AB07CE-70A8-47E4-BCAA-D49CD80AB938}"/>
                  </a:ext>
                </a:extLst>
              </p:cNvPr>
              <p:cNvSpPr txBox="1"/>
              <p:nvPr/>
            </p:nvSpPr>
            <p:spPr>
              <a:xfrm>
                <a:off x="2545967" y="3701018"/>
                <a:ext cx="3960800" cy="602485"/>
              </a:xfrm>
              <a:prstGeom prst="rect">
                <a:avLst/>
              </a:prstGeom>
              <a:noFill/>
            </p:spPr>
            <p:txBody>
              <a:bodyPr wrap="square" rtlCol="0">
                <a:spAutoFit/>
              </a:bodyPr>
              <a:lstStyle/>
              <a:p>
                <a:r>
                  <a:rPr lang="en-GB" sz="2800" dirty="0" err="1">
                    <a:latin typeface="Abadi Extra Light" panose="020B0204020104020204" pitchFamily="34" charset="0"/>
                  </a:rPr>
                  <a:t>MyGarden</a:t>
                </a:r>
                <a:endParaRPr lang="en-GB" dirty="0">
                  <a:latin typeface="Abadi Extra Light" panose="020B0204020104020204" pitchFamily="34" charset="0"/>
                </a:endParaRPr>
              </a:p>
            </p:txBody>
          </p:sp>
          <p:cxnSp>
            <p:nvCxnSpPr>
              <p:cNvPr id="47" name="Straight Connector 46">
                <a:extLst>
                  <a:ext uri="{FF2B5EF4-FFF2-40B4-BE49-F238E27FC236}">
                    <a16:creationId xmlns:a16="http://schemas.microsoft.com/office/drawing/2014/main" id="{83F94C3B-43D3-4742-BBA4-3C6AFD0C9EA3}"/>
                  </a:ext>
                </a:extLst>
              </p:cNvPr>
              <p:cNvCxnSpPr/>
              <p:nvPr/>
            </p:nvCxnSpPr>
            <p:spPr>
              <a:xfrm>
                <a:off x="1125010" y="1332769"/>
                <a:ext cx="6299374" cy="0"/>
              </a:xfrm>
              <a:prstGeom prst="line">
                <a:avLst/>
              </a:prstGeom>
            </p:spPr>
            <p:style>
              <a:lnRef idx="1">
                <a:schemeClr val="dk1"/>
              </a:lnRef>
              <a:fillRef idx="0">
                <a:schemeClr val="dk1"/>
              </a:fillRef>
              <a:effectRef idx="0">
                <a:schemeClr val="dk1"/>
              </a:effectRef>
              <a:fontRef idx="minor">
                <a:schemeClr val="tx1"/>
              </a:fontRef>
            </p:style>
          </p:cxnSp>
        </p:grpSp>
        <p:pic>
          <p:nvPicPr>
            <p:cNvPr id="1036" name="Picture 12" descr="Image result for cartoon garden png">
              <a:extLst>
                <a:ext uri="{FF2B5EF4-FFF2-40B4-BE49-F238E27FC236}">
                  <a16:creationId xmlns:a16="http://schemas.microsoft.com/office/drawing/2014/main" id="{76839EC0-DF06-43B4-A930-1141BF4AE6B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7044" b="9580"/>
            <a:stretch/>
          </p:blipFill>
          <p:spPr bwMode="auto">
            <a:xfrm>
              <a:off x="7134877" y="5760431"/>
              <a:ext cx="630718" cy="462800"/>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59A6DECF-A316-48E8-B1B1-E49D3336D2D8}"/>
                </a:ext>
              </a:extLst>
            </p:cNvPr>
            <p:cNvGrpSpPr/>
            <p:nvPr/>
          </p:nvGrpSpPr>
          <p:grpSpPr>
            <a:xfrm>
              <a:off x="11529050" y="3269766"/>
              <a:ext cx="289459" cy="285043"/>
              <a:chOff x="5660092" y="262897"/>
              <a:chExt cx="331564" cy="326506"/>
            </a:xfrm>
          </p:grpSpPr>
          <p:sp>
            <p:nvSpPr>
              <p:cNvPr id="61" name="Oval 60">
                <a:extLst>
                  <a:ext uri="{FF2B5EF4-FFF2-40B4-BE49-F238E27FC236}">
                    <a16:creationId xmlns:a16="http://schemas.microsoft.com/office/drawing/2014/main" id="{9CC49D2E-E4C6-42A9-B050-1954C965BE35}"/>
                  </a:ext>
                </a:extLst>
              </p:cNvPr>
              <p:cNvSpPr/>
              <p:nvPr/>
            </p:nvSpPr>
            <p:spPr>
              <a:xfrm>
                <a:off x="5660092" y="262897"/>
                <a:ext cx="331564" cy="3164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2" descr="Image result for user icon">
                <a:extLst>
                  <a:ext uri="{FF2B5EF4-FFF2-40B4-BE49-F238E27FC236}">
                    <a16:creationId xmlns:a16="http://schemas.microsoft.com/office/drawing/2014/main" id="{1C393DA6-D326-475C-A601-F47D651ADD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188" y="288031"/>
                <a:ext cx="301372" cy="30137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2" name="TextBox 21">
            <a:extLst>
              <a:ext uri="{FF2B5EF4-FFF2-40B4-BE49-F238E27FC236}">
                <a16:creationId xmlns:a16="http://schemas.microsoft.com/office/drawing/2014/main" id="{DB19130A-A1B1-4D4C-A3E1-C5AE161F75B9}"/>
              </a:ext>
            </a:extLst>
          </p:cNvPr>
          <p:cNvSpPr txBox="1"/>
          <p:nvPr/>
        </p:nvSpPr>
        <p:spPr>
          <a:xfrm>
            <a:off x="1326977" y="4903771"/>
            <a:ext cx="3685309" cy="1492716"/>
          </a:xfrm>
          <a:prstGeom prst="rect">
            <a:avLst/>
          </a:prstGeom>
          <a:noFill/>
        </p:spPr>
        <p:txBody>
          <a:bodyPr wrap="square" rtlCol="0">
            <a:spAutoFit/>
          </a:bodyPr>
          <a:lstStyle/>
          <a:p>
            <a:r>
              <a:rPr lang="en-GB" sz="1300" dirty="0"/>
              <a:t>Each of these are buttons that direct the user to different tabs that they choose to click depending on what they want to do.</a:t>
            </a:r>
          </a:p>
          <a:p>
            <a:r>
              <a:rPr lang="en-GB" sz="1300" dirty="0"/>
              <a:t>For example, if they want to draw a new design for a garden they will probably use the draw tab, or if they want to look up information regarding a certain plant, they’ll probably use the database tab.</a:t>
            </a:r>
          </a:p>
        </p:txBody>
      </p:sp>
      <p:cxnSp>
        <p:nvCxnSpPr>
          <p:cNvPr id="29" name="Straight Arrow Connector 28">
            <a:extLst>
              <a:ext uri="{FF2B5EF4-FFF2-40B4-BE49-F238E27FC236}">
                <a16:creationId xmlns:a16="http://schemas.microsoft.com/office/drawing/2014/main" id="{97FD0EA6-F0E3-48EB-AB23-537829A7B47E}"/>
              </a:ext>
            </a:extLst>
          </p:cNvPr>
          <p:cNvCxnSpPr>
            <a:cxnSpLocks/>
          </p:cNvCxnSpPr>
          <p:nvPr/>
        </p:nvCxnSpPr>
        <p:spPr>
          <a:xfrm flipH="1" flipV="1">
            <a:off x="1970202" y="1721264"/>
            <a:ext cx="315360" cy="31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B7E5FE7-804F-4180-A136-42F995D65A62}"/>
              </a:ext>
            </a:extLst>
          </p:cNvPr>
          <p:cNvCxnSpPr/>
          <p:nvPr/>
        </p:nvCxnSpPr>
        <p:spPr>
          <a:xfrm flipV="1">
            <a:off x="2290713" y="2614595"/>
            <a:ext cx="1186327" cy="221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E021D9D-2C9A-4A2D-93DD-FE7AC6833A96}"/>
              </a:ext>
            </a:extLst>
          </p:cNvPr>
          <p:cNvCxnSpPr>
            <a:cxnSpLocks/>
          </p:cNvCxnSpPr>
          <p:nvPr/>
        </p:nvCxnSpPr>
        <p:spPr>
          <a:xfrm flipV="1">
            <a:off x="2285563" y="3693727"/>
            <a:ext cx="88685" cy="115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112E9E2-D0AF-4106-9E12-EAA92DFECCA6}"/>
              </a:ext>
            </a:extLst>
          </p:cNvPr>
          <p:cNvCxnSpPr>
            <a:cxnSpLocks/>
          </p:cNvCxnSpPr>
          <p:nvPr/>
        </p:nvCxnSpPr>
        <p:spPr>
          <a:xfrm flipV="1">
            <a:off x="4892775" y="5149884"/>
            <a:ext cx="4685961" cy="20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C80E5B3-2C77-494D-BDB6-4CEDCE399195}"/>
              </a:ext>
            </a:extLst>
          </p:cNvPr>
          <p:cNvCxnSpPr>
            <a:cxnSpLocks/>
          </p:cNvCxnSpPr>
          <p:nvPr/>
        </p:nvCxnSpPr>
        <p:spPr>
          <a:xfrm>
            <a:off x="4892775" y="5336042"/>
            <a:ext cx="2073633" cy="47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239630A-5235-4FAF-93C5-8E1087A4DB96}"/>
              </a:ext>
            </a:extLst>
          </p:cNvPr>
          <p:cNvSpPr txBox="1"/>
          <p:nvPr/>
        </p:nvSpPr>
        <p:spPr>
          <a:xfrm>
            <a:off x="7774666" y="747264"/>
            <a:ext cx="3685309" cy="892552"/>
          </a:xfrm>
          <a:prstGeom prst="rect">
            <a:avLst/>
          </a:prstGeom>
          <a:noFill/>
        </p:spPr>
        <p:txBody>
          <a:bodyPr wrap="square" rtlCol="0">
            <a:spAutoFit/>
          </a:bodyPr>
          <a:lstStyle/>
          <a:p>
            <a:r>
              <a:rPr lang="en-GB" sz="1300" dirty="0"/>
              <a:t>This icon represents the account that the user is on. This account is unique to the user, with all their data saved onto it (e.g. all their drawings/calendar alerts/etc.)</a:t>
            </a:r>
          </a:p>
        </p:txBody>
      </p:sp>
      <p:cxnSp>
        <p:nvCxnSpPr>
          <p:cNvPr id="73" name="Straight Arrow Connector 72">
            <a:extLst>
              <a:ext uri="{FF2B5EF4-FFF2-40B4-BE49-F238E27FC236}">
                <a16:creationId xmlns:a16="http://schemas.microsoft.com/office/drawing/2014/main" id="{7CE7B7B1-D9E6-4F19-B6FE-A39BD8E7A4A6}"/>
              </a:ext>
            </a:extLst>
          </p:cNvPr>
          <p:cNvCxnSpPr/>
          <p:nvPr/>
        </p:nvCxnSpPr>
        <p:spPr>
          <a:xfrm flipH="1" flipV="1">
            <a:off x="6096000" y="501151"/>
            <a:ext cx="1678666" cy="496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F890257-570C-4B1F-BE0E-8865E0BA0C7E}"/>
              </a:ext>
            </a:extLst>
          </p:cNvPr>
          <p:cNvCxnSpPr/>
          <p:nvPr/>
        </p:nvCxnSpPr>
        <p:spPr>
          <a:xfrm>
            <a:off x="8663233" y="1685243"/>
            <a:ext cx="2865817" cy="155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50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B4AF1F-42C3-43A1-A45C-50A83E37E0F3}"/>
              </a:ext>
            </a:extLst>
          </p:cNvPr>
          <p:cNvSpPr txBox="1"/>
          <p:nvPr/>
        </p:nvSpPr>
        <p:spPr>
          <a:xfrm>
            <a:off x="8055429" y="152400"/>
            <a:ext cx="3592285" cy="400110"/>
          </a:xfrm>
          <a:prstGeom prst="rect">
            <a:avLst/>
          </a:prstGeom>
          <a:noFill/>
        </p:spPr>
        <p:txBody>
          <a:bodyPr wrap="square" rtlCol="0">
            <a:spAutoFit/>
          </a:bodyPr>
          <a:lstStyle/>
          <a:p>
            <a:r>
              <a:rPr lang="en-GB" sz="2000" b="1" u="sng" dirty="0"/>
              <a:t>Drawing Tab Screen:</a:t>
            </a:r>
          </a:p>
        </p:txBody>
      </p:sp>
      <p:sp>
        <p:nvSpPr>
          <p:cNvPr id="2" name="Rectangle 1">
            <a:extLst>
              <a:ext uri="{FF2B5EF4-FFF2-40B4-BE49-F238E27FC236}">
                <a16:creationId xmlns:a16="http://schemas.microsoft.com/office/drawing/2014/main" id="{2A7CE1D5-28E0-44F3-A578-379A46185EFF}"/>
              </a:ext>
            </a:extLst>
          </p:cNvPr>
          <p:cNvSpPr/>
          <p:nvPr/>
        </p:nvSpPr>
        <p:spPr>
          <a:xfrm>
            <a:off x="2634472" y="5611332"/>
            <a:ext cx="3927829" cy="1092607"/>
          </a:xfrm>
          <a:prstGeom prst="rect">
            <a:avLst/>
          </a:prstGeom>
        </p:spPr>
        <p:txBody>
          <a:bodyPr wrap="square">
            <a:spAutoFit/>
          </a:bodyPr>
          <a:lstStyle/>
          <a:p>
            <a:r>
              <a:rPr lang="en-GB" sz="1300" dirty="0"/>
              <a:t>These are buttons that users can tap that will quickly navigate them to the features on the app, reducing the time needed (they won’t have to navigate constantly back and forth between the home page and where they want to go).</a:t>
            </a:r>
          </a:p>
        </p:txBody>
      </p:sp>
      <p:cxnSp>
        <p:nvCxnSpPr>
          <p:cNvPr id="7" name="Straight Arrow Connector 6">
            <a:extLst>
              <a:ext uri="{FF2B5EF4-FFF2-40B4-BE49-F238E27FC236}">
                <a16:creationId xmlns:a16="http://schemas.microsoft.com/office/drawing/2014/main" id="{5190741A-2B3E-4135-8C55-6ECC8501D6C9}"/>
              </a:ext>
            </a:extLst>
          </p:cNvPr>
          <p:cNvCxnSpPr>
            <a:cxnSpLocks/>
            <a:stCxn id="2" idx="0"/>
            <a:endCxn id="22" idx="1"/>
          </p:cNvCxnSpPr>
          <p:nvPr/>
        </p:nvCxnSpPr>
        <p:spPr>
          <a:xfrm flipH="1" flipV="1">
            <a:off x="3706260" y="5262453"/>
            <a:ext cx="892127" cy="34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1DE5E12-AE32-4A91-81B8-0757C3480144}"/>
              </a:ext>
            </a:extLst>
          </p:cNvPr>
          <p:cNvCxnSpPr>
            <a:cxnSpLocks/>
            <a:stCxn id="2" idx="0"/>
            <a:endCxn id="15" idx="4"/>
          </p:cNvCxnSpPr>
          <p:nvPr/>
        </p:nvCxnSpPr>
        <p:spPr>
          <a:xfrm flipV="1">
            <a:off x="4598387" y="5335385"/>
            <a:ext cx="144861" cy="27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0E0533-502C-404E-B31F-B58825C6320B}"/>
              </a:ext>
            </a:extLst>
          </p:cNvPr>
          <p:cNvCxnSpPr>
            <a:cxnSpLocks/>
            <a:stCxn id="2" idx="0"/>
            <a:endCxn id="11" idx="0"/>
          </p:cNvCxnSpPr>
          <p:nvPr/>
        </p:nvCxnSpPr>
        <p:spPr>
          <a:xfrm flipV="1">
            <a:off x="4598387" y="5335385"/>
            <a:ext cx="1350579" cy="27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6F3DCF2-B8CF-4502-B346-33D5B038A3E9}"/>
              </a:ext>
            </a:extLst>
          </p:cNvPr>
          <p:cNvCxnSpPr>
            <a:stCxn id="2" idx="0"/>
            <a:endCxn id="19" idx="3"/>
          </p:cNvCxnSpPr>
          <p:nvPr/>
        </p:nvCxnSpPr>
        <p:spPr>
          <a:xfrm flipV="1">
            <a:off x="4598387" y="5261509"/>
            <a:ext cx="2385416" cy="34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03B981A-4C71-4670-9BC8-48E2C6E634C9}"/>
              </a:ext>
            </a:extLst>
          </p:cNvPr>
          <p:cNvSpPr txBox="1"/>
          <p:nvPr/>
        </p:nvSpPr>
        <p:spPr>
          <a:xfrm>
            <a:off x="276578" y="2666031"/>
            <a:ext cx="1544463" cy="2292935"/>
          </a:xfrm>
          <a:prstGeom prst="rect">
            <a:avLst/>
          </a:prstGeom>
          <a:noFill/>
        </p:spPr>
        <p:txBody>
          <a:bodyPr wrap="square" rtlCol="0">
            <a:spAutoFit/>
          </a:bodyPr>
          <a:lstStyle/>
          <a:p>
            <a:r>
              <a:rPr lang="en-GB" sz="1300" dirty="0"/>
              <a:t>Variety of different plants in different forms (square blocks, circles, etc.) will be placed on the side so users can click on which one they want to incorporate into the design of their garden.</a:t>
            </a:r>
          </a:p>
        </p:txBody>
      </p:sp>
      <p:cxnSp>
        <p:nvCxnSpPr>
          <p:cNvPr id="37" name="Straight Arrow Connector 36">
            <a:extLst>
              <a:ext uri="{FF2B5EF4-FFF2-40B4-BE49-F238E27FC236}">
                <a16:creationId xmlns:a16="http://schemas.microsoft.com/office/drawing/2014/main" id="{E9EFAFE5-1B41-4DD2-B2D0-CF5AB8BA9704}"/>
              </a:ext>
            </a:extLst>
          </p:cNvPr>
          <p:cNvCxnSpPr>
            <a:cxnSpLocks/>
            <a:endCxn id="25" idx="1"/>
          </p:cNvCxnSpPr>
          <p:nvPr/>
        </p:nvCxnSpPr>
        <p:spPr>
          <a:xfrm flipV="1">
            <a:off x="1722648" y="2996828"/>
            <a:ext cx="619284" cy="23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63D44F8-D40C-47D8-96B2-095368BF87D0}"/>
              </a:ext>
            </a:extLst>
          </p:cNvPr>
          <p:cNvSpPr txBox="1"/>
          <p:nvPr/>
        </p:nvSpPr>
        <p:spPr>
          <a:xfrm>
            <a:off x="486534" y="5209627"/>
            <a:ext cx="1544463" cy="1092607"/>
          </a:xfrm>
          <a:prstGeom prst="rect">
            <a:avLst/>
          </a:prstGeom>
          <a:noFill/>
        </p:spPr>
        <p:txBody>
          <a:bodyPr wrap="square" rtlCol="0">
            <a:spAutoFit/>
          </a:bodyPr>
          <a:lstStyle/>
          <a:p>
            <a:r>
              <a:rPr lang="en-GB" sz="1300" dirty="0"/>
              <a:t>This box is the area where the users will be able to draw out what the garden will look like.</a:t>
            </a:r>
          </a:p>
        </p:txBody>
      </p:sp>
      <p:sp>
        <p:nvSpPr>
          <p:cNvPr id="46" name="TextBox 45">
            <a:extLst>
              <a:ext uri="{FF2B5EF4-FFF2-40B4-BE49-F238E27FC236}">
                <a16:creationId xmlns:a16="http://schemas.microsoft.com/office/drawing/2014/main" id="{9F19E3E4-ADE2-4930-8C19-2C9433D47A15}"/>
              </a:ext>
            </a:extLst>
          </p:cNvPr>
          <p:cNvSpPr txBox="1"/>
          <p:nvPr/>
        </p:nvSpPr>
        <p:spPr>
          <a:xfrm>
            <a:off x="9067663" y="1740282"/>
            <a:ext cx="3139361" cy="1892826"/>
          </a:xfrm>
          <a:prstGeom prst="rect">
            <a:avLst/>
          </a:prstGeom>
          <a:noFill/>
        </p:spPr>
        <p:txBody>
          <a:bodyPr wrap="square" rtlCol="0">
            <a:spAutoFit/>
          </a:bodyPr>
          <a:lstStyle/>
          <a:p>
            <a:r>
              <a:rPr lang="en-GB" sz="1300" dirty="0"/>
              <a:t>These icons represent two different modes.</a:t>
            </a:r>
          </a:p>
          <a:p>
            <a:endParaRPr lang="en-GB" sz="1300" dirty="0"/>
          </a:p>
          <a:p>
            <a:r>
              <a:rPr lang="en-GB" sz="1300" dirty="0"/>
              <a:t>The pencil icon represents ‘drawing mode’ where you can use the plants/shapes on the left-side to draw the garden.</a:t>
            </a:r>
          </a:p>
          <a:p>
            <a:r>
              <a:rPr lang="en-GB" sz="1300" dirty="0"/>
              <a:t>The eraser icon represents ‘deletion mode’ where the user can delete parts of the garden that they may not like after consideration.</a:t>
            </a:r>
          </a:p>
        </p:txBody>
      </p:sp>
      <p:sp>
        <p:nvSpPr>
          <p:cNvPr id="50" name="TextBox 49">
            <a:extLst>
              <a:ext uri="{FF2B5EF4-FFF2-40B4-BE49-F238E27FC236}">
                <a16:creationId xmlns:a16="http://schemas.microsoft.com/office/drawing/2014/main" id="{9EEDF3E2-9941-4B9F-A632-A1E3AA8FBC3E}"/>
              </a:ext>
            </a:extLst>
          </p:cNvPr>
          <p:cNvSpPr txBox="1"/>
          <p:nvPr/>
        </p:nvSpPr>
        <p:spPr>
          <a:xfrm>
            <a:off x="9046356" y="3864700"/>
            <a:ext cx="3139361" cy="2292935"/>
          </a:xfrm>
          <a:prstGeom prst="rect">
            <a:avLst/>
          </a:prstGeom>
          <a:noFill/>
        </p:spPr>
        <p:txBody>
          <a:bodyPr wrap="square" rtlCol="0">
            <a:spAutoFit/>
          </a:bodyPr>
          <a:lstStyle/>
          <a:p>
            <a:r>
              <a:rPr lang="en-GB" sz="1300" dirty="0"/>
              <a:t>These icons represent ‘Undo’ and ‘Redo’.</a:t>
            </a:r>
          </a:p>
          <a:p>
            <a:endParaRPr lang="en-GB" sz="1300" dirty="0"/>
          </a:p>
          <a:p>
            <a:r>
              <a:rPr lang="en-GB" sz="1300" dirty="0"/>
              <a:t>By tapping on the undo button, it allows the user to undo their last input (whether it was drawing or deletion).</a:t>
            </a:r>
          </a:p>
          <a:p>
            <a:endParaRPr lang="en-GB" sz="1300" dirty="0"/>
          </a:p>
          <a:p>
            <a:r>
              <a:rPr lang="en-GB" sz="1300" dirty="0"/>
              <a:t>By tapping the redo button, it allows the user to ‘undo their undo’ (if they use undo but choose that they liked it better before they did it, they can go back to how it was before undo was used).</a:t>
            </a:r>
          </a:p>
        </p:txBody>
      </p:sp>
      <p:cxnSp>
        <p:nvCxnSpPr>
          <p:cNvPr id="49" name="Straight Arrow Connector 48">
            <a:extLst>
              <a:ext uri="{FF2B5EF4-FFF2-40B4-BE49-F238E27FC236}">
                <a16:creationId xmlns:a16="http://schemas.microsoft.com/office/drawing/2014/main" id="{31A4062A-156B-4065-ABA9-D6ACDB736427}"/>
              </a:ext>
            </a:extLst>
          </p:cNvPr>
          <p:cNvCxnSpPr>
            <a:cxnSpLocks/>
          </p:cNvCxnSpPr>
          <p:nvPr/>
        </p:nvCxnSpPr>
        <p:spPr>
          <a:xfrm flipV="1">
            <a:off x="2021505" y="3541528"/>
            <a:ext cx="1647634" cy="171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B93FC7-395B-4D9C-A56F-C6E11E838F6E}"/>
              </a:ext>
            </a:extLst>
          </p:cNvPr>
          <p:cNvCxnSpPr>
            <a:cxnSpLocks/>
          </p:cNvCxnSpPr>
          <p:nvPr/>
        </p:nvCxnSpPr>
        <p:spPr>
          <a:xfrm flipH="1" flipV="1">
            <a:off x="8484310" y="2367419"/>
            <a:ext cx="583353" cy="17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6F72122-448E-4288-80A7-C6A81B3D9065}"/>
              </a:ext>
            </a:extLst>
          </p:cNvPr>
          <p:cNvCxnSpPr>
            <a:cxnSpLocks/>
          </p:cNvCxnSpPr>
          <p:nvPr/>
        </p:nvCxnSpPr>
        <p:spPr>
          <a:xfrm flipH="1" flipV="1">
            <a:off x="8417430" y="1771911"/>
            <a:ext cx="650233" cy="7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F6B7173-485F-4A93-8036-C86DA82416F1}"/>
              </a:ext>
            </a:extLst>
          </p:cNvPr>
          <p:cNvCxnSpPr>
            <a:cxnSpLocks/>
          </p:cNvCxnSpPr>
          <p:nvPr/>
        </p:nvCxnSpPr>
        <p:spPr>
          <a:xfrm flipH="1" flipV="1">
            <a:off x="8521324" y="3751846"/>
            <a:ext cx="546339" cy="65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4025E1-FE8B-4C8B-92FA-E9FE4103F66A}"/>
              </a:ext>
            </a:extLst>
          </p:cNvPr>
          <p:cNvCxnSpPr>
            <a:cxnSpLocks/>
          </p:cNvCxnSpPr>
          <p:nvPr/>
        </p:nvCxnSpPr>
        <p:spPr>
          <a:xfrm flipH="1" flipV="1">
            <a:off x="8531156" y="4233798"/>
            <a:ext cx="515200" cy="15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55" name="Group 2054">
            <a:extLst>
              <a:ext uri="{FF2B5EF4-FFF2-40B4-BE49-F238E27FC236}">
                <a16:creationId xmlns:a16="http://schemas.microsoft.com/office/drawing/2014/main" id="{82E5032D-DA69-4E83-BDCA-08DF5D4138CD}"/>
              </a:ext>
            </a:extLst>
          </p:cNvPr>
          <p:cNvGrpSpPr/>
          <p:nvPr/>
        </p:nvGrpSpPr>
        <p:grpSpPr>
          <a:xfrm>
            <a:off x="2243539" y="1210478"/>
            <a:ext cx="6303233" cy="4185102"/>
            <a:chOff x="1869729" y="780266"/>
            <a:chExt cx="6303233" cy="4185102"/>
          </a:xfrm>
        </p:grpSpPr>
        <p:sp>
          <p:nvSpPr>
            <p:cNvPr id="4" name="Rectangle 3">
              <a:extLst>
                <a:ext uri="{FF2B5EF4-FFF2-40B4-BE49-F238E27FC236}">
                  <a16:creationId xmlns:a16="http://schemas.microsoft.com/office/drawing/2014/main" id="{0DFE11A0-62F0-43B4-A237-DCD3C72FE7EB}"/>
                </a:ext>
              </a:extLst>
            </p:cNvPr>
            <p:cNvSpPr/>
            <p:nvPr/>
          </p:nvSpPr>
          <p:spPr>
            <a:xfrm>
              <a:off x="1869729" y="780266"/>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5090CBF5-5F4A-4722-8838-6DC3170C16EC}"/>
                </a:ext>
              </a:extLst>
            </p:cNvPr>
            <p:cNvCxnSpPr/>
            <p:nvPr/>
          </p:nvCxnSpPr>
          <p:spPr>
            <a:xfrm>
              <a:off x="1873588" y="4352965"/>
              <a:ext cx="629937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C38D312-3FE0-4576-B9F9-AF4F46A227A2}"/>
                </a:ext>
              </a:extLst>
            </p:cNvPr>
            <p:cNvCxnSpPr>
              <a:cxnSpLocks/>
            </p:cNvCxnSpPr>
            <p:nvPr/>
          </p:nvCxnSpPr>
          <p:spPr>
            <a:xfrm>
              <a:off x="3215776" y="780266"/>
              <a:ext cx="0" cy="3572699"/>
            </a:xfrm>
            <a:prstGeom prst="line">
              <a:avLst/>
            </a:prstGeom>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0D0D96F9-7FC2-4238-8C6B-248B62E5B512}"/>
                </a:ext>
              </a:extLst>
            </p:cNvPr>
            <p:cNvGrpSpPr/>
            <p:nvPr/>
          </p:nvGrpSpPr>
          <p:grpSpPr>
            <a:xfrm>
              <a:off x="5333492" y="4421844"/>
              <a:ext cx="483329" cy="483329"/>
              <a:chOff x="5099607" y="2024500"/>
              <a:chExt cx="726267" cy="726267"/>
            </a:xfrm>
          </p:grpSpPr>
          <p:sp>
            <p:nvSpPr>
              <p:cNvPr id="11" name="Oval 10">
                <a:extLst>
                  <a:ext uri="{FF2B5EF4-FFF2-40B4-BE49-F238E27FC236}">
                    <a16:creationId xmlns:a16="http://schemas.microsoft.com/office/drawing/2014/main" id="{82E71E34-8FAA-49C5-9930-C477AEEA3B54}"/>
                  </a:ext>
                </a:extLst>
              </p:cNvPr>
              <p:cNvSpPr/>
              <p:nvPr/>
            </p:nvSpPr>
            <p:spPr>
              <a:xfrm rot="10800000">
                <a:off x="5099607" y="2024500"/>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0" descr="Image result for cartoon page png">
                <a:extLst>
                  <a:ext uri="{FF2B5EF4-FFF2-40B4-BE49-F238E27FC236}">
                    <a16:creationId xmlns:a16="http://schemas.microsoft.com/office/drawing/2014/main" id="{4C0EBE21-9FF5-44B4-8D6E-245925FE1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266" y="2103486"/>
                <a:ext cx="410376" cy="5550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3918057F-8030-4A94-9B27-BAFE2C6857F9}"/>
                </a:ext>
              </a:extLst>
            </p:cNvPr>
            <p:cNvGrpSpPr/>
            <p:nvPr/>
          </p:nvGrpSpPr>
          <p:grpSpPr>
            <a:xfrm>
              <a:off x="4127773" y="4421844"/>
              <a:ext cx="483329" cy="483329"/>
              <a:chOff x="662950" y="3051451"/>
              <a:chExt cx="726267" cy="726267"/>
            </a:xfrm>
          </p:grpSpPr>
          <p:sp>
            <p:nvSpPr>
              <p:cNvPr id="15" name="Oval 14">
                <a:extLst>
                  <a:ext uri="{FF2B5EF4-FFF2-40B4-BE49-F238E27FC236}">
                    <a16:creationId xmlns:a16="http://schemas.microsoft.com/office/drawing/2014/main" id="{A40F400F-47FD-4EC4-AAAE-B2A766C2374B}"/>
                  </a:ext>
                </a:extLst>
              </p:cNvPr>
              <p:cNvSpPr/>
              <p:nvPr/>
            </p:nvSpPr>
            <p:spPr>
              <a:xfrm>
                <a:off x="662950" y="3051451"/>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8" descr="Image result for cartoon calendar png">
                <a:extLst>
                  <a:ext uri="{FF2B5EF4-FFF2-40B4-BE49-F238E27FC236}">
                    <a16:creationId xmlns:a16="http://schemas.microsoft.com/office/drawing/2014/main" id="{1180544C-6A66-4199-AD5D-820409D13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472" y="3106219"/>
                <a:ext cx="587508" cy="5875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4A1BC05C-01FC-47B1-8BC1-E6A215CF5694}"/>
                </a:ext>
              </a:extLst>
            </p:cNvPr>
            <p:cNvGrpSpPr/>
            <p:nvPr/>
          </p:nvGrpSpPr>
          <p:grpSpPr>
            <a:xfrm>
              <a:off x="6539210" y="4418750"/>
              <a:ext cx="483329" cy="483329"/>
              <a:chOff x="4880909" y="5107107"/>
              <a:chExt cx="630718" cy="630718"/>
            </a:xfrm>
          </p:grpSpPr>
          <p:sp>
            <p:nvSpPr>
              <p:cNvPr id="19" name="Oval 18">
                <a:extLst>
                  <a:ext uri="{FF2B5EF4-FFF2-40B4-BE49-F238E27FC236}">
                    <a16:creationId xmlns:a16="http://schemas.microsoft.com/office/drawing/2014/main" id="{DCDB827C-8602-4E49-B528-18DD9A9F80A5}"/>
                  </a:ext>
                </a:extLst>
              </p:cNvPr>
              <p:cNvSpPr/>
              <p:nvPr/>
            </p:nvSpPr>
            <p:spPr>
              <a:xfrm>
                <a:off x="4880910" y="5107107"/>
                <a:ext cx="630717" cy="6307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 name="Picture 12" descr="Image result for cartoon garden png">
                <a:extLst>
                  <a:ext uri="{FF2B5EF4-FFF2-40B4-BE49-F238E27FC236}">
                    <a16:creationId xmlns:a16="http://schemas.microsoft.com/office/drawing/2014/main" id="{527F56E0-0736-4362-ACB1-901115082EA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044" b="9580"/>
              <a:stretch/>
            </p:blipFill>
            <p:spPr bwMode="auto">
              <a:xfrm>
                <a:off x="4880909" y="5191066"/>
                <a:ext cx="630718" cy="462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9C9DAC30-3914-4F66-9639-D8E461100E28}"/>
                </a:ext>
              </a:extLst>
            </p:cNvPr>
            <p:cNvGrpSpPr/>
            <p:nvPr/>
          </p:nvGrpSpPr>
          <p:grpSpPr>
            <a:xfrm>
              <a:off x="2907367" y="4407158"/>
              <a:ext cx="498016" cy="498016"/>
              <a:chOff x="5099607" y="2024502"/>
              <a:chExt cx="726267" cy="726267"/>
            </a:xfrm>
          </p:grpSpPr>
          <p:sp>
            <p:nvSpPr>
              <p:cNvPr id="22" name="Oval 21">
                <a:extLst>
                  <a:ext uri="{FF2B5EF4-FFF2-40B4-BE49-F238E27FC236}">
                    <a16:creationId xmlns:a16="http://schemas.microsoft.com/office/drawing/2014/main" id="{D10B68E8-4CCA-4973-9DD2-4506D98B8E74}"/>
                  </a:ext>
                </a:extLst>
              </p:cNvPr>
              <p:cNvSpPr/>
              <p:nvPr/>
            </p:nvSpPr>
            <p:spPr>
              <a:xfrm rot="10800000">
                <a:off x="5099607" y="2024502"/>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 name="Picture 14" descr="Image result for cartoon textbook png">
                <a:extLst>
                  <a:ext uri="{FF2B5EF4-FFF2-40B4-BE49-F238E27FC236}">
                    <a16:creationId xmlns:a16="http://schemas.microsoft.com/office/drawing/2014/main" id="{6AF19E24-D61B-4BD2-9D09-3220FA67E5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37" r="10425"/>
              <a:stretch/>
            </p:blipFill>
            <p:spPr bwMode="auto">
              <a:xfrm>
                <a:off x="5208106" y="2173068"/>
                <a:ext cx="530756" cy="441527"/>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FDF13FED-FB1F-4E5E-B8F2-173A753B18CC}"/>
                </a:ext>
              </a:extLst>
            </p:cNvPr>
            <p:cNvSpPr txBox="1"/>
            <p:nvPr/>
          </p:nvSpPr>
          <p:spPr>
            <a:xfrm>
              <a:off x="1968122" y="1689453"/>
              <a:ext cx="1278819" cy="1754326"/>
            </a:xfrm>
            <a:prstGeom prst="rect">
              <a:avLst/>
            </a:prstGeom>
            <a:noFill/>
          </p:spPr>
          <p:txBody>
            <a:bodyPr wrap="square" rtlCol="0">
              <a:spAutoFit/>
            </a:bodyPr>
            <a:lstStyle/>
            <a:p>
              <a:r>
                <a:rPr lang="en-GB" dirty="0"/>
                <a:t>*Different plants and shapes would be placed here.*</a:t>
              </a:r>
            </a:p>
          </p:txBody>
        </p:sp>
        <p:sp>
          <p:nvSpPr>
            <p:cNvPr id="42" name="Rectangle 41">
              <a:extLst>
                <a:ext uri="{FF2B5EF4-FFF2-40B4-BE49-F238E27FC236}">
                  <a16:creationId xmlns:a16="http://schemas.microsoft.com/office/drawing/2014/main" id="{AEA652BA-8B46-4C94-8307-2FD7922FBCE8}"/>
                </a:ext>
              </a:extLst>
            </p:cNvPr>
            <p:cNvSpPr/>
            <p:nvPr/>
          </p:nvSpPr>
          <p:spPr>
            <a:xfrm>
              <a:off x="3405383" y="1165216"/>
              <a:ext cx="4242546" cy="30489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50" name="Picture 2" descr="Image result for pencil icon">
              <a:extLst>
                <a:ext uri="{FF2B5EF4-FFF2-40B4-BE49-F238E27FC236}">
                  <a16:creationId xmlns:a16="http://schemas.microsoft.com/office/drawing/2014/main" id="{1B5A4168-DBB4-4E11-B965-EEF5862992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0390" y="1065213"/>
              <a:ext cx="400110" cy="400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raser icon">
              <a:extLst>
                <a:ext uri="{FF2B5EF4-FFF2-40B4-BE49-F238E27FC236}">
                  <a16:creationId xmlns:a16="http://schemas.microsoft.com/office/drawing/2014/main" id="{1E03F71E-DAA7-4907-A4EA-32C640BE1C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3543" y="1548697"/>
              <a:ext cx="493803" cy="493803"/>
            </a:xfrm>
            <a:prstGeom prst="rect">
              <a:avLst/>
            </a:prstGeom>
            <a:noFill/>
            <a:extLst>
              <a:ext uri="{909E8E84-426E-40DD-AFC4-6F175D3DCCD1}">
                <a14:hiddenFill xmlns:a14="http://schemas.microsoft.com/office/drawing/2010/main">
                  <a:solidFill>
                    <a:srgbClr val="FFFFFF"/>
                  </a:solidFill>
                </a14:hiddenFill>
              </a:ext>
            </a:extLst>
          </p:spPr>
        </p:pic>
        <p:sp>
          <p:nvSpPr>
            <p:cNvPr id="44" name="Arrow: Circular 43">
              <a:extLst>
                <a:ext uri="{FF2B5EF4-FFF2-40B4-BE49-F238E27FC236}">
                  <a16:creationId xmlns:a16="http://schemas.microsoft.com/office/drawing/2014/main" id="{226E7A41-8FCA-42A3-9885-16401DE14277}"/>
                </a:ext>
              </a:extLst>
            </p:cNvPr>
            <p:cNvSpPr/>
            <p:nvPr/>
          </p:nvSpPr>
          <p:spPr>
            <a:xfrm rot="203710">
              <a:off x="7683831" y="3089357"/>
              <a:ext cx="453224" cy="464554"/>
            </a:xfrm>
            <a:prstGeom prst="circularArrow">
              <a:avLst>
                <a:gd name="adj1" fmla="val 9142"/>
                <a:gd name="adj2" fmla="val 953010"/>
                <a:gd name="adj3" fmla="val 20593701"/>
                <a:gd name="adj4" fmla="val 10800000"/>
                <a:gd name="adj5" fmla="val 1293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Arrow: U-Turn 46">
              <a:extLst>
                <a:ext uri="{FF2B5EF4-FFF2-40B4-BE49-F238E27FC236}">
                  <a16:creationId xmlns:a16="http://schemas.microsoft.com/office/drawing/2014/main" id="{A89C4B82-BA42-4D38-9B42-C01FFFC233B9}"/>
                </a:ext>
              </a:extLst>
            </p:cNvPr>
            <p:cNvSpPr/>
            <p:nvPr/>
          </p:nvSpPr>
          <p:spPr>
            <a:xfrm rot="16200000">
              <a:off x="7789495" y="3399036"/>
              <a:ext cx="252041" cy="389969"/>
            </a:xfrm>
            <a:prstGeom prst="uturnArrow">
              <a:avLst>
                <a:gd name="adj1" fmla="val 25000"/>
                <a:gd name="adj2" fmla="val 25000"/>
                <a:gd name="adj3" fmla="val 25000"/>
                <a:gd name="adj4" fmla="val 43750"/>
                <a:gd name="adj5" fmla="val 713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2054" name="Picture 6" descr="Image result for save icon">
              <a:extLst>
                <a:ext uri="{FF2B5EF4-FFF2-40B4-BE49-F238E27FC236}">
                  <a16:creationId xmlns:a16="http://schemas.microsoft.com/office/drawing/2014/main" id="{24D175E3-B963-4B50-8548-507D667264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4260" y="788013"/>
              <a:ext cx="400110" cy="400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elete icon">
              <a:extLst>
                <a:ext uri="{FF2B5EF4-FFF2-40B4-BE49-F238E27FC236}">
                  <a16:creationId xmlns:a16="http://schemas.microsoft.com/office/drawing/2014/main" id="{0422DE16-A585-45C5-A114-4813E67032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2475" y="837398"/>
              <a:ext cx="297806" cy="297806"/>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TextBox 67">
            <a:extLst>
              <a:ext uri="{FF2B5EF4-FFF2-40B4-BE49-F238E27FC236}">
                <a16:creationId xmlns:a16="http://schemas.microsoft.com/office/drawing/2014/main" id="{66F72030-C3D8-4F86-B4FC-DDB377BED149}"/>
              </a:ext>
            </a:extLst>
          </p:cNvPr>
          <p:cNvSpPr txBox="1"/>
          <p:nvPr/>
        </p:nvSpPr>
        <p:spPr>
          <a:xfrm>
            <a:off x="0" y="-35199"/>
            <a:ext cx="7942917" cy="1223412"/>
          </a:xfrm>
          <a:prstGeom prst="rect">
            <a:avLst/>
          </a:prstGeom>
          <a:noFill/>
        </p:spPr>
        <p:txBody>
          <a:bodyPr wrap="square" rtlCol="0">
            <a:spAutoFit/>
          </a:bodyPr>
          <a:lstStyle/>
          <a:p>
            <a:r>
              <a:rPr lang="en-GB" sz="1050" dirty="0"/>
              <a:t>These icons represent the save button and the delete button.</a:t>
            </a:r>
          </a:p>
          <a:p>
            <a:endParaRPr lang="en-GB" sz="1050" dirty="0"/>
          </a:p>
          <a:p>
            <a:r>
              <a:rPr lang="en-GB" sz="1050" dirty="0"/>
              <a:t>If the user has made changes to their previously saved drawing, then tapping this button will simply save the new changes. However, if the drawing has never been saved before (e.g. it’s new), then a prompt will appear, requesting the user to name the new drawing.</a:t>
            </a:r>
          </a:p>
          <a:p>
            <a:endParaRPr lang="en-GB" sz="1050" dirty="0"/>
          </a:p>
          <a:p>
            <a:r>
              <a:rPr lang="en-GB" sz="1050" dirty="0"/>
              <a:t>Clicking on the delete button opens a prompt asking the user if they really want to delete the drawing they’re on. If ‘no’ is selected, then the user is simply sent back to the drawing. However, if ‘yes’ is selected, then the drawing is permanently deleted.</a:t>
            </a:r>
          </a:p>
        </p:txBody>
      </p:sp>
      <p:cxnSp>
        <p:nvCxnSpPr>
          <p:cNvPr id="2068" name="Straight Arrow Connector 2067">
            <a:extLst>
              <a:ext uri="{FF2B5EF4-FFF2-40B4-BE49-F238E27FC236}">
                <a16:creationId xmlns:a16="http://schemas.microsoft.com/office/drawing/2014/main" id="{A336325B-63DA-426A-8303-50DCE70283E0}"/>
              </a:ext>
            </a:extLst>
          </p:cNvPr>
          <p:cNvCxnSpPr>
            <a:cxnSpLocks/>
          </p:cNvCxnSpPr>
          <p:nvPr/>
        </p:nvCxnSpPr>
        <p:spPr>
          <a:xfrm>
            <a:off x="3804356" y="1128889"/>
            <a:ext cx="0" cy="138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1" name="Straight Arrow Connector 2070">
            <a:extLst>
              <a:ext uri="{FF2B5EF4-FFF2-40B4-BE49-F238E27FC236}">
                <a16:creationId xmlns:a16="http://schemas.microsoft.com/office/drawing/2014/main" id="{6DFC942C-F595-4B72-8523-AF18D9FF903C}"/>
              </a:ext>
            </a:extLst>
          </p:cNvPr>
          <p:cNvCxnSpPr/>
          <p:nvPr/>
        </p:nvCxnSpPr>
        <p:spPr>
          <a:xfrm>
            <a:off x="3807178" y="1131711"/>
            <a:ext cx="589107" cy="1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92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3CC1CC1-7060-47CE-9DC1-FB2D10417C67}"/>
              </a:ext>
            </a:extLst>
          </p:cNvPr>
          <p:cNvSpPr txBox="1"/>
          <p:nvPr/>
        </p:nvSpPr>
        <p:spPr>
          <a:xfrm>
            <a:off x="8055429" y="152400"/>
            <a:ext cx="3592285" cy="400110"/>
          </a:xfrm>
          <a:prstGeom prst="rect">
            <a:avLst/>
          </a:prstGeom>
          <a:noFill/>
        </p:spPr>
        <p:txBody>
          <a:bodyPr wrap="square" rtlCol="0">
            <a:spAutoFit/>
          </a:bodyPr>
          <a:lstStyle/>
          <a:p>
            <a:r>
              <a:rPr lang="en-GB" sz="2000" b="1" u="sng" dirty="0"/>
              <a:t>Database Tab Screen:</a:t>
            </a:r>
          </a:p>
        </p:txBody>
      </p:sp>
      <p:sp>
        <p:nvSpPr>
          <p:cNvPr id="3" name="TextBox 2">
            <a:extLst>
              <a:ext uri="{FF2B5EF4-FFF2-40B4-BE49-F238E27FC236}">
                <a16:creationId xmlns:a16="http://schemas.microsoft.com/office/drawing/2014/main" id="{9F6F9717-6F05-4B37-A9AA-AACEF1573E48}"/>
              </a:ext>
            </a:extLst>
          </p:cNvPr>
          <p:cNvSpPr txBox="1"/>
          <p:nvPr/>
        </p:nvSpPr>
        <p:spPr>
          <a:xfrm>
            <a:off x="8055429" y="969816"/>
            <a:ext cx="3427541" cy="1708160"/>
          </a:xfrm>
          <a:prstGeom prst="rect">
            <a:avLst/>
          </a:prstGeom>
          <a:noFill/>
        </p:spPr>
        <p:txBody>
          <a:bodyPr wrap="square" rtlCol="0">
            <a:spAutoFit/>
          </a:bodyPr>
          <a:lstStyle/>
          <a:p>
            <a:r>
              <a:rPr lang="en-GB" sz="1300" dirty="0"/>
              <a:t>The general information section gives the user basic information about the plant, such as: </a:t>
            </a:r>
          </a:p>
          <a:p>
            <a:pPr marL="285750" indent="-285750">
              <a:buFont typeface="Arial" panose="020B0604020202020204" pitchFamily="34" charset="0"/>
              <a:buChar char="•"/>
            </a:pPr>
            <a:r>
              <a:rPr lang="en-GB" sz="1300" dirty="0"/>
              <a:t>It’s scientific name/family/kingdom/etc.</a:t>
            </a:r>
          </a:p>
          <a:p>
            <a:pPr marL="285750" indent="-285750">
              <a:buFont typeface="Arial" panose="020B0604020202020204" pitchFamily="34" charset="0"/>
              <a:buChar char="•"/>
            </a:pPr>
            <a:r>
              <a:rPr lang="en-GB" sz="1300" dirty="0"/>
              <a:t>Where it grows.</a:t>
            </a:r>
          </a:p>
          <a:p>
            <a:pPr marL="285750" indent="-285750">
              <a:buFont typeface="Arial" panose="020B0604020202020204" pitchFamily="34" charset="0"/>
              <a:buChar char="•"/>
            </a:pPr>
            <a:r>
              <a:rPr lang="en-GB" sz="1300" dirty="0"/>
              <a:t>Trivia about the plant e.g. how high it grows, what it’s used for (medicinal properties?).</a:t>
            </a:r>
          </a:p>
          <a:p>
            <a:pPr marL="285750" indent="-285750">
              <a:buFont typeface="Arial" panose="020B0604020202020204" pitchFamily="34" charset="0"/>
              <a:buChar char="•"/>
            </a:pPr>
            <a:endParaRPr lang="en-GB" sz="1400" dirty="0"/>
          </a:p>
        </p:txBody>
      </p:sp>
      <p:sp>
        <p:nvSpPr>
          <p:cNvPr id="25" name="TextBox 24">
            <a:extLst>
              <a:ext uri="{FF2B5EF4-FFF2-40B4-BE49-F238E27FC236}">
                <a16:creationId xmlns:a16="http://schemas.microsoft.com/office/drawing/2014/main" id="{9201354C-0716-4898-B6CF-EF43B9CD538F}"/>
              </a:ext>
            </a:extLst>
          </p:cNvPr>
          <p:cNvSpPr txBox="1"/>
          <p:nvPr/>
        </p:nvSpPr>
        <p:spPr>
          <a:xfrm>
            <a:off x="8286797" y="3683238"/>
            <a:ext cx="3427541" cy="2308324"/>
          </a:xfrm>
          <a:prstGeom prst="rect">
            <a:avLst/>
          </a:prstGeom>
          <a:noFill/>
        </p:spPr>
        <p:txBody>
          <a:bodyPr wrap="square" rtlCol="0">
            <a:spAutoFit/>
          </a:bodyPr>
          <a:lstStyle/>
          <a:p>
            <a:r>
              <a:rPr lang="en-GB" sz="1300" dirty="0"/>
              <a:t>The plant requirements section goes into very specific detail regarding what the user needs in order to successfully grow that specific plant.</a:t>
            </a:r>
          </a:p>
          <a:p>
            <a:r>
              <a:rPr lang="en-GB" sz="1300" dirty="0"/>
              <a:t>It may tell the user:</a:t>
            </a:r>
          </a:p>
          <a:p>
            <a:pPr marL="285750" indent="-285750">
              <a:buFont typeface="Arial" panose="020B0604020202020204" pitchFamily="34" charset="0"/>
              <a:buChar char="•"/>
            </a:pPr>
            <a:r>
              <a:rPr lang="en-GB" sz="1300" dirty="0"/>
              <a:t>What seeds are needed.</a:t>
            </a:r>
          </a:p>
          <a:p>
            <a:pPr marL="285750" indent="-285750">
              <a:buFont typeface="Arial" panose="020B0604020202020204" pitchFamily="34" charset="0"/>
              <a:buChar char="•"/>
            </a:pPr>
            <a:r>
              <a:rPr lang="en-GB" sz="1300" dirty="0"/>
              <a:t>What type of soil (firm or soft, etc.)</a:t>
            </a:r>
          </a:p>
          <a:p>
            <a:pPr marL="285750" indent="-285750">
              <a:buFont typeface="Arial" panose="020B0604020202020204" pitchFamily="34" charset="0"/>
              <a:buChar char="•"/>
            </a:pPr>
            <a:r>
              <a:rPr lang="en-GB" sz="1300" dirty="0"/>
              <a:t>What type of weather is preferable/needed.</a:t>
            </a:r>
          </a:p>
          <a:p>
            <a:pPr marL="285750" indent="-285750">
              <a:buFont typeface="Arial" panose="020B0604020202020204" pitchFamily="34" charset="0"/>
              <a:buChar char="•"/>
            </a:pPr>
            <a:r>
              <a:rPr lang="en-GB" sz="1300" dirty="0"/>
              <a:t>Where is it grow most efficiently (which country).</a:t>
            </a:r>
          </a:p>
          <a:p>
            <a:pPr marL="285750" indent="-285750">
              <a:buFont typeface="Arial" panose="020B0604020202020204" pitchFamily="34" charset="0"/>
              <a:buChar char="•"/>
            </a:pPr>
            <a:endParaRPr lang="en-GB" sz="1400" dirty="0"/>
          </a:p>
        </p:txBody>
      </p:sp>
      <p:sp>
        <p:nvSpPr>
          <p:cNvPr id="18" name="TextBox 17">
            <a:extLst>
              <a:ext uri="{FF2B5EF4-FFF2-40B4-BE49-F238E27FC236}">
                <a16:creationId xmlns:a16="http://schemas.microsoft.com/office/drawing/2014/main" id="{5BE89871-B34E-431D-8BC5-33C0FF17A21E}"/>
              </a:ext>
            </a:extLst>
          </p:cNvPr>
          <p:cNvSpPr txBox="1"/>
          <p:nvPr/>
        </p:nvSpPr>
        <p:spPr>
          <a:xfrm>
            <a:off x="171941" y="48318"/>
            <a:ext cx="3799002" cy="1292662"/>
          </a:xfrm>
          <a:prstGeom prst="rect">
            <a:avLst/>
          </a:prstGeom>
          <a:noFill/>
        </p:spPr>
        <p:txBody>
          <a:bodyPr wrap="square" rtlCol="0">
            <a:spAutoFit/>
          </a:bodyPr>
          <a:lstStyle/>
          <a:p>
            <a:r>
              <a:rPr lang="en-GB" sz="1300" dirty="0"/>
              <a:t>Search bar where users can type in the name of whatever plant they want to know about.</a:t>
            </a:r>
          </a:p>
          <a:p>
            <a:endParaRPr lang="en-GB" sz="1300" dirty="0"/>
          </a:p>
          <a:p>
            <a:r>
              <a:rPr lang="en-GB" sz="1300" dirty="0"/>
              <a:t>Users could either type in the plant’s common name (e.g. </a:t>
            </a:r>
            <a:r>
              <a:rPr lang="en-GB" sz="1300" i="1" dirty="0"/>
              <a:t>sunflower</a:t>
            </a:r>
            <a:r>
              <a:rPr lang="en-GB" sz="1300" dirty="0"/>
              <a:t>) or it’s scientific name (e.g. </a:t>
            </a:r>
            <a:r>
              <a:rPr lang="en-GB" sz="1300" i="1" dirty="0"/>
              <a:t>helianthus </a:t>
            </a:r>
            <a:r>
              <a:rPr lang="en-GB" sz="1300" i="1" dirty="0" err="1"/>
              <a:t>annuus</a:t>
            </a:r>
            <a:r>
              <a:rPr lang="en-GB" sz="1300" dirty="0"/>
              <a:t>) to get the same result. </a:t>
            </a:r>
          </a:p>
        </p:txBody>
      </p:sp>
      <p:cxnSp>
        <p:nvCxnSpPr>
          <p:cNvPr id="27" name="Straight Arrow Connector 26">
            <a:extLst>
              <a:ext uri="{FF2B5EF4-FFF2-40B4-BE49-F238E27FC236}">
                <a16:creationId xmlns:a16="http://schemas.microsoft.com/office/drawing/2014/main" id="{0E7298BB-5620-4210-8597-3004FF07410B}"/>
              </a:ext>
            </a:extLst>
          </p:cNvPr>
          <p:cNvCxnSpPr>
            <a:cxnSpLocks/>
          </p:cNvCxnSpPr>
          <p:nvPr/>
        </p:nvCxnSpPr>
        <p:spPr>
          <a:xfrm>
            <a:off x="1761550" y="1356443"/>
            <a:ext cx="161596" cy="49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A299A85-14F7-49F4-B6C9-233AA401E871}"/>
              </a:ext>
            </a:extLst>
          </p:cNvPr>
          <p:cNvCxnSpPr/>
          <p:nvPr/>
        </p:nvCxnSpPr>
        <p:spPr>
          <a:xfrm flipH="1">
            <a:off x="5882326" y="1858604"/>
            <a:ext cx="2055043" cy="696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C7DA45-7593-492E-83A1-F7A7CCFDB252}"/>
              </a:ext>
            </a:extLst>
          </p:cNvPr>
          <p:cNvCxnSpPr/>
          <p:nvPr/>
        </p:nvCxnSpPr>
        <p:spPr>
          <a:xfrm flipH="1" flipV="1">
            <a:off x="5789500" y="3683238"/>
            <a:ext cx="2497297" cy="57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53515BA-12F0-4007-81CD-A9657D7E7338}"/>
              </a:ext>
            </a:extLst>
          </p:cNvPr>
          <p:cNvGrpSpPr/>
          <p:nvPr/>
        </p:nvGrpSpPr>
        <p:grpSpPr>
          <a:xfrm>
            <a:off x="1473802" y="1741801"/>
            <a:ext cx="6303233" cy="4185102"/>
            <a:chOff x="1473802" y="1741801"/>
            <a:chExt cx="6303233" cy="4185102"/>
          </a:xfrm>
        </p:grpSpPr>
        <p:grpSp>
          <p:nvGrpSpPr>
            <p:cNvPr id="17" name="Group 16">
              <a:extLst>
                <a:ext uri="{FF2B5EF4-FFF2-40B4-BE49-F238E27FC236}">
                  <a16:creationId xmlns:a16="http://schemas.microsoft.com/office/drawing/2014/main" id="{F84C88A2-3CE6-4903-A581-1CBABFD462D3}"/>
                </a:ext>
              </a:extLst>
            </p:cNvPr>
            <p:cNvGrpSpPr/>
            <p:nvPr/>
          </p:nvGrpSpPr>
          <p:grpSpPr>
            <a:xfrm>
              <a:off x="1473802" y="1741801"/>
              <a:ext cx="6303233" cy="4185102"/>
              <a:chOff x="1125010" y="723706"/>
              <a:chExt cx="6303233" cy="4185102"/>
            </a:xfrm>
          </p:grpSpPr>
          <p:sp>
            <p:nvSpPr>
              <p:cNvPr id="4" name="Rectangle 3">
                <a:extLst>
                  <a:ext uri="{FF2B5EF4-FFF2-40B4-BE49-F238E27FC236}">
                    <a16:creationId xmlns:a16="http://schemas.microsoft.com/office/drawing/2014/main" id="{5FDEC08A-90D0-440E-AF0B-D06CC4BA5C76}"/>
                  </a:ext>
                </a:extLst>
              </p:cNvPr>
              <p:cNvSpPr/>
              <p:nvPr/>
            </p:nvSpPr>
            <p:spPr>
              <a:xfrm>
                <a:off x="1125010" y="723706"/>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5079ADD4-CABE-4544-AEEF-67C1EFA4C5F0}"/>
                  </a:ext>
                </a:extLst>
              </p:cNvPr>
              <p:cNvCxnSpPr/>
              <p:nvPr/>
            </p:nvCxnSpPr>
            <p:spPr>
              <a:xfrm>
                <a:off x="1128869" y="4296405"/>
                <a:ext cx="6299374"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15B58C9-F58B-43E0-955C-78E5B6A49762}"/>
                  </a:ext>
                </a:extLst>
              </p:cNvPr>
              <p:cNvCxnSpPr>
                <a:cxnSpLocks/>
              </p:cNvCxnSpPr>
              <p:nvPr/>
            </p:nvCxnSpPr>
            <p:spPr>
              <a:xfrm>
                <a:off x="3383054" y="723706"/>
                <a:ext cx="0" cy="3572699"/>
              </a:xfrm>
              <a:prstGeom prst="line">
                <a:avLst/>
              </a:prstGeom>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326E39B3-D32F-4286-94CF-6356690CB562}"/>
                  </a:ext>
                </a:extLst>
              </p:cNvPr>
              <p:cNvGrpSpPr/>
              <p:nvPr/>
            </p:nvGrpSpPr>
            <p:grpSpPr>
              <a:xfrm>
                <a:off x="4588773" y="4365284"/>
                <a:ext cx="483329" cy="483329"/>
                <a:chOff x="5099607" y="2024500"/>
                <a:chExt cx="726267" cy="726267"/>
              </a:xfrm>
            </p:grpSpPr>
            <p:sp>
              <p:nvSpPr>
                <p:cNvPr id="8" name="Oval 7">
                  <a:extLst>
                    <a:ext uri="{FF2B5EF4-FFF2-40B4-BE49-F238E27FC236}">
                      <a16:creationId xmlns:a16="http://schemas.microsoft.com/office/drawing/2014/main" id="{CA239DB5-7AB5-4972-945C-3470C19F71B0}"/>
                    </a:ext>
                  </a:extLst>
                </p:cNvPr>
                <p:cNvSpPr/>
                <p:nvPr/>
              </p:nvSpPr>
              <p:spPr>
                <a:xfrm rot="10800000">
                  <a:off x="5099607" y="2024500"/>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10" descr="Image result for cartoon page png">
                  <a:extLst>
                    <a:ext uri="{FF2B5EF4-FFF2-40B4-BE49-F238E27FC236}">
                      <a16:creationId xmlns:a16="http://schemas.microsoft.com/office/drawing/2014/main" id="{AD12FA3F-E055-479E-B8A5-B21503E84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266" y="2103486"/>
                  <a:ext cx="410376" cy="5550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6C5A2C61-B576-44D3-AA0F-F2579509040C}"/>
                  </a:ext>
                </a:extLst>
              </p:cNvPr>
              <p:cNvGrpSpPr/>
              <p:nvPr/>
            </p:nvGrpSpPr>
            <p:grpSpPr>
              <a:xfrm>
                <a:off x="3383054" y="4365284"/>
                <a:ext cx="483329" cy="483329"/>
                <a:chOff x="662950" y="3051451"/>
                <a:chExt cx="726267" cy="726267"/>
              </a:xfrm>
            </p:grpSpPr>
            <p:sp>
              <p:nvSpPr>
                <p:cNvPr id="11" name="Oval 10">
                  <a:extLst>
                    <a:ext uri="{FF2B5EF4-FFF2-40B4-BE49-F238E27FC236}">
                      <a16:creationId xmlns:a16="http://schemas.microsoft.com/office/drawing/2014/main" id="{5CCC854B-68DF-48CB-B385-ED8AFD6C14C5}"/>
                    </a:ext>
                  </a:extLst>
                </p:cNvPr>
                <p:cNvSpPr/>
                <p:nvPr/>
              </p:nvSpPr>
              <p:spPr>
                <a:xfrm>
                  <a:off x="662950" y="3051451"/>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8" descr="Image result for cartoon calendar png">
                  <a:extLst>
                    <a:ext uri="{FF2B5EF4-FFF2-40B4-BE49-F238E27FC236}">
                      <a16:creationId xmlns:a16="http://schemas.microsoft.com/office/drawing/2014/main" id="{D6829C77-F23F-439B-BF2E-C67686A951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472" y="3106219"/>
                  <a:ext cx="587508" cy="5875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8BDE897E-8EA1-45C7-9883-2D41BB878E6D}"/>
                  </a:ext>
                </a:extLst>
              </p:cNvPr>
              <p:cNvGrpSpPr/>
              <p:nvPr/>
            </p:nvGrpSpPr>
            <p:grpSpPr>
              <a:xfrm>
                <a:off x="5794491" y="4362190"/>
                <a:ext cx="483329" cy="483329"/>
                <a:chOff x="4880909" y="5107107"/>
                <a:chExt cx="630718" cy="630718"/>
              </a:xfrm>
            </p:grpSpPr>
            <p:sp>
              <p:nvSpPr>
                <p:cNvPr id="14" name="Oval 13">
                  <a:extLst>
                    <a:ext uri="{FF2B5EF4-FFF2-40B4-BE49-F238E27FC236}">
                      <a16:creationId xmlns:a16="http://schemas.microsoft.com/office/drawing/2014/main" id="{E1CDC7CB-B9EF-48DB-B2F8-C0065F352A89}"/>
                    </a:ext>
                  </a:extLst>
                </p:cNvPr>
                <p:cNvSpPr/>
                <p:nvPr/>
              </p:nvSpPr>
              <p:spPr>
                <a:xfrm>
                  <a:off x="4880910" y="5107107"/>
                  <a:ext cx="630717" cy="6307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12" descr="Image result for cartoon garden png">
                  <a:extLst>
                    <a:ext uri="{FF2B5EF4-FFF2-40B4-BE49-F238E27FC236}">
                      <a16:creationId xmlns:a16="http://schemas.microsoft.com/office/drawing/2014/main" id="{589DA4E5-40F3-4C21-848D-06DDBAE648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044" b="9580"/>
                <a:stretch/>
              </p:blipFill>
              <p:spPr bwMode="auto">
                <a:xfrm>
                  <a:off x="4880909" y="5191066"/>
                  <a:ext cx="630718" cy="462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3548A24D-B753-415B-9143-19D20D22D82D}"/>
                  </a:ext>
                </a:extLst>
              </p:cNvPr>
              <p:cNvGrpSpPr/>
              <p:nvPr/>
            </p:nvGrpSpPr>
            <p:grpSpPr>
              <a:xfrm>
                <a:off x="2162601" y="4348216"/>
                <a:ext cx="498016" cy="498016"/>
                <a:chOff x="662950" y="997547"/>
                <a:chExt cx="726267" cy="726267"/>
              </a:xfrm>
            </p:grpSpPr>
            <p:sp>
              <p:nvSpPr>
                <p:cNvPr id="20" name="Oval 19">
                  <a:extLst>
                    <a:ext uri="{FF2B5EF4-FFF2-40B4-BE49-F238E27FC236}">
                      <a16:creationId xmlns:a16="http://schemas.microsoft.com/office/drawing/2014/main" id="{AB2134B8-8B89-44D1-B1DF-8855869CC70F}"/>
                    </a:ext>
                  </a:extLst>
                </p:cNvPr>
                <p:cNvSpPr/>
                <p:nvPr/>
              </p:nvSpPr>
              <p:spPr>
                <a:xfrm>
                  <a:off x="662950" y="997547"/>
                  <a:ext cx="726267" cy="726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1" name="Picture 6" descr="Image result for cartoon flower png">
                  <a:extLst>
                    <a:ext uri="{FF2B5EF4-FFF2-40B4-BE49-F238E27FC236}">
                      <a16:creationId xmlns:a16="http://schemas.microsoft.com/office/drawing/2014/main" id="{5E5FCC5A-1FED-467A-ABFD-F4E4F87091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612" y="1121214"/>
                  <a:ext cx="369103" cy="60005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Rounded Corners 22">
                <a:extLst>
                  <a:ext uri="{FF2B5EF4-FFF2-40B4-BE49-F238E27FC236}">
                    <a16:creationId xmlns:a16="http://schemas.microsoft.com/office/drawing/2014/main" id="{CBD82A35-0A30-41F5-BE01-101749CB1878}"/>
                  </a:ext>
                </a:extLst>
              </p:cNvPr>
              <p:cNvSpPr/>
              <p:nvPr/>
            </p:nvSpPr>
            <p:spPr>
              <a:xfrm>
                <a:off x="1237673" y="840509"/>
                <a:ext cx="1948850" cy="2586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A371FEF-29E4-4AA7-86DF-60ACA3AA6860}"/>
                  </a:ext>
                </a:extLst>
              </p:cNvPr>
              <p:cNvSpPr txBox="1"/>
              <p:nvPr/>
            </p:nvSpPr>
            <p:spPr>
              <a:xfrm>
                <a:off x="1237673" y="815928"/>
                <a:ext cx="1792013" cy="307777"/>
              </a:xfrm>
              <a:prstGeom prst="rect">
                <a:avLst/>
              </a:prstGeom>
              <a:noFill/>
            </p:spPr>
            <p:txBody>
              <a:bodyPr wrap="square" rtlCol="0">
                <a:spAutoFit/>
              </a:bodyPr>
              <a:lstStyle/>
              <a:p>
                <a:r>
                  <a:rPr lang="en-GB" sz="1400" dirty="0">
                    <a:solidFill>
                      <a:schemeClr val="bg1">
                        <a:lumMod val="65000"/>
                      </a:schemeClr>
                    </a:solidFill>
                    <a:latin typeface="Abadi Extra Light" panose="020B0204020104020204" pitchFamily="34" charset="0"/>
                  </a:rPr>
                  <a:t>Search</a:t>
                </a:r>
              </a:p>
            </p:txBody>
          </p:sp>
          <p:sp>
            <p:nvSpPr>
              <p:cNvPr id="2" name="TextBox 1">
                <a:extLst>
                  <a:ext uri="{FF2B5EF4-FFF2-40B4-BE49-F238E27FC236}">
                    <a16:creationId xmlns:a16="http://schemas.microsoft.com/office/drawing/2014/main" id="{2521738C-954C-4471-A348-C2F1B8F8E702}"/>
                  </a:ext>
                </a:extLst>
              </p:cNvPr>
              <p:cNvSpPr txBox="1"/>
              <p:nvPr/>
            </p:nvSpPr>
            <p:spPr>
              <a:xfrm>
                <a:off x="3516198" y="840509"/>
                <a:ext cx="3685864" cy="2585323"/>
              </a:xfrm>
              <a:prstGeom prst="rect">
                <a:avLst/>
              </a:prstGeom>
              <a:noFill/>
            </p:spPr>
            <p:txBody>
              <a:bodyPr wrap="square" rtlCol="0">
                <a:spAutoFit/>
              </a:bodyPr>
              <a:lstStyle/>
              <a:p>
                <a:pPr algn="ctr"/>
                <a:r>
                  <a:rPr lang="en-GB" dirty="0">
                    <a:latin typeface="Abadi Extra Light" panose="020B0204020104020204" pitchFamily="34" charset="0"/>
                  </a:rPr>
                  <a:t>*Example plant title*</a:t>
                </a:r>
              </a:p>
              <a:p>
                <a:endParaRPr lang="en-GB" dirty="0">
                  <a:latin typeface="Abadi Extra Light" panose="020B0204020104020204" pitchFamily="34" charset="0"/>
                </a:endParaRPr>
              </a:p>
              <a:p>
                <a:r>
                  <a:rPr lang="en-GB" b="1" dirty="0">
                    <a:latin typeface="Abadi Extra Light" panose="020B0204020104020204" pitchFamily="34" charset="0"/>
                  </a:rPr>
                  <a:t>General information:</a:t>
                </a:r>
              </a:p>
              <a:p>
                <a:pPr marL="742950" lvl="1" indent="-285750">
                  <a:buFont typeface="Arial" panose="020B0604020202020204" pitchFamily="34" charset="0"/>
                  <a:buChar char="•"/>
                </a:pPr>
                <a:r>
                  <a:rPr lang="en-GB" b="1" dirty="0">
                    <a:latin typeface="Abadi Extra Light" panose="020B0204020104020204" pitchFamily="34" charset="0"/>
                  </a:rPr>
                  <a:t>………………………….</a:t>
                </a:r>
              </a:p>
              <a:p>
                <a:pPr marL="742950" lvl="1" indent="-285750">
                  <a:buFont typeface="Arial" panose="020B0604020202020204" pitchFamily="34" charset="0"/>
                  <a:buChar char="•"/>
                </a:pPr>
                <a:r>
                  <a:rPr lang="en-GB" b="1" dirty="0">
                    <a:latin typeface="Abadi Extra Light" panose="020B0204020104020204" pitchFamily="34" charset="0"/>
                  </a:rPr>
                  <a:t>………………………….</a:t>
                </a:r>
              </a:p>
              <a:p>
                <a:pPr marL="742950" lvl="1" indent="-285750">
                  <a:buFont typeface="Arial" panose="020B0604020202020204" pitchFamily="34" charset="0"/>
                  <a:buChar char="•"/>
                </a:pPr>
                <a:r>
                  <a:rPr lang="en-GB" b="1" dirty="0">
                    <a:latin typeface="Abadi Extra Light" panose="020B0204020104020204" pitchFamily="34" charset="0"/>
                  </a:rPr>
                  <a:t>……………………….....</a:t>
                </a:r>
              </a:p>
              <a:p>
                <a:r>
                  <a:rPr lang="en-GB" b="1" dirty="0">
                    <a:latin typeface="Abadi Extra Light" panose="020B0204020104020204" pitchFamily="34" charset="0"/>
                  </a:rPr>
                  <a:t>Plant requirements:</a:t>
                </a:r>
              </a:p>
              <a:p>
                <a:pPr marL="742950" lvl="1" indent="-285750">
                  <a:buFont typeface="Arial" panose="020B0604020202020204" pitchFamily="34" charset="0"/>
                  <a:buChar char="•"/>
                </a:pPr>
                <a:r>
                  <a:rPr lang="en-GB" b="1" dirty="0">
                    <a:latin typeface="Abadi Extra Light" panose="020B0204020104020204" pitchFamily="34" charset="0"/>
                  </a:rPr>
                  <a:t>…………………………</a:t>
                </a:r>
              </a:p>
              <a:p>
                <a:pPr marL="742950" lvl="1" indent="-285750">
                  <a:buFont typeface="Arial" panose="020B0604020202020204" pitchFamily="34" charset="0"/>
                  <a:buChar char="•"/>
                </a:pPr>
                <a:r>
                  <a:rPr lang="en-GB" b="1" dirty="0">
                    <a:latin typeface="Abadi Extra Light" panose="020B0204020104020204" pitchFamily="34" charset="0"/>
                  </a:rPr>
                  <a:t>…………………………</a:t>
                </a:r>
              </a:p>
            </p:txBody>
          </p:sp>
        </p:grpSp>
        <p:sp>
          <p:nvSpPr>
            <p:cNvPr id="33" name="Rectangle 32">
              <a:extLst>
                <a:ext uri="{FF2B5EF4-FFF2-40B4-BE49-F238E27FC236}">
                  <a16:creationId xmlns:a16="http://schemas.microsoft.com/office/drawing/2014/main" id="{F58DF290-DB6A-4BFD-BA27-5701B9562C9D}"/>
                </a:ext>
              </a:extLst>
            </p:cNvPr>
            <p:cNvSpPr/>
            <p:nvPr/>
          </p:nvSpPr>
          <p:spPr>
            <a:xfrm>
              <a:off x="1719799" y="3118331"/>
              <a:ext cx="1763075" cy="1685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 of plant goes here*</a:t>
              </a:r>
            </a:p>
          </p:txBody>
        </p:sp>
      </p:grpSp>
      <p:sp>
        <p:nvSpPr>
          <p:cNvPr id="34" name="TextBox 33">
            <a:extLst>
              <a:ext uri="{FF2B5EF4-FFF2-40B4-BE49-F238E27FC236}">
                <a16:creationId xmlns:a16="http://schemas.microsoft.com/office/drawing/2014/main" id="{89ADF2FF-1FB1-4089-B3F7-E9421E2876C2}"/>
              </a:ext>
            </a:extLst>
          </p:cNvPr>
          <p:cNvSpPr txBox="1"/>
          <p:nvPr/>
        </p:nvSpPr>
        <p:spPr>
          <a:xfrm>
            <a:off x="24061" y="3151265"/>
            <a:ext cx="1247369" cy="1892826"/>
          </a:xfrm>
          <a:prstGeom prst="rect">
            <a:avLst/>
          </a:prstGeom>
          <a:noFill/>
        </p:spPr>
        <p:txBody>
          <a:bodyPr wrap="square" rtlCol="0">
            <a:spAutoFit/>
          </a:bodyPr>
          <a:lstStyle/>
          <a:p>
            <a:r>
              <a:rPr lang="en-GB" sz="1300" dirty="0"/>
              <a:t>After searching for and clicking on the intended plant, a stock image of the search is generated and shown to the user.</a:t>
            </a:r>
          </a:p>
        </p:txBody>
      </p:sp>
      <p:cxnSp>
        <p:nvCxnSpPr>
          <p:cNvPr id="36" name="Straight Arrow Connector 35">
            <a:extLst>
              <a:ext uri="{FF2B5EF4-FFF2-40B4-BE49-F238E27FC236}">
                <a16:creationId xmlns:a16="http://schemas.microsoft.com/office/drawing/2014/main" id="{D1C29AF5-4CF3-4E28-B1BE-463F3BBF14F1}"/>
              </a:ext>
            </a:extLst>
          </p:cNvPr>
          <p:cNvCxnSpPr>
            <a:cxnSpLocks/>
            <a:stCxn id="34" idx="3"/>
            <a:endCxn id="33" idx="1"/>
          </p:cNvCxnSpPr>
          <p:nvPr/>
        </p:nvCxnSpPr>
        <p:spPr>
          <a:xfrm flipV="1">
            <a:off x="1271430" y="3961081"/>
            <a:ext cx="448369" cy="1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26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2F81A-D831-4075-BCAF-AFF0EECC3995}"/>
              </a:ext>
            </a:extLst>
          </p:cNvPr>
          <p:cNvSpPr txBox="1"/>
          <p:nvPr/>
        </p:nvSpPr>
        <p:spPr>
          <a:xfrm>
            <a:off x="8055429" y="152400"/>
            <a:ext cx="3592285" cy="400110"/>
          </a:xfrm>
          <a:prstGeom prst="rect">
            <a:avLst/>
          </a:prstGeom>
          <a:noFill/>
        </p:spPr>
        <p:txBody>
          <a:bodyPr wrap="square" rtlCol="0">
            <a:spAutoFit/>
          </a:bodyPr>
          <a:lstStyle/>
          <a:p>
            <a:r>
              <a:rPr lang="en-GB" sz="2000" b="1" u="sng" dirty="0"/>
              <a:t>Calendar Tab Screen:</a:t>
            </a:r>
          </a:p>
        </p:txBody>
      </p:sp>
      <p:sp>
        <p:nvSpPr>
          <p:cNvPr id="30" name="TextBox 29">
            <a:extLst>
              <a:ext uri="{FF2B5EF4-FFF2-40B4-BE49-F238E27FC236}">
                <a16:creationId xmlns:a16="http://schemas.microsoft.com/office/drawing/2014/main" id="{1FE01544-97E9-4DF6-83CD-224D657E17EB}"/>
              </a:ext>
            </a:extLst>
          </p:cNvPr>
          <p:cNvSpPr txBox="1"/>
          <p:nvPr/>
        </p:nvSpPr>
        <p:spPr>
          <a:xfrm>
            <a:off x="8494499" y="1239858"/>
            <a:ext cx="3592285" cy="1292662"/>
          </a:xfrm>
          <a:prstGeom prst="rect">
            <a:avLst/>
          </a:prstGeom>
          <a:noFill/>
        </p:spPr>
        <p:txBody>
          <a:bodyPr wrap="square" rtlCol="0">
            <a:spAutoFit/>
          </a:bodyPr>
          <a:lstStyle/>
          <a:p>
            <a:r>
              <a:rPr lang="en-GB" sz="1300" dirty="0"/>
              <a:t>The ‘+’ symbol gives users the ability to set their own reminders, for things that the app may not set reminders for.</a:t>
            </a:r>
          </a:p>
          <a:p>
            <a:r>
              <a:rPr lang="en-GB" sz="1300" dirty="0"/>
              <a:t>When using this, it gives them the ability to name the reminder, choose when to receive the alert (e.g. one day early), etc.</a:t>
            </a:r>
          </a:p>
        </p:txBody>
      </p:sp>
      <p:sp>
        <p:nvSpPr>
          <p:cNvPr id="31" name="TextBox 30">
            <a:extLst>
              <a:ext uri="{FF2B5EF4-FFF2-40B4-BE49-F238E27FC236}">
                <a16:creationId xmlns:a16="http://schemas.microsoft.com/office/drawing/2014/main" id="{365CC04D-5D39-4BD0-8E6C-F2D898FCF46E}"/>
              </a:ext>
            </a:extLst>
          </p:cNvPr>
          <p:cNvSpPr txBox="1"/>
          <p:nvPr/>
        </p:nvSpPr>
        <p:spPr>
          <a:xfrm>
            <a:off x="3624751" y="79962"/>
            <a:ext cx="3592285" cy="1492716"/>
          </a:xfrm>
          <a:prstGeom prst="rect">
            <a:avLst/>
          </a:prstGeom>
          <a:noFill/>
        </p:spPr>
        <p:txBody>
          <a:bodyPr wrap="square" rtlCol="0">
            <a:spAutoFit/>
          </a:bodyPr>
          <a:lstStyle/>
          <a:p>
            <a:r>
              <a:rPr lang="en-GB" sz="1300" dirty="0"/>
              <a:t>The search bar allows users to type in specific words that relate to reminders that they or the app has set, so that they can look at only those reminders.</a:t>
            </a:r>
          </a:p>
          <a:p>
            <a:r>
              <a:rPr lang="en-GB" sz="1300" dirty="0"/>
              <a:t>For example, typing in ‘sunflower’ would only bring up the reminders that relate to sunflowers (e.g. replant sunflower seeds on 16</a:t>
            </a:r>
            <a:r>
              <a:rPr lang="en-GB" sz="1300" baseline="30000" dirty="0"/>
              <a:t>th</a:t>
            </a:r>
            <a:r>
              <a:rPr lang="en-GB" sz="1300" dirty="0"/>
              <a:t> Nov 2019).</a:t>
            </a:r>
          </a:p>
        </p:txBody>
      </p:sp>
      <p:sp>
        <p:nvSpPr>
          <p:cNvPr id="32" name="TextBox 31">
            <a:extLst>
              <a:ext uri="{FF2B5EF4-FFF2-40B4-BE49-F238E27FC236}">
                <a16:creationId xmlns:a16="http://schemas.microsoft.com/office/drawing/2014/main" id="{B68B9F22-08E6-445C-81D7-99832A64E9BC}"/>
              </a:ext>
            </a:extLst>
          </p:cNvPr>
          <p:cNvSpPr txBox="1"/>
          <p:nvPr/>
        </p:nvSpPr>
        <p:spPr>
          <a:xfrm>
            <a:off x="8787228" y="4424676"/>
            <a:ext cx="2860486" cy="492443"/>
          </a:xfrm>
          <a:prstGeom prst="rect">
            <a:avLst/>
          </a:prstGeom>
          <a:noFill/>
        </p:spPr>
        <p:txBody>
          <a:bodyPr wrap="square" rtlCol="0">
            <a:spAutoFit/>
          </a:bodyPr>
          <a:lstStyle/>
          <a:p>
            <a:r>
              <a:rPr lang="en-GB" sz="1300" dirty="0"/>
              <a:t>This dot signifies that the date (above the dot) has a set reminder.</a:t>
            </a:r>
          </a:p>
        </p:txBody>
      </p:sp>
      <p:cxnSp>
        <p:nvCxnSpPr>
          <p:cNvPr id="36" name="Straight Arrow Connector 35">
            <a:extLst>
              <a:ext uri="{FF2B5EF4-FFF2-40B4-BE49-F238E27FC236}">
                <a16:creationId xmlns:a16="http://schemas.microsoft.com/office/drawing/2014/main" id="{36686F35-A147-4B2C-AEF9-83CA87313809}"/>
              </a:ext>
            </a:extLst>
          </p:cNvPr>
          <p:cNvCxnSpPr>
            <a:cxnSpLocks/>
            <a:stCxn id="30" idx="1"/>
          </p:cNvCxnSpPr>
          <p:nvPr/>
        </p:nvCxnSpPr>
        <p:spPr>
          <a:xfrm flipH="1">
            <a:off x="7919839" y="1886189"/>
            <a:ext cx="574660" cy="25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E108E1-83B2-4DDB-B280-0CDC565D1487}"/>
              </a:ext>
            </a:extLst>
          </p:cNvPr>
          <p:cNvCxnSpPr>
            <a:cxnSpLocks/>
          </p:cNvCxnSpPr>
          <p:nvPr/>
        </p:nvCxnSpPr>
        <p:spPr>
          <a:xfrm flipH="1" flipV="1">
            <a:off x="6883400" y="4345837"/>
            <a:ext cx="1840220" cy="29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B77A06A-160C-42B8-9F7E-A561E5009B15}"/>
              </a:ext>
            </a:extLst>
          </p:cNvPr>
          <p:cNvCxnSpPr>
            <a:cxnSpLocks/>
          </p:cNvCxnSpPr>
          <p:nvPr/>
        </p:nvCxnSpPr>
        <p:spPr>
          <a:xfrm>
            <a:off x="5262390" y="1545034"/>
            <a:ext cx="388554" cy="45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710130E6-A15D-43DB-B990-8D2DA2BC7D81}"/>
              </a:ext>
            </a:extLst>
          </p:cNvPr>
          <p:cNvGrpSpPr/>
          <p:nvPr/>
        </p:nvGrpSpPr>
        <p:grpSpPr>
          <a:xfrm>
            <a:off x="1803831" y="1937711"/>
            <a:ext cx="6303233" cy="4185102"/>
            <a:chOff x="1473802" y="1741801"/>
            <a:chExt cx="6303233" cy="4185102"/>
          </a:xfrm>
        </p:grpSpPr>
        <p:grpSp>
          <p:nvGrpSpPr>
            <p:cNvPr id="41" name="Group 40">
              <a:extLst>
                <a:ext uri="{FF2B5EF4-FFF2-40B4-BE49-F238E27FC236}">
                  <a16:creationId xmlns:a16="http://schemas.microsoft.com/office/drawing/2014/main" id="{196C660F-047F-465F-B4B7-30BD4FD78157}"/>
                </a:ext>
              </a:extLst>
            </p:cNvPr>
            <p:cNvGrpSpPr/>
            <p:nvPr/>
          </p:nvGrpSpPr>
          <p:grpSpPr>
            <a:xfrm>
              <a:off x="1473802" y="1741801"/>
              <a:ext cx="6303233" cy="4185102"/>
              <a:chOff x="1473802" y="1741801"/>
              <a:chExt cx="6303233" cy="4185102"/>
            </a:xfrm>
          </p:grpSpPr>
          <p:sp>
            <p:nvSpPr>
              <p:cNvPr id="6" name="Rectangle 5">
                <a:extLst>
                  <a:ext uri="{FF2B5EF4-FFF2-40B4-BE49-F238E27FC236}">
                    <a16:creationId xmlns:a16="http://schemas.microsoft.com/office/drawing/2014/main" id="{754EF8E7-F1E5-4EA4-BEDE-35A5800715A8}"/>
                  </a:ext>
                </a:extLst>
              </p:cNvPr>
              <p:cNvSpPr/>
              <p:nvPr/>
            </p:nvSpPr>
            <p:spPr>
              <a:xfrm>
                <a:off x="1473802" y="1741801"/>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FEC2A2A2-F9B5-450D-8779-79EAF8401F70}"/>
                  </a:ext>
                </a:extLst>
              </p:cNvPr>
              <p:cNvCxnSpPr/>
              <p:nvPr/>
            </p:nvCxnSpPr>
            <p:spPr>
              <a:xfrm>
                <a:off x="1477661" y="5314500"/>
                <a:ext cx="6299374" cy="0"/>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900ED1CA-EB27-4574-BA38-E37F538881EF}"/>
                  </a:ext>
                </a:extLst>
              </p:cNvPr>
              <p:cNvSpPr/>
              <p:nvPr/>
            </p:nvSpPr>
            <p:spPr>
              <a:xfrm rot="10800000">
                <a:off x="4937565" y="5383379"/>
                <a:ext cx="483329"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10" descr="Image result for cartoon page png">
                <a:extLst>
                  <a:ext uri="{FF2B5EF4-FFF2-40B4-BE49-F238E27FC236}">
                    <a16:creationId xmlns:a16="http://schemas.microsoft.com/office/drawing/2014/main" id="{A5D353E6-9A43-45B1-95ED-23AA39DD0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811" y="5435944"/>
                <a:ext cx="273104" cy="3694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cartoon calendar png">
                <a:extLst>
                  <a:ext uri="{FF2B5EF4-FFF2-40B4-BE49-F238E27FC236}">
                    <a16:creationId xmlns:a16="http://schemas.microsoft.com/office/drawing/2014/main" id="{29885F4B-C03A-4F6D-85EA-E5321BBBD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451" y="5419827"/>
                <a:ext cx="390985" cy="390985"/>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FA08ADA0-FF64-4568-BC5F-F4BAAC793810}"/>
                  </a:ext>
                </a:extLst>
              </p:cNvPr>
              <p:cNvSpPr/>
              <p:nvPr/>
            </p:nvSpPr>
            <p:spPr>
              <a:xfrm>
                <a:off x="6143284" y="5380285"/>
                <a:ext cx="483328"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descr="Image result for cartoon garden png">
                <a:extLst>
                  <a:ext uri="{FF2B5EF4-FFF2-40B4-BE49-F238E27FC236}">
                    <a16:creationId xmlns:a16="http://schemas.microsoft.com/office/drawing/2014/main" id="{17793193-87D9-409A-8672-A6F98B4CE7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044" b="9580"/>
              <a:stretch/>
            </p:blipFill>
            <p:spPr bwMode="auto">
              <a:xfrm>
                <a:off x="6143283" y="5444624"/>
                <a:ext cx="483329" cy="354651"/>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8BBFEF0A-78AD-47F5-ACDF-3312AFA00396}"/>
                  </a:ext>
                </a:extLst>
              </p:cNvPr>
              <p:cNvSpPr/>
              <p:nvPr/>
            </p:nvSpPr>
            <p:spPr>
              <a:xfrm>
                <a:off x="2511393" y="5366311"/>
                <a:ext cx="498016" cy="498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6" descr="Image result for cartoon flower png">
                <a:extLst>
                  <a:ext uri="{FF2B5EF4-FFF2-40B4-BE49-F238E27FC236}">
                    <a16:creationId xmlns:a16="http://schemas.microsoft.com/office/drawing/2014/main" id="{1CD2565D-FD7D-473D-B0FD-464155A7FF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191" y="5451112"/>
                <a:ext cx="253101" cy="41146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EABEDCB-D0BC-4E06-BF2C-383AD8183482}"/>
                  </a:ext>
                </a:extLst>
              </p:cNvPr>
              <p:cNvSpPr/>
              <p:nvPr/>
            </p:nvSpPr>
            <p:spPr>
              <a:xfrm rot="10800000">
                <a:off x="3724478" y="5380285"/>
                <a:ext cx="498016" cy="498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Picture 14" descr="Image result for cartoon textbook png">
                <a:extLst>
                  <a:ext uri="{FF2B5EF4-FFF2-40B4-BE49-F238E27FC236}">
                    <a16:creationId xmlns:a16="http://schemas.microsoft.com/office/drawing/2014/main" id="{97175FFC-B8BA-4F02-AFCB-33E026AA275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37" r="10425"/>
              <a:stretch/>
            </p:blipFill>
            <p:spPr bwMode="auto">
              <a:xfrm>
                <a:off x="3791734" y="5465304"/>
                <a:ext cx="363950" cy="30276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D9CA08F4-39E8-4394-B50E-9919099FD53E}"/>
                  </a:ext>
                </a:extLst>
              </p:cNvPr>
              <p:cNvCxnSpPr/>
              <p:nvPr/>
            </p:nvCxnSpPr>
            <p:spPr>
              <a:xfrm>
                <a:off x="1473802" y="2592280"/>
                <a:ext cx="6303233"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F822358-CBD7-4091-871B-4C34FC2CF455}"/>
                  </a:ext>
                </a:extLst>
              </p:cNvPr>
              <p:cNvSpPr txBox="1"/>
              <p:nvPr/>
            </p:nvSpPr>
            <p:spPr>
              <a:xfrm>
                <a:off x="1713596" y="2238951"/>
                <a:ext cx="5823643" cy="369332"/>
              </a:xfrm>
              <a:prstGeom prst="rect">
                <a:avLst/>
              </a:prstGeom>
              <a:noFill/>
            </p:spPr>
            <p:txBody>
              <a:bodyPr wrap="square" rtlCol="0">
                <a:spAutoFit/>
              </a:bodyPr>
              <a:lstStyle/>
              <a:p>
                <a:r>
                  <a:rPr lang="en-GB" dirty="0">
                    <a:latin typeface="Abadi Extra Light" panose="020B0204020104020204" pitchFamily="34" charset="0"/>
                  </a:rPr>
                  <a:t>M	T	W	T	F	S	S</a:t>
                </a:r>
              </a:p>
            </p:txBody>
          </p:sp>
          <p:sp>
            <p:nvSpPr>
              <p:cNvPr id="24" name="TextBox 23">
                <a:extLst>
                  <a:ext uri="{FF2B5EF4-FFF2-40B4-BE49-F238E27FC236}">
                    <a16:creationId xmlns:a16="http://schemas.microsoft.com/office/drawing/2014/main" id="{75BBE1CA-ADD5-4B63-8F85-78A868CF31BC}"/>
                  </a:ext>
                </a:extLst>
              </p:cNvPr>
              <p:cNvSpPr txBox="1"/>
              <p:nvPr/>
            </p:nvSpPr>
            <p:spPr>
              <a:xfrm>
                <a:off x="1861237" y="1795212"/>
                <a:ext cx="1189487" cy="369332"/>
              </a:xfrm>
              <a:prstGeom prst="rect">
                <a:avLst/>
              </a:prstGeom>
              <a:noFill/>
            </p:spPr>
            <p:txBody>
              <a:bodyPr wrap="square" rtlCol="0">
                <a:spAutoFit/>
              </a:bodyPr>
              <a:lstStyle/>
              <a:p>
                <a:r>
                  <a:rPr lang="en-GB" dirty="0">
                    <a:latin typeface="Abadi Extra Light" panose="020B0204020104020204" pitchFamily="34" charset="0"/>
                  </a:rPr>
                  <a:t>Nov 2019</a:t>
                </a:r>
              </a:p>
            </p:txBody>
          </p:sp>
          <p:sp>
            <p:nvSpPr>
              <p:cNvPr id="25" name="Arrow: Right 24">
                <a:extLst>
                  <a:ext uri="{FF2B5EF4-FFF2-40B4-BE49-F238E27FC236}">
                    <a16:creationId xmlns:a16="http://schemas.microsoft.com/office/drawing/2014/main" id="{20881475-C579-41D6-9C1D-C79549677EAF}"/>
                  </a:ext>
                </a:extLst>
              </p:cNvPr>
              <p:cNvSpPr/>
              <p:nvPr/>
            </p:nvSpPr>
            <p:spPr>
              <a:xfrm rot="10800000">
                <a:off x="1624694" y="1950301"/>
                <a:ext cx="236543" cy="80151"/>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6350">
                    <a:solidFill>
                      <a:srgbClr val="FFFFFF"/>
                    </a:solidFill>
                  </a:ln>
                </a:endParaRPr>
              </a:p>
            </p:txBody>
          </p:sp>
          <p:sp>
            <p:nvSpPr>
              <p:cNvPr id="26" name="Plus Sign 25">
                <a:extLst>
                  <a:ext uri="{FF2B5EF4-FFF2-40B4-BE49-F238E27FC236}">
                    <a16:creationId xmlns:a16="http://schemas.microsoft.com/office/drawing/2014/main" id="{36A37032-CB43-4984-9925-E0DBF2DA655F}"/>
                  </a:ext>
                </a:extLst>
              </p:cNvPr>
              <p:cNvSpPr/>
              <p:nvPr/>
            </p:nvSpPr>
            <p:spPr>
              <a:xfrm>
                <a:off x="7350079" y="1900624"/>
                <a:ext cx="187160" cy="180315"/>
              </a:xfrm>
              <a:prstGeom prst="mathPlu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chemeClr val="tx1"/>
                    </a:solidFill>
                  </a:ln>
                  <a:noFill/>
                </a:endParaRPr>
              </a:p>
            </p:txBody>
          </p:sp>
          <p:sp>
            <p:nvSpPr>
              <p:cNvPr id="28" name="TextBox 27">
                <a:extLst>
                  <a:ext uri="{FF2B5EF4-FFF2-40B4-BE49-F238E27FC236}">
                    <a16:creationId xmlns:a16="http://schemas.microsoft.com/office/drawing/2014/main" id="{F8501731-3B35-4C0A-854D-B1C77F825566}"/>
                  </a:ext>
                </a:extLst>
              </p:cNvPr>
              <p:cNvSpPr txBox="1"/>
              <p:nvPr/>
            </p:nvSpPr>
            <p:spPr>
              <a:xfrm>
                <a:off x="1649987" y="2681509"/>
                <a:ext cx="6063440" cy="2585323"/>
              </a:xfrm>
              <a:prstGeom prst="rect">
                <a:avLst/>
              </a:prstGeom>
              <a:noFill/>
            </p:spPr>
            <p:txBody>
              <a:bodyPr wrap="square" rtlCol="0">
                <a:spAutoFit/>
              </a:bodyPr>
              <a:lstStyle/>
              <a:p>
                <a:r>
                  <a:rPr lang="en-GB" dirty="0">
                    <a:solidFill>
                      <a:schemeClr val="bg1">
                        <a:lumMod val="65000"/>
                      </a:schemeClr>
                    </a:solidFill>
                    <a:latin typeface="Abadi Extra Light" panose="020B0204020104020204" pitchFamily="34" charset="0"/>
                  </a:rPr>
                  <a:t>28	29	30	31</a:t>
                </a:r>
                <a:r>
                  <a:rPr lang="en-GB" dirty="0">
                    <a:latin typeface="Abadi Extra Light" panose="020B0204020104020204" pitchFamily="34" charset="0"/>
                  </a:rPr>
                  <a:t>	 1	 2	 3</a:t>
                </a:r>
              </a:p>
              <a:p>
                <a:endParaRPr lang="en-GB" dirty="0">
                  <a:latin typeface="Abadi Extra Light" panose="020B0204020104020204" pitchFamily="34" charset="0"/>
                </a:endParaRPr>
              </a:p>
              <a:p>
                <a:r>
                  <a:rPr lang="en-GB" dirty="0">
                    <a:latin typeface="Abadi Extra Light" panose="020B0204020104020204" pitchFamily="34" charset="0"/>
                  </a:rPr>
                  <a:t> 4	 5	 6	 7	 8	 9	10</a:t>
                </a:r>
              </a:p>
              <a:p>
                <a:endParaRPr lang="en-GB" dirty="0">
                  <a:latin typeface="Abadi Extra Light" panose="020B0204020104020204" pitchFamily="34" charset="0"/>
                </a:endParaRPr>
              </a:p>
              <a:p>
                <a:r>
                  <a:rPr lang="en-GB" dirty="0">
                    <a:latin typeface="Abadi Extra Light" panose="020B0204020104020204" pitchFamily="34" charset="0"/>
                  </a:rPr>
                  <a:t>11	12	13	14	15	16	17</a:t>
                </a:r>
              </a:p>
              <a:p>
                <a:endParaRPr lang="en-GB" dirty="0">
                  <a:latin typeface="Abadi Extra Light" panose="020B0204020104020204" pitchFamily="34" charset="0"/>
                </a:endParaRPr>
              </a:p>
              <a:p>
                <a:r>
                  <a:rPr lang="en-GB" dirty="0">
                    <a:latin typeface="Abadi Extra Light" panose="020B0204020104020204" pitchFamily="34" charset="0"/>
                  </a:rPr>
                  <a:t>18	19	20	21	22	23	24</a:t>
                </a:r>
              </a:p>
              <a:p>
                <a:endParaRPr lang="en-GB" dirty="0">
                  <a:latin typeface="Abadi Extra Light" panose="020B0204020104020204" pitchFamily="34" charset="0"/>
                </a:endParaRPr>
              </a:p>
              <a:p>
                <a:r>
                  <a:rPr lang="en-GB" dirty="0">
                    <a:latin typeface="Abadi Extra Light" panose="020B0204020104020204" pitchFamily="34" charset="0"/>
                  </a:rPr>
                  <a:t>25	26	27	28	29	30	 </a:t>
                </a:r>
                <a:r>
                  <a:rPr lang="en-GB" dirty="0">
                    <a:solidFill>
                      <a:schemeClr val="bg1">
                        <a:lumMod val="65000"/>
                      </a:schemeClr>
                    </a:solidFill>
                    <a:latin typeface="Abadi Extra Light" panose="020B0204020104020204" pitchFamily="34" charset="0"/>
                  </a:rPr>
                  <a:t>1</a:t>
                </a:r>
              </a:p>
            </p:txBody>
          </p:sp>
          <p:sp>
            <p:nvSpPr>
              <p:cNvPr id="29" name="Oval 28">
                <a:extLst>
                  <a:ext uri="{FF2B5EF4-FFF2-40B4-BE49-F238E27FC236}">
                    <a16:creationId xmlns:a16="http://schemas.microsoft.com/office/drawing/2014/main" id="{50B8E0C0-7006-467E-A9F4-23DE903914DA}"/>
                  </a:ext>
                </a:extLst>
              </p:cNvPr>
              <p:cNvSpPr/>
              <p:nvPr/>
            </p:nvSpPr>
            <p:spPr>
              <a:xfrm flipH="1">
                <a:off x="6418938" y="41042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086D7856-D74A-4A1C-9E6A-5EE6E7DCF9AA}"/>
                  </a:ext>
                </a:extLst>
              </p:cNvPr>
              <p:cNvSpPr/>
              <p:nvPr/>
            </p:nvSpPr>
            <p:spPr>
              <a:xfrm>
                <a:off x="5262390" y="1887593"/>
                <a:ext cx="1948850" cy="234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3C4DBBB9-3C25-4F04-8968-20D37FB4DB7A}"/>
                  </a:ext>
                </a:extLst>
              </p:cNvPr>
              <p:cNvSpPr txBox="1"/>
              <p:nvPr/>
            </p:nvSpPr>
            <p:spPr>
              <a:xfrm>
                <a:off x="5262391" y="1854377"/>
                <a:ext cx="676130" cy="292388"/>
              </a:xfrm>
              <a:prstGeom prst="rect">
                <a:avLst/>
              </a:prstGeom>
              <a:noFill/>
            </p:spPr>
            <p:txBody>
              <a:bodyPr wrap="square" rtlCol="0">
                <a:spAutoFit/>
              </a:bodyPr>
              <a:lstStyle/>
              <a:p>
                <a:r>
                  <a:rPr lang="en-GB" sz="1300" dirty="0">
                    <a:solidFill>
                      <a:schemeClr val="bg1">
                        <a:lumMod val="65000"/>
                      </a:schemeClr>
                    </a:solidFill>
                    <a:latin typeface="Abadi Extra Light" panose="020B0204020104020204" pitchFamily="34" charset="0"/>
                  </a:rPr>
                  <a:t>Search</a:t>
                </a:r>
              </a:p>
            </p:txBody>
          </p:sp>
        </p:grpSp>
        <p:sp>
          <p:nvSpPr>
            <p:cNvPr id="44" name="Arrow: Right 43">
              <a:extLst>
                <a:ext uri="{FF2B5EF4-FFF2-40B4-BE49-F238E27FC236}">
                  <a16:creationId xmlns:a16="http://schemas.microsoft.com/office/drawing/2014/main" id="{45024D90-515E-4075-91A1-8F9A689FF2E9}"/>
                </a:ext>
              </a:extLst>
            </p:cNvPr>
            <p:cNvSpPr/>
            <p:nvPr/>
          </p:nvSpPr>
          <p:spPr>
            <a:xfrm>
              <a:off x="2954599" y="1950302"/>
              <a:ext cx="236543" cy="80151"/>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6350">
                  <a:solidFill>
                    <a:srgbClr val="FFFFFF"/>
                  </a:solidFill>
                </a:ln>
              </a:endParaRPr>
            </a:p>
          </p:txBody>
        </p:sp>
      </p:grpSp>
      <p:sp>
        <p:nvSpPr>
          <p:cNvPr id="46" name="TextBox 45">
            <a:extLst>
              <a:ext uri="{FF2B5EF4-FFF2-40B4-BE49-F238E27FC236}">
                <a16:creationId xmlns:a16="http://schemas.microsoft.com/office/drawing/2014/main" id="{74686789-BA61-47DF-85A4-CCABF423794B}"/>
              </a:ext>
            </a:extLst>
          </p:cNvPr>
          <p:cNvSpPr txBox="1"/>
          <p:nvPr/>
        </p:nvSpPr>
        <p:spPr>
          <a:xfrm>
            <a:off x="7355" y="127612"/>
            <a:ext cx="1934673" cy="2292935"/>
          </a:xfrm>
          <a:prstGeom prst="rect">
            <a:avLst/>
          </a:prstGeom>
          <a:noFill/>
        </p:spPr>
        <p:txBody>
          <a:bodyPr wrap="square" rtlCol="0">
            <a:spAutoFit/>
          </a:bodyPr>
          <a:lstStyle/>
          <a:p>
            <a:r>
              <a:rPr lang="en-GB" sz="1300" dirty="0"/>
              <a:t>The arrow keys allow them to traverse forwards and backwards in time, so they can plan out what they want to do in advance to set early reminders or see what reminders have already been set, or to go back and see what reminders were set in the past.</a:t>
            </a:r>
          </a:p>
        </p:txBody>
      </p:sp>
      <p:cxnSp>
        <p:nvCxnSpPr>
          <p:cNvPr id="52" name="Straight Arrow Connector 51">
            <a:extLst>
              <a:ext uri="{FF2B5EF4-FFF2-40B4-BE49-F238E27FC236}">
                <a16:creationId xmlns:a16="http://schemas.microsoft.com/office/drawing/2014/main" id="{23493EBA-053B-4892-903E-235B3FCE9BBC}"/>
              </a:ext>
            </a:extLst>
          </p:cNvPr>
          <p:cNvCxnSpPr>
            <a:cxnSpLocks/>
          </p:cNvCxnSpPr>
          <p:nvPr/>
        </p:nvCxnSpPr>
        <p:spPr>
          <a:xfrm>
            <a:off x="1751260" y="1258077"/>
            <a:ext cx="321734" cy="80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9BBB48-1964-4685-91F9-B93402B910B3}"/>
              </a:ext>
            </a:extLst>
          </p:cNvPr>
          <p:cNvCxnSpPr>
            <a:cxnSpLocks/>
          </p:cNvCxnSpPr>
          <p:nvPr/>
        </p:nvCxnSpPr>
        <p:spPr>
          <a:xfrm>
            <a:off x="1751260" y="1274079"/>
            <a:ext cx="1533367" cy="82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1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3D342-B4D4-485E-906E-45566D5D7E52}"/>
              </a:ext>
            </a:extLst>
          </p:cNvPr>
          <p:cNvSpPr txBox="1"/>
          <p:nvPr/>
        </p:nvSpPr>
        <p:spPr>
          <a:xfrm>
            <a:off x="8055429" y="152400"/>
            <a:ext cx="3592285" cy="400110"/>
          </a:xfrm>
          <a:prstGeom prst="rect">
            <a:avLst/>
          </a:prstGeom>
          <a:noFill/>
        </p:spPr>
        <p:txBody>
          <a:bodyPr wrap="square" rtlCol="0">
            <a:spAutoFit/>
          </a:bodyPr>
          <a:lstStyle/>
          <a:p>
            <a:r>
              <a:rPr lang="en-GB" sz="2000" b="1" u="sng" dirty="0"/>
              <a:t>Forum Tab Screen:</a:t>
            </a:r>
          </a:p>
        </p:txBody>
      </p:sp>
      <p:grpSp>
        <p:nvGrpSpPr>
          <p:cNvPr id="2" name="Group 1">
            <a:extLst>
              <a:ext uri="{FF2B5EF4-FFF2-40B4-BE49-F238E27FC236}">
                <a16:creationId xmlns:a16="http://schemas.microsoft.com/office/drawing/2014/main" id="{8142B293-AB8E-4655-ACBA-53D2A80E1A5B}"/>
              </a:ext>
            </a:extLst>
          </p:cNvPr>
          <p:cNvGrpSpPr/>
          <p:nvPr/>
        </p:nvGrpSpPr>
        <p:grpSpPr>
          <a:xfrm>
            <a:off x="1473802" y="1741801"/>
            <a:ext cx="6318329" cy="4185102"/>
            <a:chOff x="1473802" y="1741801"/>
            <a:chExt cx="6318329" cy="4185102"/>
          </a:xfrm>
        </p:grpSpPr>
        <p:sp>
          <p:nvSpPr>
            <p:cNvPr id="6" name="Rectangle 5">
              <a:extLst>
                <a:ext uri="{FF2B5EF4-FFF2-40B4-BE49-F238E27FC236}">
                  <a16:creationId xmlns:a16="http://schemas.microsoft.com/office/drawing/2014/main" id="{D82E83C9-E4C8-47DB-82E6-C4990B46D8AF}"/>
                </a:ext>
              </a:extLst>
            </p:cNvPr>
            <p:cNvSpPr/>
            <p:nvPr/>
          </p:nvSpPr>
          <p:spPr>
            <a:xfrm>
              <a:off x="1473802" y="1741801"/>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3E62576A-4D22-4417-86F9-756160085831}"/>
                </a:ext>
              </a:extLst>
            </p:cNvPr>
            <p:cNvCxnSpPr/>
            <p:nvPr/>
          </p:nvCxnSpPr>
          <p:spPr>
            <a:xfrm>
              <a:off x="1477661" y="5314500"/>
              <a:ext cx="6299374" cy="0"/>
            </a:xfrm>
            <a:prstGeom prst="line">
              <a:avLst/>
            </a:prstGeom>
          </p:spPr>
          <p:style>
            <a:lnRef idx="1">
              <a:schemeClr val="dk1"/>
            </a:lnRef>
            <a:fillRef idx="0">
              <a:schemeClr val="dk1"/>
            </a:fillRef>
            <a:effectRef idx="0">
              <a:schemeClr val="dk1"/>
            </a:effectRef>
            <a:fontRef idx="minor">
              <a:schemeClr val="tx1"/>
            </a:fontRef>
          </p:style>
        </p:cxnSp>
        <p:pic>
          <p:nvPicPr>
            <p:cNvPr id="9" name="Picture 10" descr="Image result for cartoon page png">
              <a:extLst>
                <a:ext uri="{FF2B5EF4-FFF2-40B4-BE49-F238E27FC236}">
                  <a16:creationId xmlns:a16="http://schemas.microsoft.com/office/drawing/2014/main" id="{7065FE71-5370-47B0-A5C0-6CE11212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811" y="5435944"/>
              <a:ext cx="273104" cy="36941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37BA1FB1-7780-4436-A644-83754F4C985D}"/>
                </a:ext>
              </a:extLst>
            </p:cNvPr>
            <p:cNvSpPr/>
            <p:nvPr/>
          </p:nvSpPr>
          <p:spPr>
            <a:xfrm>
              <a:off x="4956117" y="5383379"/>
              <a:ext cx="483329"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8" descr="Image result for cartoon calendar png">
              <a:extLst>
                <a:ext uri="{FF2B5EF4-FFF2-40B4-BE49-F238E27FC236}">
                  <a16:creationId xmlns:a16="http://schemas.microsoft.com/office/drawing/2014/main" id="{BC153F1B-D5A4-4434-A818-914920FB4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722" y="5419827"/>
              <a:ext cx="390985" cy="390985"/>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4AC95DCA-63F6-40C7-A4BB-2762DCD95BA4}"/>
                </a:ext>
              </a:extLst>
            </p:cNvPr>
            <p:cNvSpPr/>
            <p:nvPr/>
          </p:nvSpPr>
          <p:spPr>
            <a:xfrm>
              <a:off x="6143284" y="5380285"/>
              <a:ext cx="483328"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descr="Image result for cartoon garden png">
              <a:extLst>
                <a:ext uri="{FF2B5EF4-FFF2-40B4-BE49-F238E27FC236}">
                  <a16:creationId xmlns:a16="http://schemas.microsoft.com/office/drawing/2014/main" id="{4C2B2C2C-8D42-4B89-83D3-EF6A13D3B4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044" b="9580"/>
            <a:stretch/>
          </p:blipFill>
          <p:spPr bwMode="auto">
            <a:xfrm>
              <a:off x="6143283" y="5444624"/>
              <a:ext cx="483329" cy="354651"/>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F2C00993-A03A-4498-A550-5777421C8DE2}"/>
                </a:ext>
              </a:extLst>
            </p:cNvPr>
            <p:cNvSpPr/>
            <p:nvPr/>
          </p:nvSpPr>
          <p:spPr>
            <a:xfrm>
              <a:off x="2511393" y="5366311"/>
              <a:ext cx="498016" cy="498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6" descr="Image result for cartoon flower png">
              <a:extLst>
                <a:ext uri="{FF2B5EF4-FFF2-40B4-BE49-F238E27FC236}">
                  <a16:creationId xmlns:a16="http://schemas.microsoft.com/office/drawing/2014/main" id="{8C0CF148-6D6C-4161-A190-E252EC17C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191" y="5451112"/>
              <a:ext cx="253101" cy="411466"/>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9E0BEEE-63E5-4DA6-95E2-0723E4F9E2A6}"/>
                </a:ext>
              </a:extLst>
            </p:cNvPr>
            <p:cNvSpPr/>
            <p:nvPr/>
          </p:nvSpPr>
          <p:spPr>
            <a:xfrm rot="10800000">
              <a:off x="3673850" y="5380285"/>
              <a:ext cx="498016" cy="498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Picture 14" descr="Image result for cartoon textbook png">
              <a:extLst>
                <a:ext uri="{FF2B5EF4-FFF2-40B4-BE49-F238E27FC236}">
                  <a16:creationId xmlns:a16="http://schemas.microsoft.com/office/drawing/2014/main" id="{2BF5C56F-A1E7-450E-96F2-ED9D0E71EB4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37" r="10425"/>
            <a:stretch/>
          </p:blipFill>
          <p:spPr bwMode="auto">
            <a:xfrm>
              <a:off x="3741106" y="5465304"/>
              <a:ext cx="363950" cy="30276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B8D4D30-6317-4A07-AB0C-6F23DE742C05}"/>
                </a:ext>
              </a:extLst>
            </p:cNvPr>
            <p:cNvSpPr txBox="1"/>
            <p:nvPr/>
          </p:nvSpPr>
          <p:spPr>
            <a:xfrm>
              <a:off x="1635552" y="2454779"/>
              <a:ext cx="6156579" cy="2585323"/>
            </a:xfrm>
            <a:prstGeom prst="rect">
              <a:avLst/>
            </a:prstGeom>
            <a:noFill/>
          </p:spPr>
          <p:txBody>
            <a:bodyPr wrap="square" rtlCol="0">
              <a:spAutoFit/>
            </a:bodyPr>
            <a:lstStyle/>
            <a:p>
              <a:r>
                <a:rPr lang="en-GB" dirty="0">
                  <a:solidFill>
                    <a:schemeClr val="bg1">
                      <a:lumMod val="65000"/>
                    </a:schemeClr>
                  </a:solidFill>
                </a:rPr>
                <a:t>*Forum post title 1* by *Username of author*</a:t>
              </a:r>
            </a:p>
            <a:p>
              <a:pPr lvl="1"/>
              <a:r>
                <a:rPr lang="en-GB" dirty="0">
                  <a:solidFill>
                    <a:schemeClr val="bg1">
                      <a:lumMod val="65000"/>
                    </a:schemeClr>
                  </a:solidFill>
                </a:rPr>
                <a:t>*Opening sentence of the post content here.*</a:t>
              </a:r>
            </a:p>
            <a:p>
              <a:endParaRPr lang="en-GB" dirty="0">
                <a:solidFill>
                  <a:schemeClr val="bg1">
                    <a:lumMod val="65000"/>
                  </a:schemeClr>
                </a:solidFill>
              </a:endParaRPr>
            </a:p>
            <a:p>
              <a:r>
                <a:rPr lang="en-GB" dirty="0">
                  <a:solidFill>
                    <a:schemeClr val="bg1">
                      <a:lumMod val="65000"/>
                    </a:schemeClr>
                  </a:solidFill>
                </a:rPr>
                <a:t>*Forum post title 2* by *Username of author*</a:t>
              </a:r>
            </a:p>
            <a:p>
              <a:pPr lvl="1"/>
              <a:r>
                <a:rPr lang="en-GB" dirty="0">
                  <a:solidFill>
                    <a:schemeClr val="bg1">
                      <a:lumMod val="65000"/>
                    </a:schemeClr>
                  </a:solidFill>
                </a:rPr>
                <a:t>*Opening sentence of the post content here.*</a:t>
              </a:r>
            </a:p>
            <a:p>
              <a:endParaRPr lang="en-GB" dirty="0">
                <a:solidFill>
                  <a:schemeClr val="bg1">
                    <a:lumMod val="65000"/>
                  </a:schemeClr>
                </a:solidFill>
              </a:endParaRPr>
            </a:p>
            <a:p>
              <a:r>
                <a:rPr lang="en-GB" dirty="0">
                  <a:solidFill>
                    <a:schemeClr val="bg1">
                      <a:lumMod val="65000"/>
                    </a:schemeClr>
                  </a:solidFill>
                </a:rPr>
                <a:t>*Forum post title 3* by *Username of author*</a:t>
              </a:r>
            </a:p>
            <a:p>
              <a:pPr lvl="1"/>
              <a:r>
                <a:rPr lang="en-GB" dirty="0">
                  <a:solidFill>
                    <a:schemeClr val="bg1">
                      <a:lumMod val="65000"/>
                    </a:schemeClr>
                  </a:solidFill>
                </a:rPr>
                <a:t>*Opening sentence of the post content here.*</a:t>
              </a:r>
            </a:p>
            <a:p>
              <a:endParaRPr lang="en-GB" dirty="0"/>
            </a:p>
          </p:txBody>
        </p:sp>
        <p:grpSp>
          <p:nvGrpSpPr>
            <p:cNvPr id="45" name="Group 44">
              <a:extLst>
                <a:ext uri="{FF2B5EF4-FFF2-40B4-BE49-F238E27FC236}">
                  <a16:creationId xmlns:a16="http://schemas.microsoft.com/office/drawing/2014/main" id="{7E99F85F-117E-4DFB-A308-DAD4163D2898}"/>
                </a:ext>
              </a:extLst>
            </p:cNvPr>
            <p:cNvGrpSpPr/>
            <p:nvPr/>
          </p:nvGrpSpPr>
          <p:grpSpPr>
            <a:xfrm>
              <a:off x="1620456" y="1846884"/>
              <a:ext cx="331564" cy="326506"/>
              <a:chOff x="5660092" y="262897"/>
              <a:chExt cx="331564" cy="326506"/>
            </a:xfrm>
          </p:grpSpPr>
          <p:sp>
            <p:nvSpPr>
              <p:cNvPr id="46" name="Oval 45">
                <a:extLst>
                  <a:ext uri="{FF2B5EF4-FFF2-40B4-BE49-F238E27FC236}">
                    <a16:creationId xmlns:a16="http://schemas.microsoft.com/office/drawing/2014/main" id="{79D1EB1E-F7A0-4E5F-A3AE-FA9A9DA91EDF}"/>
                  </a:ext>
                </a:extLst>
              </p:cNvPr>
              <p:cNvSpPr/>
              <p:nvPr/>
            </p:nvSpPr>
            <p:spPr>
              <a:xfrm>
                <a:off x="5660092" y="262897"/>
                <a:ext cx="331564" cy="3164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2" descr="Image result for user icon">
                <a:extLst>
                  <a:ext uri="{FF2B5EF4-FFF2-40B4-BE49-F238E27FC236}">
                    <a16:creationId xmlns:a16="http://schemas.microsoft.com/office/drawing/2014/main" id="{13AA15E2-C043-4C12-B689-1ED98EB230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5188" y="288031"/>
                <a:ext cx="301372" cy="3013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9" name="Straight Connector 48">
              <a:extLst>
                <a:ext uri="{FF2B5EF4-FFF2-40B4-BE49-F238E27FC236}">
                  <a16:creationId xmlns:a16="http://schemas.microsoft.com/office/drawing/2014/main" id="{8B9BE7AF-C2C3-4BF7-9903-988AE6B2AF46}"/>
                </a:ext>
              </a:extLst>
            </p:cNvPr>
            <p:cNvCxnSpPr/>
            <p:nvPr/>
          </p:nvCxnSpPr>
          <p:spPr>
            <a:xfrm>
              <a:off x="1473802" y="2242268"/>
              <a:ext cx="63032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Plus Sign 51">
              <a:extLst>
                <a:ext uri="{FF2B5EF4-FFF2-40B4-BE49-F238E27FC236}">
                  <a16:creationId xmlns:a16="http://schemas.microsoft.com/office/drawing/2014/main" id="{64347177-CB5C-4902-AF48-ADD89AE16DAC}"/>
                </a:ext>
              </a:extLst>
            </p:cNvPr>
            <p:cNvSpPr/>
            <p:nvPr/>
          </p:nvSpPr>
          <p:spPr>
            <a:xfrm>
              <a:off x="7478396" y="1915543"/>
              <a:ext cx="187160" cy="180315"/>
            </a:xfrm>
            <a:prstGeom prst="mathPlu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chemeClr val="tx1"/>
                  </a:solidFill>
                </a:ln>
                <a:noFill/>
              </a:endParaRPr>
            </a:p>
          </p:txBody>
        </p:sp>
        <p:sp>
          <p:nvSpPr>
            <p:cNvPr id="53" name="Rectangle: Rounded Corners 52">
              <a:extLst>
                <a:ext uri="{FF2B5EF4-FFF2-40B4-BE49-F238E27FC236}">
                  <a16:creationId xmlns:a16="http://schemas.microsoft.com/office/drawing/2014/main" id="{B6D0EF64-A266-4F94-B9DA-DA254F39E67F}"/>
                </a:ext>
              </a:extLst>
            </p:cNvPr>
            <p:cNvSpPr/>
            <p:nvPr/>
          </p:nvSpPr>
          <p:spPr>
            <a:xfrm>
              <a:off x="5390707" y="1894561"/>
              <a:ext cx="1948850" cy="234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B8C5677D-AE5A-467D-B3AB-18535C8CBD38}"/>
                </a:ext>
              </a:extLst>
            </p:cNvPr>
            <p:cNvSpPr txBox="1"/>
            <p:nvPr/>
          </p:nvSpPr>
          <p:spPr>
            <a:xfrm>
              <a:off x="5390708" y="1861345"/>
              <a:ext cx="676130" cy="292388"/>
            </a:xfrm>
            <a:prstGeom prst="rect">
              <a:avLst/>
            </a:prstGeom>
            <a:noFill/>
          </p:spPr>
          <p:txBody>
            <a:bodyPr wrap="square" rtlCol="0">
              <a:spAutoFit/>
            </a:bodyPr>
            <a:lstStyle/>
            <a:p>
              <a:r>
                <a:rPr lang="en-GB" sz="1300" dirty="0">
                  <a:solidFill>
                    <a:schemeClr val="bg1">
                      <a:lumMod val="65000"/>
                    </a:schemeClr>
                  </a:solidFill>
                  <a:latin typeface="Abadi Extra Light" panose="020B0204020104020204" pitchFamily="34" charset="0"/>
                </a:rPr>
                <a:t>Search</a:t>
              </a:r>
            </a:p>
          </p:txBody>
        </p:sp>
      </p:grpSp>
      <p:sp>
        <p:nvSpPr>
          <p:cNvPr id="55" name="TextBox 54">
            <a:extLst>
              <a:ext uri="{FF2B5EF4-FFF2-40B4-BE49-F238E27FC236}">
                <a16:creationId xmlns:a16="http://schemas.microsoft.com/office/drawing/2014/main" id="{3C20F32E-1A9E-4CD2-AB6D-5CF588217BAE}"/>
              </a:ext>
            </a:extLst>
          </p:cNvPr>
          <p:cNvSpPr txBox="1"/>
          <p:nvPr/>
        </p:nvSpPr>
        <p:spPr>
          <a:xfrm>
            <a:off x="8373881" y="1037247"/>
            <a:ext cx="2955379" cy="892552"/>
          </a:xfrm>
          <a:prstGeom prst="rect">
            <a:avLst/>
          </a:prstGeom>
          <a:noFill/>
        </p:spPr>
        <p:txBody>
          <a:bodyPr wrap="square" rtlCol="0">
            <a:spAutoFit/>
          </a:bodyPr>
          <a:lstStyle/>
          <a:p>
            <a:r>
              <a:rPr lang="en-GB" sz="1300" dirty="0"/>
              <a:t>The ‘+’ symbol gives users the ability to make their own posts on the forum, under the username of the account they’re using.</a:t>
            </a:r>
          </a:p>
        </p:txBody>
      </p:sp>
      <p:sp>
        <p:nvSpPr>
          <p:cNvPr id="56" name="TextBox 55">
            <a:extLst>
              <a:ext uri="{FF2B5EF4-FFF2-40B4-BE49-F238E27FC236}">
                <a16:creationId xmlns:a16="http://schemas.microsoft.com/office/drawing/2014/main" id="{F708F1D1-CBA0-449F-8772-D573729CFFBE}"/>
              </a:ext>
            </a:extLst>
          </p:cNvPr>
          <p:cNvSpPr txBox="1"/>
          <p:nvPr/>
        </p:nvSpPr>
        <p:spPr>
          <a:xfrm>
            <a:off x="8055429" y="2682642"/>
            <a:ext cx="2955379" cy="1492716"/>
          </a:xfrm>
          <a:prstGeom prst="rect">
            <a:avLst/>
          </a:prstGeom>
          <a:noFill/>
        </p:spPr>
        <p:txBody>
          <a:bodyPr wrap="square" rtlCol="0">
            <a:spAutoFit/>
          </a:bodyPr>
          <a:lstStyle/>
          <a:p>
            <a:r>
              <a:rPr lang="en-GB" sz="1300" dirty="0"/>
              <a:t>The search bar gives user the ability to search for specific posts by inputting particular words.</a:t>
            </a:r>
          </a:p>
          <a:p>
            <a:r>
              <a:rPr lang="en-GB" sz="1300" dirty="0"/>
              <a:t>For example, by inputting ‘seeds’, they may see posts regarding seeds (e.g. how many seeds should be planted, where to buy seeds, etc.).</a:t>
            </a:r>
          </a:p>
        </p:txBody>
      </p:sp>
      <p:cxnSp>
        <p:nvCxnSpPr>
          <p:cNvPr id="58" name="Straight Arrow Connector 57">
            <a:extLst>
              <a:ext uri="{FF2B5EF4-FFF2-40B4-BE49-F238E27FC236}">
                <a16:creationId xmlns:a16="http://schemas.microsoft.com/office/drawing/2014/main" id="{C1BC7E58-E85D-4B42-891F-B15ACB8188FC}"/>
              </a:ext>
            </a:extLst>
          </p:cNvPr>
          <p:cNvCxnSpPr>
            <a:cxnSpLocks/>
            <a:stCxn id="55" idx="1"/>
          </p:cNvCxnSpPr>
          <p:nvPr/>
        </p:nvCxnSpPr>
        <p:spPr>
          <a:xfrm flipH="1">
            <a:off x="7649685" y="1483523"/>
            <a:ext cx="724196" cy="44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605A2BD-810F-4C61-A849-D997A54502D6}"/>
              </a:ext>
            </a:extLst>
          </p:cNvPr>
          <p:cNvCxnSpPr/>
          <p:nvPr/>
        </p:nvCxnSpPr>
        <p:spPr>
          <a:xfrm flipH="1" flipV="1">
            <a:off x="6798365" y="2173390"/>
            <a:ext cx="1257064" cy="107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5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0DEADC-F2F7-42AC-9646-8BD4B942FD52}"/>
              </a:ext>
            </a:extLst>
          </p:cNvPr>
          <p:cNvSpPr txBox="1"/>
          <p:nvPr/>
        </p:nvSpPr>
        <p:spPr>
          <a:xfrm>
            <a:off x="8055429" y="152400"/>
            <a:ext cx="3592285" cy="400110"/>
          </a:xfrm>
          <a:prstGeom prst="rect">
            <a:avLst/>
          </a:prstGeom>
          <a:noFill/>
        </p:spPr>
        <p:txBody>
          <a:bodyPr wrap="square" rtlCol="0">
            <a:spAutoFit/>
          </a:bodyPr>
          <a:lstStyle/>
          <a:p>
            <a:r>
              <a:rPr lang="en-GB" sz="2000" b="1" u="sng" dirty="0" err="1"/>
              <a:t>MyGarden</a:t>
            </a:r>
            <a:r>
              <a:rPr lang="en-GB" sz="2000" b="1" u="sng" dirty="0"/>
              <a:t> Tab Screen:</a:t>
            </a:r>
          </a:p>
        </p:txBody>
      </p:sp>
      <p:grpSp>
        <p:nvGrpSpPr>
          <p:cNvPr id="5" name="Group 4">
            <a:extLst>
              <a:ext uri="{FF2B5EF4-FFF2-40B4-BE49-F238E27FC236}">
                <a16:creationId xmlns:a16="http://schemas.microsoft.com/office/drawing/2014/main" id="{A4FC7A57-5BD6-47D7-9D8B-1B497061CB62}"/>
              </a:ext>
            </a:extLst>
          </p:cNvPr>
          <p:cNvGrpSpPr/>
          <p:nvPr/>
        </p:nvGrpSpPr>
        <p:grpSpPr>
          <a:xfrm>
            <a:off x="1473802" y="1741801"/>
            <a:ext cx="6303233" cy="4185102"/>
            <a:chOff x="1473802" y="1741801"/>
            <a:chExt cx="6303233" cy="4185102"/>
          </a:xfrm>
        </p:grpSpPr>
        <p:sp>
          <p:nvSpPr>
            <p:cNvPr id="6" name="Rectangle 5">
              <a:extLst>
                <a:ext uri="{FF2B5EF4-FFF2-40B4-BE49-F238E27FC236}">
                  <a16:creationId xmlns:a16="http://schemas.microsoft.com/office/drawing/2014/main" id="{92D1AB08-E9C9-4B39-8C8A-94B62DBE8C99}"/>
                </a:ext>
              </a:extLst>
            </p:cNvPr>
            <p:cNvSpPr/>
            <p:nvPr/>
          </p:nvSpPr>
          <p:spPr>
            <a:xfrm>
              <a:off x="1473802" y="1741801"/>
              <a:ext cx="6303233" cy="418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D6DF1BAF-76A9-4071-B30E-DAC2E8CC2CEB}"/>
                </a:ext>
              </a:extLst>
            </p:cNvPr>
            <p:cNvCxnSpPr/>
            <p:nvPr/>
          </p:nvCxnSpPr>
          <p:spPr>
            <a:xfrm>
              <a:off x="1477661" y="5314500"/>
              <a:ext cx="6299374" cy="0"/>
            </a:xfrm>
            <a:prstGeom prst="line">
              <a:avLst/>
            </a:prstGeom>
          </p:spPr>
          <p:style>
            <a:lnRef idx="1">
              <a:schemeClr val="dk1"/>
            </a:lnRef>
            <a:fillRef idx="0">
              <a:schemeClr val="dk1"/>
            </a:fillRef>
            <a:effectRef idx="0">
              <a:schemeClr val="dk1"/>
            </a:effectRef>
            <a:fontRef idx="minor">
              <a:schemeClr val="tx1"/>
            </a:fontRef>
          </p:style>
        </p:cxnSp>
        <p:pic>
          <p:nvPicPr>
            <p:cNvPr id="9" name="Picture 10" descr="Image result for cartoon page png">
              <a:extLst>
                <a:ext uri="{FF2B5EF4-FFF2-40B4-BE49-F238E27FC236}">
                  <a16:creationId xmlns:a16="http://schemas.microsoft.com/office/drawing/2014/main" id="{2E09FAD3-EEFA-4538-9F35-EC7434EA9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811" y="5435944"/>
              <a:ext cx="273104" cy="36941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F2CDEA92-13E0-4EE7-AD93-0EC4FEA8DB13}"/>
                </a:ext>
              </a:extLst>
            </p:cNvPr>
            <p:cNvSpPr/>
            <p:nvPr/>
          </p:nvSpPr>
          <p:spPr>
            <a:xfrm>
              <a:off x="3731846" y="5383379"/>
              <a:ext cx="483329"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8" descr="Image result for cartoon calendar png">
              <a:extLst>
                <a:ext uri="{FF2B5EF4-FFF2-40B4-BE49-F238E27FC236}">
                  <a16:creationId xmlns:a16="http://schemas.microsoft.com/office/drawing/2014/main" id="{584FD0A4-0916-437E-B2D7-AD69862B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451" y="5419827"/>
              <a:ext cx="390985" cy="390985"/>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7684757E-7B16-483E-9BA6-0017F9B64A20}"/>
                </a:ext>
              </a:extLst>
            </p:cNvPr>
            <p:cNvSpPr/>
            <p:nvPr/>
          </p:nvSpPr>
          <p:spPr>
            <a:xfrm>
              <a:off x="2511393" y="5366311"/>
              <a:ext cx="498016" cy="498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Picture 6" descr="Image result for cartoon flower png">
              <a:extLst>
                <a:ext uri="{FF2B5EF4-FFF2-40B4-BE49-F238E27FC236}">
                  <a16:creationId xmlns:a16="http://schemas.microsoft.com/office/drawing/2014/main" id="{421824EE-80CC-4E6D-8C98-3E459C2C6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191" y="5451112"/>
              <a:ext cx="253101" cy="4114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Image result for cartoon page png">
              <a:extLst>
                <a:ext uri="{FF2B5EF4-FFF2-40B4-BE49-F238E27FC236}">
                  <a16:creationId xmlns:a16="http://schemas.microsoft.com/office/drawing/2014/main" id="{19293CB3-E22C-4BDA-8EBE-D0C99CAEE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348" y="5435944"/>
              <a:ext cx="273104" cy="369416"/>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B9A75551-5584-4156-8ADE-0CAA0112D61A}"/>
                </a:ext>
              </a:extLst>
            </p:cNvPr>
            <p:cNvSpPr/>
            <p:nvPr/>
          </p:nvSpPr>
          <p:spPr>
            <a:xfrm>
              <a:off x="4999426" y="5383379"/>
              <a:ext cx="483329"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8" descr="Image result for cartoon calendar png">
              <a:extLst>
                <a:ext uri="{FF2B5EF4-FFF2-40B4-BE49-F238E27FC236}">
                  <a16:creationId xmlns:a16="http://schemas.microsoft.com/office/drawing/2014/main" id="{E72A08B3-68F5-4FB8-9BB4-13052B1D1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031" y="5419827"/>
              <a:ext cx="390985" cy="390985"/>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8AFF3F4A-959F-4718-8BDE-F0D3D488AF31}"/>
                </a:ext>
              </a:extLst>
            </p:cNvPr>
            <p:cNvSpPr/>
            <p:nvPr/>
          </p:nvSpPr>
          <p:spPr>
            <a:xfrm rot="10800000">
              <a:off x="3717159" y="5380285"/>
              <a:ext cx="498016" cy="498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 name="Picture 14" descr="Image result for cartoon textbook png">
              <a:extLst>
                <a:ext uri="{FF2B5EF4-FFF2-40B4-BE49-F238E27FC236}">
                  <a16:creationId xmlns:a16="http://schemas.microsoft.com/office/drawing/2014/main" id="{C09DC9D6-21E8-43F4-B33E-484FE5B4DA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37" r="10425"/>
            <a:stretch/>
          </p:blipFill>
          <p:spPr bwMode="auto">
            <a:xfrm>
              <a:off x="3784415" y="5465304"/>
              <a:ext cx="363950" cy="30276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a:extLst>
                <a:ext uri="{FF2B5EF4-FFF2-40B4-BE49-F238E27FC236}">
                  <a16:creationId xmlns:a16="http://schemas.microsoft.com/office/drawing/2014/main" id="{F0E2EB44-581A-43B3-8831-527C663B6394}"/>
                </a:ext>
              </a:extLst>
            </p:cNvPr>
            <p:cNvSpPr/>
            <p:nvPr/>
          </p:nvSpPr>
          <p:spPr>
            <a:xfrm rot="10800000">
              <a:off x="6143282" y="5381353"/>
              <a:ext cx="483329" cy="4833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 name="Picture 10" descr="Image result for cartoon page png">
              <a:extLst>
                <a:ext uri="{FF2B5EF4-FFF2-40B4-BE49-F238E27FC236}">
                  <a16:creationId xmlns:a16="http://schemas.microsoft.com/office/drawing/2014/main" id="{AF7A0231-786E-4EA3-9334-6A8B3172B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528" y="5433918"/>
              <a:ext cx="273104" cy="369416"/>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D8273CD1-EF79-4040-B3EC-4D602439802D}"/>
                </a:ext>
              </a:extLst>
            </p:cNvPr>
            <p:cNvGrpSpPr/>
            <p:nvPr/>
          </p:nvGrpSpPr>
          <p:grpSpPr>
            <a:xfrm>
              <a:off x="1620456" y="1846884"/>
              <a:ext cx="331564" cy="326506"/>
              <a:chOff x="5660092" y="262897"/>
              <a:chExt cx="331564" cy="326506"/>
            </a:xfrm>
          </p:grpSpPr>
          <p:sp>
            <p:nvSpPr>
              <p:cNvPr id="26" name="Oval 25">
                <a:extLst>
                  <a:ext uri="{FF2B5EF4-FFF2-40B4-BE49-F238E27FC236}">
                    <a16:creationId xmlns:a16="http://schemas.microsoft.com/office/drawing/2014/main" id="{80FDD5E0-EF7C-4945-8D16-B1ED30CE590E}"/>
                  </a:ext>
                </a:extLst>
              </p:cNvPr>
              <p:cNvSpPr/>
              <p:nvPr/>
            </p:nvSpPr>
            <p:spPr>
              <a:xfrm>
                <a:off x="5660092" y="262897"/>
                <a:ext cx="331564" cy="3164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 descr="Image result for user icon">
                <a:extLst>
                  <a:ext uri="{FF2B5EF4-FFF2-40B4-BE49-F238E27FC236}">
                    <a16:creationId xmlns:a16="http://schemas.microsoft.com/office/drawing/2014/main" id="{0C6BBC97-3C41-4478-9E31-EDBED37107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188" y="288031"/>
                <a:ext cx="301372" cy="3013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Connector 27">
              <a:extLst>
                <a:ext uri="{FF2B5EF4-FFF2-40B4-BE49-F238E27FC236}">
                  <a16:creationId xmlns:a16="http://schemas.microsoft.com/office/drawing/2014/main" id="{012CBD84-82B3-4735-A1D6-BCAEA3BDF379}"/>
                </a:ext>
              </a:extLst>
            </p:cNvPr>
            <p:cNvCxnSpPr/>
            <p:nvPr/>
          </p:nvCxnSpPr>
          <p:spPr>
            <a:xfrm>
              <a:off x="1473802" y="2242268"/>
              <a:ext cx="63032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lus Sign 28">
              <a:extLst>
                <a:ext uri="{FF2B5EF4-FFF2-40B4-BE49-F238E27FC236}">
                  <a16:creationId xmlns:a16="http://schemas.microsoft.com/office/drawing/2014/main" id="{099CE260-41BF-45D9-9045-F0D354AD83D7}"/>
                </a:ext>
              </a:extLst>
            </p:cNvPr>
            <p:cNvSpPr/>
            <p:nvPr/>
          </p:nvSpPr>
          <p:spPr>
            <a:xfrm>
              <a:off x="7478396" y="1915543"/>
              <a:ext cx="187160" cy="180315"/>
            </a:xfrm>
            <a:prstGeom prst="mathPlu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chemeClr val="tx1"/>
                  </a:solidFill>
                </a:ln>
                <a:noFill/>
              </a:endParaRPr>
            </a:p>
          </p:txBody>
        </p:sp>
        <p:sp>
          <p:nvSpPr>
            <p:cNvPr id="30" name="Rectangle: Rounded Corners 29">
              <a:extLst>
                <a:ext uri="{FF2B5EF4-FFF2-40B4-BE49-F238E27FC236}">
                  <a16:creationId xmlns:a16="http://schemas.microsoft.com/office/drawing/2014/main" id="{D0117DEC-29AD-4FB8-8351-7F9165EB5DAD}"/>
                </a:ext>
              </a:extLst>
            </p:cNvPr>
            <p:cNvSpPr/>
            <p:nvPr/>
          </p:nvSpPr>
          <p:spPr>
            <a:xfrm>
              <a:off x="5390707" y="1894561"/>
              <a:ext cx="1948850" cy="234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E7BCCD3F-9239-45BE-9C12-D5A4DDDECF01}"/>
                </a:ext>
              </a:extLst>
            </p:cNvPr>
            <p:cNvSpPr txBox="1"/>
            <p:nvPr/>
          </p:nvSpPr>
          <p:spPr>
            <a:xfrm>
              <a:off x="5390708" y="1861345"/>
              <a:ext cx="676130" cy="292388"/>
            </a:xfrm>
            <a:prstGeom prst="rect">
              <a:avLst/>
            </a:prstGeom>
            <a:noFill/>
          </p:spPr>
          <p:txBody>
            <a:bodyPr wrap="square" rtlCol="0">
              <a:spAutoFit/>
            </a:bodyPr>
            <a:lstStyle/>
            <a:p>
              <a:r>
                <a:rPr lang="en-GB" sz="1300" dirty="0">
                  <a:solidFill>
                    <a:schemeClr val="bg1">
                      <a:lumMod val="65000"/>
                    </a:schemeClr>
                  </a:solidFill>
                  <a:latin typeface="Abadi Extra Light" panose="020B0204020104020204" pitchFamily="34" charset="0"/>
                </a:rPr>
                <a:t>Search</a:t>
              </a:r>
            </a:p>
          </p:txBody>
        </p:sp>
        <p:sp>
          <p:nvSpPr>
            <p:cNvPr id="33" name="Rectangle: Top Corners Rounded 32">
              <a:extLst>
                <a:ext uri="{FF2B5EF4-FFF2-40B4-BE49-F238E27FC236}">
                  <a16:creationId xmlns:a16="http://schemas.microsoft.com/office/drawing/2014/main" id="{D969C08A-8054-4A22-83F9-D51C61F2B498}"/>
                </a:ext>
              </a:extLst>
            </p:cNvPr>
            <p:cNvSpPr/>
            <p:nvPr/>
          </p:nvSpPr>
          <p:spPr>
            <a:xfrm rot="16200000">
              <a:off x="4241595" y="-935"/>
              <a:ext cx="1072657" cy="5998223"/>
            </a:xfrm>
            <a:prstGeom prst="round2SameRect">
              <a:avLst>
                <a:gd name="adj1" fmla="val 50000"/>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2AD4D7C8-AFFF-405B-A0F7-A8288B85FFFC}"/>
                </a:ext>
              </a:extLst>
            </p:cNvPr>
            <p:cNvSpPr txBox="1"/>
            <p:nvPr/>
          </p:nvSpPr>
          <p:spPr>
            <a:xfrm>
              <a:off x="4381030" y="2813510"/>
              <a:ext cx="2695485" cy="369332"/>
            </a:xfrm>
            <a:prstGeom prst="rect">
              <a:avLst/>
            </a:prstGeom>
            <a:noFill/>
          </p:spPr>
          <p:txBody>
            <a:bodyPr wrap="square" rtlCol="0">
              <a:spAutoFit/>
            </a:bodyPr>
            <a:lstStyle/>
            <a:p>
              <a:r>
                <a:rPr lang="en-GB" dirty="0"/>
                <a:t>*Title of Garden*</a:t>
              </a:r>
            </a:p>
          </p:txBody>
        </p:sp>
        <p:sp>
          <p:nvSpPr>
            <p:cNvPr id="35" name="Rectangle 34">
              <a:extLst>
                <a:ext uri="{FF2B5EF4-FFF2-40B4-BE49-F238E27FC236}">
                  <a16:creationId xmlns:a16="http://schemas.microsoft.com/office/drawing/2014/main" id="{EE03A52E-B3CF-45DF-9240-6E653F83386D}"/>
                </a:ext>
              </a:extLst>
            </p:cNvPr>
            <p:cNvSpPr/>
            <p:nvPr/>
          </p:nvSpPr>
          <p:spPr>
            <a:xfrm>
              <a:off x="2263445" y="2540979"/>
              <a:ext cx="1327638" cy="914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*Image of garden drawing*</a:t>
              </a:r>
            </a:p>
          </p:txBody>
        </p:sp>
        <p:sp>
          <p:nvSpPr>
            <p:cNvPr id="36" name="Rectangle: Top Corners Rounded 35">
              <a:extLst>
                <a:ext uri="{FF2B5EF4-FFF2-40B4-BE49-F238E27FC236}">
                  <a16:creationId xmlns:a16="http://schemas.microsoft.com/office/drawing/2014/main" id="{D33C7E86-5B0F-4C7B-8BD1-0052ED7529BD}"/>
                </a:ext>
              </a:extLst>
            </p:cNvPr>
            <p:cNvSpPr/>
            <p:nvPr/>
          </p:nvSpPr>
          <p:spPr>
            <a:xfrm rot="16200000">
              <a:off x="4241595" y="1124288"/>
              <a:ext cx="1072657" cy="5998223"/>
            </a:xfrm>
            <a:prstGeom prst="round2SameRect">
              <a:avLst>
                <a:gd name="adj1" fmla="val 50000"/>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6D6A1D73-DEE0-4B34-BE3D-70522DEF4518}"/>
                </a:ext>
              </a:extLst>
            </p:cNvPr>
            <p:cNvSpPr txBox="1"/>
            <p:nvPr/>
          </p:nvSpPr>
          <p:spPr>
            <a:xfrm>
              <a:off x="4381030" y="3938733"/>
              <a:ext cx="2695485" cy="369332"/>
            </a:xfrm>
            <a:prstGeom prst="rect">
              <a:avLst/>
            </a:prstGeom>
            <a:noFill/>
          </p:spPr>
          <p:txBody>
            <a:bodyPr wrap="square" rtlCol="0">
              <a:spAutoFit/>
            </a:bodyPr>
            <a:lstStyle/>
            <a:p>
              <a:r>
                <a:rPr lang="en-GB" dirty="0"/>
                <a:t>*Title of Garden 2*</a:t>
              </a:r>
            </a:p>
          </p:txBody>
        </p:sp>
        <p:sp>
          <p:nvSpPr>
            <p:cNvPr id="38" name="Rectangle 37">
              <a:extLst>
                <a:ext uri="{FF2B5EF4-FFF2-40B4-BE49-F238E27FC236}">
                  <a16:creationId xmlns:a16="http://schemas.microsoft.com/office/drawing/2014/main" id="{C277D4B8-61B0-4430-B751-BB2926B60201}"/>
                </a:ext>
              </a:extLst>
            </p:cNvPr>
            <p:cNvSpPr/>
            <p:nvPr/>
          </p:nvSpPr>
          <p:spPr>
            <a:xfrm>
              <a:off x="2263445" y="3666202"/>
              <a:ext cx="1327638" cy="914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*Image of garden drawing*</a:t>
              </a:r>
            </a:p>
          </p:txBody>
        </p:sp>
      </p:grpSp>
      <p:sp>
        <p:nvSpPr>
          <p:cNvPr id="39" name="TextBox 38">
            <a:extLst>
              <a:ext uri="{FF2B5EF4-FFF2-40B4-BE49-F238E27FC236}">
                <a16:creationId xmlns:a16="http://schemas.microsoft.com/office/drawing/2014/main" id="{30C76637-EA27-4518-92F4-DBC30CBB0911}"/>
              </a:ext>
            </a:extLst>
          </p:cNvPr>
          <p:cNvSpPr txBox="1"/>
          <p:nvPr/>
        </p:nvSpPr>
        <p:spPr>
          <a:xfrm>
            <a:off x="8711959" y="1127106"/>
            <a:ext cx="2955379" cy="492443"/>
          </a:xfrm>
          <a:prstGeom prst="rect">
            <a:avLst/>
          </a:prstGeom>
          <a:noFill/>
        </p:spPr>
        <p:txBody>
          <a:bodyPr wrap="square" rtlCol="0">
            <a:spAutoFit/>
          </a:bodyPr>
          <a:lstStyle/>
          <a:p>
            <a:r>
              <a:rPr lang="en-GB" sz="1300" dirty="0"/>
              <a:t>The ‘+’ symbol gives users the ability to create new garden designs.</a:t>
            </a:r>
          </a:p>
        </p:txBody>
      </p:sp>
      <p:sp>
        <p:nvSpPr>
          <p:cNvPr id="40" name="TextBox 39">
            <a:extLst>
              <a:ext uri="{FF2B5EF4-FFF2-40B4-BE49-F238E27FC236}">
                <a16:creationId xmlns:a16="http://schemas.microsoft.com/office/drawing/2014/main" id="{9088B7AE-1787-4B03-8CEA-BC6AEFE381C4}"/>
              </a:ext>
            </a:extLst>
          </p:cNvPr>
          <p:cNvSpPr txBox="1"/>
          <p:nvPr/>
        </p:nvSpPr>
        <p:spPr>
          <a:xfrm>
            <a:off x="3843225" y="198906"/>
            <a:ext cx="2955379" cy="1292662"/>
          </a:xfrm>
          <a:prstGeom prst="rect">
            <a:avLst/>
          </a:prstGeom>
          <a:noFill/>
        </p:spPr>
        <p:txBody>
          <a:bodyPr wrap="square" rtlCol="0">
            <a:spAutoFit/>
          </a:bodyPr>
          <a:lstStyle/>
          <a:p>
            <a:r>
              <a:rPr lang="en-GB" sz="1300" dirty="0"/>
              <a:t>The search bar gives the user the ability to input certain words that may match what they named the title of one of their garden drawings to find those drawings specifically rather than sorting through them manually.</a:t>
            </a:r>
          </a:p>
        </p:txBody>
      </p:sp>
      <p:cxnSp>
        <p:nvCxnSpPr>
          <p:cNvPr id="42" name="Straight Arrow Connector 41">
            <a:extLst>
              <a:ext uri="{FF2B5EF4-FFF2-40B4-BE49-F238E27FC236}">
                <a16:creationId xmlns:a16="http://schemas.microsoft.com/office/drawing/2014/main" id="{479AC415-8E09-449E-B72B-47A5D378E632}"/>
              </a:ext>
            </a:extLst>
          </p:cNvPr>
          <p:cNvCxnSpPr>
            <a:cxnSpLocks/>
          </p:cNvCxnSpPr>
          <p:nvPr/>
        </p:nvCxnSpPr>
        <p:spPr>
          <a:xfrm>
            <a:off x="5170846" y="1373327"/>
            <a:ext cx="311909" cy="49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8421E6B-7BB9-4E8E-BF8B-FCA5B5DA6A2F}"/>
              </a:ext>
            </a:extLst>
          </p:cNvPr>
          <p:cNvCxnSpPr/>
          <p:nvPr/>
        </p:nvCxnSpPr>
        <p:spPr>
          <a:xfrm flipH="1">
            <a:off x="7665556" y="1491568"/>
            <a:ext cx="1046403" cy="42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4EDBF6E-649D-4BBC-BA6F-AD9DC11E0AB0}"/>
              </a:ext>
            </a:extLst>
          </p:cNvPr>
          <p:cNvSpPr txBox="1"/>
          <p:nvPr/>
        </p:nvSpPr>
        <p:spPr>
          <a:xfrm>
            <a:off x="18075" y="2190654"/>
            <a:ext cx="1365764" cy="2492990"/>
          </a:xfrm>
          <a:prstGeom prst="rect">
            <a:avLst/>
          </a:prstGeom>
          <a:noFill/>
        </p:spPr>
        <p:txBody>
          <a:bodyPr wrap="square" rtlCol="0">
            <a:spAutoFit/>
          </a:bodyPr>
          <a:lstStyle/>
          <a:p>
            <a:r>
              <a:rPr lang="en-GB" sz="1300" dirty="0"/>
              <a:t>These images will be screenshots from the drawing section of the app, so that users can see which garden is which, in case they forgot what they named the garden they want to open.</a:t>
            </a:r>
          </a:p>
        </p:txBody>
      </p:sp>
      <p:cxnSp>
        <p:nvCxnSpPr>
          <p:cNvPr id="50" name="Straight Arrow Connector 49">
            <a:extLst>
              <a:ext uri="{FF2B5EF4-FFF2-40B4-BE49-F238E27FC236}">
                <a16:creationId xmlns:a16="http://schemas.microsoft.com/office/drawing/2014/main" id="{69A99347-6E52-4AA7-B136-0E7265BD383A}"/>
              </a:ext>
            </a:extLst>
          </p:cNvPr>
          <p:cNvCxnSpPr>
            <a:stCxn id="48" idx="3"/>
          </p:cNvCxnSpPr>
          <p:nvPr/>
        </p:nvCxnSpPr>
        <p:spPr>
          <a:xfrm flipV="1">
            <a:off x="1383839" y="2998176"/>
            <a:ext cx="779069" cy="438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93F15B3-2CAA-429B-9750-AA1B7AA6C3B0}"/>
              </a:ext>
            </a:extLst>
          </p:cNvPr>
          <p:cNvCxnSpPr>
            <a:stCxn id="48" idx="3"/>
          </p:cNvCxnSpPr>
          <p:nvPr/>
        </p:nvCxnSpPr>
        <p:spPr>
          <a:xfrm>
            <a:off x="1383839" y="3437149"/>
            <a:ext cx="789947" cy="68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9709BAB-6F4E-4DDB-AD36-C77ADE7AA97D}"/>
              </a:ext>
            </a:extLst>
          </p:cNvPr>
          <p:cNvSpPr txBox="1"/>
          <p:nvPr/>
        </p:nvSpPr>
        <p:spPr>
          <a:xfrm>
            <a:off x="8562791" y="2837015"/>
            <a:ext cx="1365764" cy="1692771"/>
          </a:xfrm>
          <a:prstGeom prst="rect">
            <a:avLst/>
          </a:prstGeom>
          <a:noFill/>
        </p:spPr>
        <p:txBody>
          <a:bodyPr wrap="square" rtlCol="0">
            <a:spAutoFit/>
          </a:bodyPr>
          <a:lstStyle/>
          <a:p>
            <a:r>
              <a:rPr lang="en-GB" sz="1300" dirty="0"/>
              <a:t>Users can choose what to call their garden, which is what’ll appear here, so they can find the one they’re looking for.</a:t>
            </a:r>
          </a:p>
        </p:txBody>
      </p:sp>
      <p:cxnSp>
        <p:nvCxnSpPr>
          <p:cNvPr id="55" name="Straight Arrow Connector 54">
            <a:extLst>
              <a:ext uri="{FF2B5EF4-FFF2-40B4-BE49-F238E27FC236}">
                <a16:creationId xmlns:a16="http://schemas.microsoft.com/office/drawing/2014/main" id="{0668C793-DDED-4391-82FE-DFC758250493}"/>
              </a:ext>
            </a:extLst>
          </p:cNvPr>
          <p:cNvCxnSpPr/>
          <p:nvPr/>
        </p:nvCxnSpPr>
        <p:spPr>
          <a:xfrm flipH="1" flipV="1">
            <a:off x="6143281" y="3074837"/>
            <a:ext cx="2270957" cy="3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65CB6CF-4C54-4CFD-B8EE-944401B6ECA0}"/>
              </a:ext>
            </a:extLst>
          </p:cNvPr>
          <p:cNvCxnSpPr/>
          <p:nvPr/>
        </p:nvCxnSpPr>
        <p:spPr>
          <a:xfrm flipH="1">
            <a:off x="6365132" y="3455374"/>
            <a:ext cx="2057899" cy="66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21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1377</Words>
  <Application>Microsoft Office PowerPoint</Application>
  <PresentationFormat>Widescreen</PresentationFormat>
  <Paragraphs>115</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 Extra Light</vt:lpstr>
      <vt:lpstr>Arial</vt:lpstr>
      <vt:lpstr>Calibri</vt:lpstr>
      <vt:lpstr>Calibri Light</vt:lpstr>
      <vt:lpstr>Office Theme</vt:lpstr>
      <vt:lpstr>Garden Assistant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Khari McGhie</dc:creator>
  <cp:lastModifiedBy>Khari McGhie</cp:lastModifiedBy>
  <cp:revision>25</cp:revision>
  <dcterms:created xsi:type="dcterms:W3CDTF">2019-11-04T04:33:46Z</dcterms:created>
  <dcterms:modified xsi:type="dcterms:W3CDTF">2019-11-04T22:20:29Z</dcterms:modified>
</cp:coreProperties>
</file>