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diagrams/colors1.xml" ContentType="application/vnd.openxmlformats-officedocument.drawingml.diagramColors+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diagrams/quickStyle1.xml" ContentType="application/vnd.openxmlformats-officedocument.drawingml.diagramStyle+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75" r:id="rId4"/>
    <p:sldId id="266" r:id="rId5"/>
    <p:sldId id="267" r:id="rId6"/>
    <p:sldId id="268" r:id="rId7"/>
    <p:sldId id="270" r:id="rId8"/>
    <p:sldId id="279" r:id="rId9"/>
    <p:sldId id="276" r:id="rId10"/>
    <p:sldId id="271" r:id="rId11"/>
    <p:sldId id="272" r:id="rId12"/>
    <p:sldId id="273" r:id="rId13"/>
    <p:sldId id="274" r:id="rId14"/>
    <p:sldId id="277" r:id="rId15"/>
    <p:sldId id="278" r:id="rId16"/>
    <p:sldId id="265" r:id="rId17"/>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80" d="100"/>
          <a:sy n="80" d="100"/>
        </p:scale>
        <p:origin x="-1074" y="-7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5D68137-D23F-4E48-A523-D8C7AF3F9E69}" type="doc">
      <dgm:prSet loTypeId="urn:microsoft.com/office/officeart/2005/8/layout/hierarchy3" loCatId="list" qsTypeId="urn:microsoft.com/office/officeart/2005/8/quickstyle/simple3" qsCatId="simple" csTypeId="urn:microsoft.com/office/officeart/2005/8/colors/accent1_2" csCatId="accent1" phldr="1"/>
      <dgm:spPr/>
      <dgm:t>
        <a:bodyPr/>
        <a:lstStyle/>
        <a:p>
          <a:endParaRPr lang="fr-FR"/>
        </a:p>
      </dgm:t>
    </dgm:pt>
    <dgm:pt modelId="{E0E1892D-B26E-4F2E-AD88-D1C212024242}">
      <dgm:prSet phldrT="[Texte]"/>
      <dgm:spPr/>
      <dgm:t>
        <a:bodyPr/>
        <a:lstStyle/>
        <a:p>
          <a:r>
            <a:rPr lang="fr-FR" dirty="0"/>
            <a:t>Management des tests</a:t>
          </a:r>
        </a:p>
      </dgm:t>
    </dgm:pt>
    <dgm:pt modelId="{D7C37657-E8B2-4A4D-B54B-69413FB91EA6}" type="parTrans" cxnId="{CB5AAAF2-6678-45BD-965E-E59F634CCFFA}">
      <dgm:prSet/>
      <dgm:spPr/>
      <dgm:t>
        <a:bodyPr/>
        <a:lstStyle/>
        <a:p>
          <a:endParaRPr lang="fr-FR"/>
        </a:p>
      </dgm:t>
    </dgm:pt>
    <dgm:pt modelId="{5D554F51-57D0-4FD6-A822-FC855670B546}" type="sibTrans" cxnId="{CB5AAAF2-6678-45BD-965E-E59F634CCFFA}">
      <dgm:prSet/>
      <dgm:spPr/>
      <dgm:t>
        <a:bodyPr/>
        <a:lstStyle/>
        <a:p>
          <a:endParaRPr lang="fr-FR"/>
        </a:p>
      </dgm:t>
    </dgm:pt>
    <dgm:pt modelId="{9C8D52C7-B92C-4452-A41B-48C414CC6AEB}">
      <dgm:prSet phldrT="[Texte]"/>
      <dgm:spPr/>
      <dgm:t>
        <a:bodyPr/>
        <a:lstStyle/>
        <a:p>
          <a:r>
            <a:rPr lang="fr-FR" dirty="0"/>
            <a:t>ALM</a:t>
          </a:r>
        </a:p>
      </dgm:t>
    </dgm:pt>
    <dgm:pt modelId="{17B20D24-7EFE-4144-9B2B-C9EB67159631}" type="parTrans" cxnId="{B67D06AD-7ED4-4898-91CB-D45A5335435B}">
      <dgm:prSet/>
      <dgm:spPr/>
      <dgm:t>
        <a:bodyPr/>
        <a:lstStyle/>
        <a:p>
          <a:endParaRPr lang="fr-FR"/>
        </a:p>
      </dgm:t>
    </dgm:pt>
    <dgm:pt modelId="{08EABBBB-B16B-4B79-9B7A-AE5FE743D179}" type="sibTrans" cxnId="{B67D06AD-7ED4-4898-91CB-D45A5335435B}">
      <dgm:prSet/>
      <dgm:spPr/>
      <dgm:t>
        <a:bodyPr/>
        <a:lstStyle/>
        <a:p>
          <a:endParaRPr lang="fr-FR"/>
        </a:p>
      </dgm:t>
    </dgm:pt>
    <dgm:pt modelId="{076D3278-F5C8-4824-972D-012813AF32A9}">
      <dgm:prSet phldrT="[Texte]"/>
      <dgm:spPr/>
      <dgm:t>
        <a:bodyPr/>
        <a:lstStyle/>
        <a:p>
          <a:r>
            <a:rPr lang="fr-FR" dirty="0" err="1"/>
            <a:t>Testlink</a:t>
          </a:r>
          <a:endParaRPr lang="fr-FR" dirty="0"/>
        </a:p>
      </dgm:t>
    </dgm:pt>
    <dgm:pt modelId="{AADC11C6-C9DA-473C-8C9B-0C1D31D86BE3}" type="parTrans" cxnId="{366BD7D5-CF36-483C-9AE8-0BC2B2825FB4}">
      <dgm:prSet/>
      <dgm:spPr/>
      <dgm:t>
        <a:bodyPr/>
        <a:lstStyle/>
        <a:p>
          <a:endParaRPr lang="fr-FR"/>
        </a:p>
      </dgm:t>
    </dgm:pt>
    <dgm:pt modelId="{53DB5D8A-AA65-46FE-B49E-CE45A012A023}" type="sibTrans" cxnId="{366BD7D5-CF36-483C-9AE8-0BC2B2825FB4}">
      <dgm:prSet/>
      <dgm:spPr/>
      <dgm:t>
        <a:bodyPr/>
        <a:lstStyle/>
        <a:p>
          <a:endParaRPr lang="fr-FR"/>
        </a:p>
      </dgm:t>
    </dgm:pt>
    <dgm:pt modelId="{4EC539CF-1736-4ADA-B731-DA2497FC2248}">
      <dgm:prSet phldrT="[Texte]"/>
      <dgm:spPr/>
      <dgm:t>
        <a:bodyPr/>
        <a:lstStyle/>
        <a:p>
          <a:r>
            <a:rPr lang="fr-FR" dirty="0"/>
            <a:t>Automatisation des tests </a:t>
          </a:r>
        </a:p>
      </dgm:t>
    </dgm:pt>
    <dgm:pt modelId="{560641C1-71E8-4DE0-BD1A-A0E3ADD2BEF9}" type="parTrans" cxnId="{25E18925-73BC-408D-9999-A3D1EC47D2B2}">
      <dgm:prSet/>
      <dgm:spPr/>
      <dgm:t>
        <a:bodyPr/>
        <a:lstStyle/>
        <a:p>
          <a:endParaRPr lang="fr-FR"/>
        </a:p>
      </dgm:t>
    </dgm:pt>
    <dgm:pt modelId="{FFFBB81A-E5EF-4179-808C-E14541DE6B04}" type="sibTrans" cxnId="{25E18925-73BC-408D-9999-A3D1EC47D2B2}">
      <dgm:prSet/>
      <dgm:spPr/>
      <dgm:t>
        <a:bodyPr/>
        <a:lstStyle/>
        <a:p>
          <a:endParaRPr lang="fr-FR"/>
        </a:p>
      </dgm:t>
    </dgm:pt>
    <dgm:pt modelId="{AB7FEF99-33CF-429C-9BDC-432EDFBF0852}">
      <dgm:prSet phldrT="[Texte]"/>
      <dgm:spPr/>
      <dgm:t>
        <a:bodyPr/>
        <a:lstStyle/>
        <a:p>
          <a:r>
            <a:rPr lang="fr-FR" dirty="0"/>
            <a:t>UFT</a:t>
          </a:r>
        </a:p>
      </dgm:t>
    </dgm:pt>
    <dgm:pt modelId="{756F29EA-6A72-43BD-9078-DF4B8CBD49A4}" type="parTrans" cxnId="{B8946433-87D2-4951-9205-B021555C6200}">
      <dgm:prSet/>
      <dgm:spPr/>
      <dgm:t>
        <a:bodyPr/>
        <a:lstStyle/>
        <a:p>
          <a:endParaRPr lang="fr-FR"/>
        </a:p>
      </dgm:t>
    </dgm:pt>
    <dgm:pt modelId="{498B089F-1BB2-43F6-91F1-98FCA1CB4E77}" type="sibTrans" cxnId="{B8946433-87D2-4951-9205-B021555C6200}">
      <dgm:prSet/>
      <dgm:spPr/>
      <dgm:t>
        <a:bodyPr/>
        <a:lstStyle/>
        <a:p>
          <a:endParaRPr lang="fr-FR"/>
        </a:p>
      </dgm:t>
    </dgm:pt>
    <dgm:pt modelId="{D29F357D-ECDA-48AD-9417-7BA2AE4A47D0}">
      <dgm:prSet phldrT="[Texte]"/>
      <dgm:spPr/>
      <dgm:t>
        <a:bodyPr/>
        <a:lstStyle/>
        <a:p>
          <a:r>
            <a:rPr lang="fr-FR" dirty="0"/>
            <a:t>Robot Framework</a:t>
          </a:r>
        </a:p>
      </dgm:t>
    </dgm:pt>
    <dgm:pt modelId="{2EF42A16-D6D3-483A-9A7C-B967BED155AE}" type="parTrans" cxnId="{FC831E4E-DD0C-47CA-95AD-C5391BA1AAF7}">
      <dgm:prSet/>
      <dgm:spPr/>
      <dgm:t>
        <a:bodyPr/>
        <a:lstStyle/>
        <a:p>
          <a:endParaRPr lang="fr-FR"/>
        </a:p>
      </dgm:t>
    </dgm:pt>
    <dgm:pt modelId="{C0BC7472-29DA-4BE1-9156-C573CDB36FC9}" type="sibTrans" cxnId="{FC831E4E-DD0C-47CA-95AD-C5391BA1AAF7}">
      <dgm:prSet/>
      <dgm:spPr/>
      <dgm:t>
        <a:bodyPr/>
        <a:lstStyle/>
        <a:p>
          <a:endParaRPr lang="fr-FR"/>
        </a:p>
      </dgm:t>
    </dgm:pt>
    <dgm:pt modelId="{4ACB5294-07B3-4C04-A0AE-BE79FEEACAFB}">
      <dgm:prSet phldrT="[Texte]"/>
      <dgm:spPr/>
      <dgm:t>
        <a:bodyPr/>
        <a:lstStyle/>
        <a:p>
          <a:r>
            <a:rPr lang="fr-FR" dirty="0" err="1"/>
            <a:t>Refertest</a:t>
          </a:r>
          <a:endParaRPr lang="fr-FR" dirty="0"/>
        </a:p>
      </dgm:t>
    </dgm:pt>
    <dgm:pt modelId="{4288A9BB-2710-434E-ADDE-91BC4BE18E3F}" type="parTrans" cxnId="{AF18BD4A-EC63-4659-9D15-34BFFB17479A}">
      <dgm:prSet/>
      <dgm:spPr/>
      <dgm:t>
        <a:bodyPr/>
        <a:lstStyle/>
        <a:p>
          <a:endParaRPr lang="fr-FR"/>
        </a:p>
      </dgm:t>
    </dgm:pt>
    <dgm:pt modelId="{D7AB568B-09F6-4890-9E90-9C2D81FE0BF6}" type="sibTrans" cxnId="{AF18BD4A-EC63-4659-9D15-34BFFB17479A}">
      <dgm:prSet/>
      <dgm:spPr/>
      <dgm:t>
        <a:bodyPr/>
        <a:lstStyle/>
        <a:p>
          <a:endParaRPr lang="fr-FR"/>
        </a:p>
      </dgm:t>
    </dgm:pt>
    <dgm:pt modelId="{3799FBEB-BE1B-48AA-93CD-665C64D4C87D}">
      <dgm:prSet phldrT="[Texte]"/>
      <dgm:spPr/>
      <dgm:t>
        <a:bodyPr/>
        <a:lstStyle/>
        <a:p>
          <a:r>
            <a:rPr lang="fr-FR" dirty="0" err="1"/>
            <a:t>Selinium</a:t>
          </a:r>
          <a:endParaRPr lang="fr-FR" dirty="0"/>
        </a:p>
      </dgm:t>
    </dgm:pt>
    <dgm:pt modelId="{6A80A17A-8794-4DC9-AD1E-C5915C7EFC15}" type="parTrans" cxnId="{78A87F21-ABF6-4769-9D30-33B8065C9DAD}">
      <dgm:prSet/>
      <dgm:spPr/>
      <dgm:t>
        <a:bodyPr/>
        <a:lstStyle/>
        <a:p>
          <a:endParaRPr lang="fr-FR"/>
        </a:p>
      </dgm:t>
    </dgm:pt>
    <dgm:pt modelId="{D20CF957-37B3-49CC-848F-BE5180E78861}" type="sibTrans" cxnId="{78A87F21-ABF6-4769-9D30-33B8065C9DAD}">
      <dgm:prSet/>
      <dgm:spPr/>
      <dgm:t>
        <a:bodyPr/>
        <a:lstStyle/>
        <a:p>
          <a:endParaRPr lang="fr-FR"/>
        </a:p>
      </dgm:t>
    </dgm:pt>
    <dgm:pt modelId="{6BC24153-E69B-4550-8BF1-C53B12A3D5AB}">
      <dgm:prSet phldrT="[Texte]"/>
      <dgm:spPr/>
      <dgm:t>
        <a:bodyPr/>
        <a:lstStyle/>
        <a:p>
          <a:r>
            <a:rPr lang="fr-FR" dirty="0"/>
            <a:t>Test de charge et de performance</a:t>
          </a:r>
        </a:p>
      </dgm:t>
    </dgm:pt>
    <dgm:pt modelId="{5DFAB3E5-6C24-41A4-B12A-C648852FD623}" type="parTrans" cxnId="{DE372C73-E8FA-45D2-9F25-DD2D1FF8574C}">
      <dgm:prSet/>
      <dgm:spPr/>
      <dgm:t>
        <a:bodyPr/>
        <a:lstStyle/>
        <a:p>
          <a:endParaRPr lang="fr-FR"/>
        </a:p>
      </dgm:t>
    </dgm:pt>
    <dgm:pt modelId="{A0BB5F94-647C-43BF-B12D-842B575F8DD6}" type="sibTrans" cxnId="{DE372C73-E8FA-45D2-9F25-DD2D1FF8574C}">
      <dgm:prSet/>
      <dgm:spPr/>
      <dgm:t>
        <a:bodyPr/>
        <a:lstStyle/>
        <a:p>
          <a:endParaRPr lang="fr-FR"/>
        </a:p>
      </dgm:t>
    </dgm:pt>
    <dgm:pt modelId="{8BAF77CE-B846-4B63-AC65-0891D13D8FE0}">
      <dgm:prSet phldrT="[Texte]"/>
      <dgm:spPr/>
      <dgm:t>
        <a:bodyPr/>
        <a:lstStyle/>
        <a:p>
          <a:r>
            <a:rPr lang="fr-FR" dirty="0"/>
            <a:t>Performance center</a:t>
          </a:r>
        </a:p>
      </dgm:t>
    </dgm:pt>
    <dgm:pt modelId="{66F69C88-EDD9-4CF2-8FF2-27CCFA00CB2D}" type="parTrans" cxnId="{40978EAF-B561-4338-A38D-BC71E84CCBBB}">
      <dgm:prSet/>
      <dgm:spPr/>
      <dgm:t>
        <a:bodyPr/>
        <a:lstStyle/>
        <a:p>
          <a:endParaRPr lang="fr-FR"/>
        </a:p>
      </dgm:t>
    </dgm:pt>
    <dgm:pt modelId="{619DBBBE-067C-4D72-A444-065FFA506DDD}" type="sibTrans" cxnId="{40978EAF-B561-4338-A38D-BC71E84CCBBB}">
      <dgm:prSet/>
      <dgm:spPr/>
      <dgm:t>
        <a:bodyPr/>
        <a:lstStyle/>
        <a:p>
          <a:endParaRPr lang="fr-FR"/>
        </a:p>
      </dgm:t>
    </dgm:pt>
    <dgm:pt modelId="{5D75445B-9476-4727-9ECC-DBE07FC26DE9}">
      <dgm:prSet phldrT="[Texte]"/>
      <dgm:spPr/>
      <dgm:t>
        <a:bodyPr/>
        <a:lstStyle/>
        <a:p>
          <a:r>
            <a:rPr lang="fr-FR" dirty="0" err="1"/>
            <a:t>Neoload</a:t>
          </a:r>
          <a:endParaRPr lang="fr-FR" dirty="0"/>
        </a:p>
      </dgm:t>
    </dgm:pt>
    <dgm:pt modelId="{89463A5F-B003-43B5-A874-1358802A35EE}" type="parTrans" cxnId="{BB9935A6-BE1E-473D-AB7A-A5767CB3C535}">
      <dgm:prSet/>
      <dgm:spPr/>
      <dgm:t>
        <a:bodyPr/>
        <a:lstStyle/>
        <a:p>
          <a:endParaRPr lang="fr-FR"/>
        </a:p>
      </dgm:t>
    </dgm:pt>
    <dgm:pt modelId="{33654D62-B9A2-49F8-935C-222070D6FED5}" type="sibTrans" cxnId="{BB9935A6-BE1E-473D-AB7A-A5767CB3C535}">
      <dgm:prSet/>
      <dgm:spPr/>
      <dgm:t>
        <a:bodyPr/>
        <a:lstStyle/>
        <a:p>
          <a:endParaRPr lang="fr-FR"/>
        </a:p>
      </dgm:t>
    </dgm:pt>
    <dgm:pt modelId="{4DF53CA7-6AC3-49FF-AF62-4A8EFDE3EEA5}" type="pres">
      <dgm:prSet presAssocID="{75D68137-D23F-4E48-A523-D8C7AF3F9E69}" presName="diagram" presStyleCnt="0">
        <dgm:presLayoutVars>
          <dgm:chPref val="1"/>
          <dgm:dir/>
          <dgm:animOne val="branch"/>
          <dgm:animLvl val="lvl"/>
          <dgm:resizeHandles/>
        </dgm:presLayoutVars>
      </dgm:prSet>
      <dgm:spPr/>
      <dgm:t>
        <a:bodyPr/>
        <a:lstStyle/>
        <a:p>
          <a:endParaRPr lang="fr-FR"/>
        </a:p>
      </dgm:t>
    </dgm:pt>
    <dgm:pt modelId="{F4D302AE-FA75-432D-AF91-D20F17A280C5}" type="pres">
      <dgm:prSet presAssocID="{E0E1892D-B26E-4F2E-AD88-D1C212024242}" presName="root" presStyleCnt="0"/>
      <dgm:spPr/>
    </dgm:pt>
    <dgm:pt modelId="{B57BE163-5C1B-40BB-ABBA-7BEB3B8C5632}" type="pres">
      <dgm:prSet presAssocID="{E0E1892D-B26E-4F2E-AD88-D1C212024242}" presName="rootComposite" presStyleCnt="0"/>
      <dgm:spPr/>
    </dgm:pt>
    <dgm:pt modelId="{D85C16B7-9E13-4435-8CDC-36F9E44B3AFA}" type="pres">
      <dgm:prSet presAssocID="{E0E1892D-B26E-4F2E-AD88-D1C212024242}" presName="rootText" presStyleLbl="node1" presStyleIdx="0" presStyleCnt="3"/>
      <dgm:spPr/>
      <dgm:t>
        <a:bodyPr/>
        <a:lstStyle/>
        <a:p>
          <a:endParaRPr lang="fr-FR"/>
        </a:p>
      </dgm:t>
    </dgm:pt>
    <dgm:pt modelId="{3BC31EDF-1E64-495E-A8B7-51E183574F9D}" type="pres">
      <dgm:prSet presAssocID="{E0E1892D-B26E-4F2E-AD88-D1C212024242}" presName="rootConnector" presStyleLbl="node1" presStyleIdx="0" presStyleCnt="3"/>
      <dgm:spPr/>
      <dgm:t>
        <a:bodyPr/>
        <a:lstStyle/>
        <a:p>
          <a:endParaRPr lang="fr-FR"/>
        </a:p>
      </dgm:t>
    </dgm:pt>
    <dgm:pt modelId="{437535D0-264A-437A-B52C-EA07E19FC883}" type="pres">
      <dgm:prSet presAssocID="{E0E1892D-B26E-4F2E-AD88-D1C212024242}" presName="childShape" presStyleCnt="0"/>
      <dgm:spPr/>
    </dgm:pt>
    <dgm:pt modelId="{892714ED-908C-4B78-A5B6-F746E603CD7E}" type="pres">
      <dgm:prSet presAssocID="{17B20D24-7EFE-4144-9B2B-C9EB67159631}" presName="Name13" presStyleLbl="parChTrans1D2" presStyleIdx="0" presStyleCnt="8"/>
      <dgm:spPr/>
      <dgm:t>
        <a:bodyPr/>
        <a:lstStyle/>
        <a:p>
          <a:endParaRPr lang="fr-FR"/>
        </a:p>
      </dgm:t>
    </dgm:pt>
    <dgm:pt modelId="{88DFA4AD-B5E1-45B8-BE24-913166695E57}" type="pres">
      <dgm:prSet presAssocID="{9C8D52C7-B92C-4452-A41B-48C414CC6AEB}" presName="childText" presStyleLbl="bgAcc1" presStyleIdx="0" presStyleCnt="8">
        <dgm:presLayoutVars>
          <dgm:bulletEnabled val="1"/>
        </dgm:presLayoutVars>
      </dgm:prSet>
      <dgm:spPr/>
      <dgm:t>
        <a:bodyPr/>
        <a:lstStyle/>
        <a:p>
          <a:endParaRPr lang="fr-FR"/>
        </a:p>
      </dgm:t>
    </dgm:pt>
    <dgm:pt modelId="{270D8665-83B0-4715-9815-66B7E4B21F9B}" type="pres">
      <dgm:prSet presAssocID="{AADC11C6-C9DA-473C-8C9B-0C1D31D86BE3}" presName="Name13" presStyleLbl="parChTrans1D2" presStyleIdx="1" presStyleCnt="8"/>
      <dgm:spPr/>
      <dgm:t>
        <a:bodyPr/>
        <a:lstStyle/>
        <a:p>
          <a:endParaRPr lang="fr-FR"/>
        </a:p>
      </dgm:t>
    </dgm:pt>
    <dgm:pt modelId="{8D98DBC6-E32C-4E0E-855D-FFB7036BC974}" type="pres">
      <dgm:prSet presAssocID="{076D3278-F5C8-4824-972D-012813AF32A9}" presName="childText" presStyleLbl="bgAcc1" presStyleIdx="1" presStyleCnt="8">
        <dgm:presLayoutVars>
          <dgm:bulletEnabled val="1"/>
        </dgm:presLayoutVars>
      </dgm:prSet>
      <dgm:spPr/>
      <dgm:t>
        <a:bodyPr/>
        <a:lstStyle/>
        <a:p>
          <a:endParaRPr lang="fr-FR"/>
        </a:p>
      </dgm:t>
    </dgm:pt>
    <dgm:pt modelId="{073820FF-1452-4532-9E6E-074EECEF5842}" type="pres">
      <dgm:prSet presAssocID="{4288A9BB-2710-434E-ADDE-91BC4BE18E3F}" presName="Name13" presStyleLbl="parChTrans1D2" presStyleIdx="2" presStyleCnt="8"/>
      <dgm:spPr/>
      <dgm:t>
        <a:bodyPr/>
        <a:lstStyle/>
        <a:p>
          <a:endParaRPr lang="fr-FR"/>
        </a:p>
      </dgm:t>
    </dgm:pt>
    <dgm:pt modelId="{FAB820F4-F7E0-42E2-823C-7563334BDFF4}" type="pres">
      <dgm:prSet presAssocID="{4ACB5294-07B3-4C04-A0AE-BE79FEEACAFB}" presName="childText" presStyleLbl="bgAcc1" presStyleIdx="2" presStyleCnt="8">
        <dgm:presLayoutVars>
          <dgm:bulletEnabled val="1"/>
        </dgm:presLayoutVars>
      </dgm:prSet>
      <dgm:spPr/>
      <dgm:t>
        <a:bodyPr/>
        <a:lstStyle/>
        <a:p>
          <a:endParaRPr lang="fr-FR"/>
        </a:p>
      </dgm:t>
    </dgm:pt>
    <dgm:pt modelId="{91BF6291-3EAA-49ED-B187-A751DFF2EA93}" type="pres">
      <dgm:prSet presAssocID="{4EC539CF-1736-4ADA-B731-DA2497FC2248}" presName="root" presStyleCnt="0"/>
      <dgm:spPr/>
    </dgm:pt>
    <dgm:pt modelId="{6321DFBC-DC91-4870-9942-57DEB5E89241}" type="pres">
      <dgm:prSet presAssocID="{4EC539CF-1736-4ADA-B731-DA2497FC2248}" presName="rootComposite" presStyleCnt="0"/>
      <dgm:spPr/>
    </dgm:pt>
    <dgm:pt modelId="{B8597617-F35B-44F2-A0EE-BCAA89CD1EFD}" type="pres">
      <dgm:prSet presAssocID="{4EC539CF-1736-4ADA-B731-DA2497FC2248}" presName="rootText" presStyleLbl="node1" presStyleIdx="1" presStyleCnt="3"/>
      <dgm:spPr/>
      <dgm:t>
        <a:bodyPr/>
        <a:lstStyle/>
        <a:p>
          <a:endParaRPr lang="fr-FR"/>
        </a:p>
      </dgm:t>
    </dgm:pt>
    <dgm:pt modelId="{9DFFA284-1632-4ADA-9909-20D0EFB63949}" type="pres">
      <dgm:prSet presAssocID="{4EC539CF-1736-4ADA-B731-DA2497FC2248}" presName="rootConnector" presStyleLbl="node1" presStyleIdx="1" presStyleCnt="3"/>
      <dgm:spPr/>
      <dgm:t>
        <a:bodyPr/>
        <a:lstStyle/>
        <a:p>
          <a:endParaRPr lang="fr-FR"/>
        </a:p>
      </dgm:t>
    </dgm:pt>
    <dgm:pt modelId="{7305BC4E-A967-458D-BB6F-E4176EB53D37}" type="pres">
      <dgm:prSet presAssocID="{4EC539CF-1736-4ADA-B731-DA2497FC2248}" presName="childShape" presStyleCnt="0"/>
      <dgm:spPr/>
    </dgm:pt>
    <dgm:pt modelId="{B1609955-C35A-4538-9391-F1E767123BB4}" type="pres">
      <dgm:prSet presAssocID="{756F29EA-6A72-43BD-9078-DF4B8CBD49A4}" presName="Name13" presStyleLbl="parChTrans1D2" presStyleIdx="3" presStyleCnt="8"/>
      <dgm:spPr/>
      <dgm:t>
        <a:bodyPr/>
        <a:lstStyle/>
        <a:p>
          <a:endParaRPr lang="fr-FR"/>
        </a:p>
      </dgm:t>
    </dgm:pt>
    <dgm:pt modelId="{4F6225F4-94A9-4A56-90A5-B1A9B76E0ADB}" type="pres">
      <dgm:prSet presAssocID="{AB7FEF99-33CF-429C-9BDC-432EDFBF0852}" presName="childText" presStyleLbl="bgAcc1" presStyleIdx="3" presStyleCnt="8">
        <dgm:presLayoutVars>
          <dgm:bulletEnabled val="1"/>
        </dgm:presLayoutVars>
      </dgm:prSet>
      <dgm:spPr/>
      <dgm:t>
        <a:bodyPr/>
        <a:lstStyle/>
        <a:p>
          <a:endParaRPr lang="fr-FR"/>
        </a:p>
      </dgm:t>
    </dgm:pt>
    <dgm:pt modelId="{FEDB1EA3-233B-42C8-9C3D-D83C83E84D9A}" type="pres">
      <dgm:prSet presAssocID="{6A80A17A-8794-4DC9-AD1E-C5915C7EFC15}" presName="Name13" presStyleLbl="parChTrans1D2" presStyleIdx="4" presStyleCnt="8"/>
      <dgm:spPr/>
      <dgm:t>
        <a:bodyPr/>
        <a:lstStyle/>
        <a:p>
          <a:endParaRPr lang="fr-FR"/>
        </a:p>
      </dgm:t>
    </dgm:pt>
    <dgm:pt modelId="{3CC293A9-8D8F-47C6-8E0A-0EBA60B77176}" type="pres">
      <dgm:prSet presAssocID="{3799FBEB-BE1B-48AA-93CD-665C64D4C87D}" presName="childText" presStyleLbl="bgAcc1" presStyleIdx="4" presStyleCnt="8">
        <dgm:presLayoutVars>
          <dgm:bulletEnabled val="1"/>
        </dgm:presLayoutVars>
      </dgm:prSet>
      <dgm:spPr/>
      <dgm:t>
        <a:bodyPr/>
        <a:lstStyle/>
        <a:p>
          <a:endParaRPr lang="fr-FR"/>
        </a:p>
      </dgm:t>
    </dgm:pt>
    <dgm:pt modelId="{7DB212DE-68F0-4CD5-BCB7-47BDAD767174}" type="pres">
      <dgm:prSet presAssocID="{2EF42A16-D6D3-483A-9A7C-B967BED155AE}" presName="Name13" presStyleLbl="parChTrans1D2" presStyleIdx="5" presStyleCnt="8"/>
      <dgm:spPr/>
      <dgm:t>
        <a:bodyPr/>
        <a:lstStyle/>
        <a:p>
          <a:endParaRPr lang="fr-FR"/>
        </a:p>
      </dgm:t>
    </dgm:pt>
    <dgm:pt modelId="{8428371A-3971-4CED-A74F-1784C562AFDF}" type="pres">
      <dgm:prSet presAssocID="{D29F357D-ECDA-48AD-9417-7BA2AE4A47D0}" presName="childText" presStyleLbl="bgAcc1" presStyleIdx="5" presStyleCnt="8">
        <dgm:presLayoutVars>
          <dgm:bulletEnabled val="1"/>
        </dgm:presLayoutVars>
      </dgm:prSet>
      <dgm:spPr/>
      <dgm:t>
        <a:bodyPr/>
        <a:lstStyle/>
        <a:p>
          <a:endParaRPr lang="fr-FR"/>
        </a:p>
      </dgm:t>
    </dgm:pt>
    <dgm:pt modelId="{5B45E1FB-98DB-425B-9041-57B6C39AE68E}" type="pres">
      <dgm:prSet presAssocID="{6BC24153-E69B-4550-8BF1-C53B12A3D5AB}" presName="root" presStyleCnt="0"/>
      <dgm:spPr/>
    </dgm:pt>
    <dgm:pt modelId="{5F001938-551E-44FA-8BF8-A0F64AE10F27}" type="pres">
      <dgm:prSet presAssocID="{6BC24153-E69B-4550-8BF1-C53B12A3D5AB}" presName="rootComposite" presStyleCnt="0"/>
      <dgm:spPr/>
    </dgm:pt>
    <dgm:pt modelId="{2ECDC250-ED7B-4DE8-9A79-47EA19975732}" type="pres">
      <dgm:prSet presAssocID="{6BC24153-E69B-4550-8BF1-C53B12A3D5AB}" presName="rootText" presStyleLbl="node1" presStyleIdx="2" presStyleCnt="3"/>
      <dgm:spPr/>
      <dgm:t>
        <a:bodyPr/>
        <a:lstStyle/>
        <a:p>
          <a:endParaRPr lang="fr-FR"/>
        </a:p>
      </dgm:t>
    </dgm:pt>
    <dgm:pt modelId="{893D632D-6C24-4B99-827F-022CADEBE388}" type="pres">
      <dgm:prSet presAssocID="{6BC24153-E69B-4550-8BF1-C53B12A3D5AB}" presName="rootConnector" presStyleLbl="node1" presStyleIdx="2" presStyleCnt="3"/>
      <dgm:spPr/>
      <dgm:t>
        <a:bodyPr/>
        <a:lstStyle/>
        <a:p>
          <a:endParaRPr lang="fr-FR"/>
        </a:p>
      </dgm:t>
    </dgm:pt>
    <dgm:pt modelId="{0A156EC8-C593-4209-9E28-98E1E2CCAED5}" type="pres">
      <dgm:prSet presAssocID="{6BC24153-E69B-4550-8BF1-C53B12A3D5AB}" presName="childShape" presStyleCnt="0"/>
      <dgm:spPr/>
    </dgm:pt>
    <dgm:pt modelId="{1CDAE1A3-C4B4-4D46-9B80-A37B383FAC75}" type="pres">
      <dgm:prSet presAssocID="{66F69C88-EDD9-4CF2-8FF2-27CCFA00CB2D}" presName="Name13" presStyleLbl="parChTrans1D2" presStyleIdx="6" presStyleCnt="8"/>
      <dgm:spPr/>
      <dgm:t>
        <a:bodyPr/>
        <a:lstStyle/>
        <a:p>
          <a:endParaRPr lang="fr-FR"/>
        </a:p>
      </dgm:t>
    </dgm:pt>
    <dgm:pt modelId="{2FFD8971-4838-4A49-AA97-1D7E7C25E010}" type="pres">
      <dgm:prSet presAssocID="{8BAF77CE-B846-4B63-AC65-0891D13D8FE0}" presName="childText" presStyleLbl="bgAcc1" presStyleIdx="6" presStyleCnt="8">
        <dgm:presLayoutVars>
          <dgm:bulletEnabled val="1"/>
        </dgm:presLayoutVars>
      </dgm:prSet>
      <dgm:spPr/>
      <dgm:t>
        <a:bodyPr/>
        <a:lstStyle/>
        <a:p>
          <a:endParaRPr lang="fr-FR"/>
        </a:p>
      </dgm:t>
    </dgm:pt>
    <dgm:pt modelId="{A5693717-8532-4927-9158-4E5EBDCE3CBF}" type="pres">
      <dgm:prSet presAssocID="{89463A5F-B003-43B5-A874-1358802A35EE}" presName="Name13" presStyleLbl="parChTrans1D2" presStyleIdx="7" presStyleCnt="8"/>
      <dgm:spPr/>
      <dgm:t>
        <a:bodyPr/>
        <a:lstStyle/>
        <a:p>
          <a:endParaRPr lang="fr-FR"/>
        </a:p>
      </dgm:t>
    </dgm:pt>
    <dgm:pt modelId="{1BF4AD83-8530-43DF-96A5-4543EA4398C3}" type="pres">
      <dgm:prSet presAssocID="{5D75445B-9476-4727-9ECC-DBE07FC26DE9}" presName="childText" presStyleLbl="bgAcc1" presStyleIdx="7" presStyleCnt="8">
        <dgm:presLayoutVars>
          <dgm:bulletEnabled val="1"/>
        </dgm:presLayoutVars>
      </dgm:prSet>
      <dgm:spPr/>
      <dgm:t>
        <a:bodyPr/>
        <a:lstStyle/>
        <a:p>
          <a:endParaRPr lang="fr-FR"/>
        </a:p>
      </dgm:t>
    </dgm:pt>
  </dgm:ptLst>
  <dgm:cxnLst>
    <dgm:cxn modelId="{A84A249B-8304-4E65-9288-496F43199447}" type="presOf" srcId="{9C8D52C7-B92C-4452-A41B-48C414CC6AEB}" destId="{88DFA4AD-B5E1-45B8-BE24-913166695E57}" srcOrd="0" destOrd="0" presId="urn:microsoft.com/office/officeart/2005/8/layout/hierarchy3"/>
    <dgm:cxn modelId="{C86487A0-FF57-4688-B27F-6A4C0F55656E}" type="presOf" srcId="{75D68137-D23F-4E48-A523-D8C7AF3F9E69}" destId="{4DF53CA7-6AC3-49FF-AF62-4A8EFDE3EEA5}" srcOrd="0" destOrd="0" presId="urn:microsoft.com/office/officeart/2005/8/layout/hierarchy3"/>
    <dgm:cxn modelId="{6DD4FEC4-4752-4973-AB72-52BDDF216655}" type="presOf" srcId="{756F29EA-6A72-43BD-9078-DF4B8CBD49A4}" destId="{B1609955-C35A-4538-9391-F1E767123BB4}" srcOrd="0" destOrd="0" presId="urn:microsoft.com/office/officeart/2005/8/layout/hierarchy3"/>
    <dgm:cxn modelId="{8CD44A65-8D35-411E-A3F9-B2C32A617BE7}" type="presOf" srcId="{5D75445B-9476-4727-9ECC-DBE07FC26DE9}" destId="{1BF4AD83-8530-43DF-96A5-4543EA4398C3}" srcOrd="0" destOrd="0" presId="urn:microsoft.com/office/officeart/2005/8/layout/hierarchy3"/>
    <dgm:cxn modelId="{25E18925-73BC-408D-9999-A3D1EC47D2B2}" srcId="{75D68137-D23F-4E48-A523-D8C7AF3F9E69}" destId="{4EC539CF-1736-4ADA-B731-DA2497FC2248}" srcOrd="1" destOrd="0" parTransId="{560641C1-71E8-4DE0-BD1A-A0E3ADD2BEF9}" sibTransId="{FFFBB81A-E5EF-4179-808C-E14541DE6B04}"/>
    <dgm:cxn modelId="{DE372C73-E8FA-45D2-9F25-DD2D1FF8574C}" srcId="{75D68137-D23F-4E48-A523-D8C7AF3F9E69}" destId="{6BC24153-E69B-4550-8BF1-C53B12A3D5AB}" srcOrd="2" destOrd="0" parTransId="{5DFAB3E5-6C24-41A4-B12A-C648852FD623}" sibTransId="{A0BB5F94-647C-43BF-B12D-842B575F8DD6}"/>
    <dgm:cxn modelId="{40978EAF-B561-4338-A38D-BC71E84CCBBB}" srcId="{6BC24153-E69B-4550-8BF1-C53B12A3D5AB}" destId="{8BAF77CE-B846-4B63-AC65-0891D13D8FE0}" srcOrd="0" destOrd="0" parTransId="{66F69C88-EDD9-4CF2-8FF2-27CCFA00CB2D}" sibTransId="{619DBBBE-067C-4D72-A444-065FFA506DDD}"/>
    <dgm:cxn modelId="{AF18BD4A-EC63-4659-9D15-34BFFB17479A}" srcId="{E0E1892D-B26E-4F2E-AD88-D1C212024242}" destId="{4ACB5294-07B3-4C04-A0AE-BE79FEEACAFB}" srcOrd="2" destOrd="0" parTransId="{4288A9BB-2710-434E-ADDE-91BC4BE18E3F}" sibTransId="{D7AB568B-09F6-4890-9E90-9C2D81FE0BF6}"/>
    <dgm:cxn modelId="{4E2E4782-3E36-4D78-B4C8-7F6DD5C34608}" type="presOf" srcId="{3799FBEB-BE1B-48AA-93CD-665C64D4C87D}" destId="{3CC293A9-8D8F-47C6-8E0A-0EBA60B77176}" srcOrd="0" destOrd="0" presId="urn:microsoft.com/office/officeart/2005/8/layout/hierarchy3"/>
    <dgm:cxn modelId="{95D56B73-5F29-446A-95E8-31B069562D70}" type="presOf" srcId="{66F69C88-EDD9-4CF2-8FF2-27CCFA00CB2D}" destId="{1CDAE1A3-C4B4-4D46-9B80-A37B383FAC75}" srcOrd="0" destOrd="0" presId="urn:microsoft.com/office/officeart/2005/8/layout/hierarchy3"/>
    <dgm:cxn modelId="{FC831E4E-DD0C-47CA-95AD-C5391BA1AAF7}" srcId="{4EC539CF-1736-4ADA-B731-DA2497FC2248}" destId="{D29F357D-ECDA-48AD-9417-7BA2AE4A47D0}" srcOrd="2" destOrd="0" parTransId="{2EF42A16-D6D3-483A-9A7C-B967BED155AE}" sibTransId="{C0BC7472-29DA-4BE1-9156-C573CDB36FC9}"/>
    <dgm:cxn modelId="{6FF16113-FF4F-42AC-9F5A-1E69701C9F16}" type="presOf" srcId="{6A80A17A-8794-4DC9-AD1E-C5915C7EFC15}" destId="{FEDB1EA3-233B-42C8-9C3D-D83C83E84D9A}" srcOrd="0" destOrd="0" presId="urn:microsoft.com/office/officeart/2005/8/layout/hierarchy3"/>
    <dgm:cxn modelId="{54B54AFA-9212-4B79-8628-45DE28B2B4B5}" type="presOf" srcId="{8BAF77CE-B846-4B63-AC65-0891D13D8FE0}" destId="{2FFD8971-4838-4A49-AA97-1D7E7C25E010}" srcOrd="0" destOrd="0" presId="urn:microsoft.com/office/officeart/2005/8/layout/hierarchy3"/>
    <dgm:cxn modelId="{C9FE04AE-E447-427B-8D15-78DCC0D98900}" type="presOf" srcId="{6BC24153-E69B-4550-8BF1-C53B12A3D5AB}" destId="{893D632D-6C24-4B99-827F-022CADEBE388}" srcOrd="1" destOrd="0" presId="urn:microsoft.com/office/officeart/2005/8/layout/hierarchy3"/>
    <dgm:cxn modelId="{C8CF0EBD-8578-4B96-BFE7-5F7F8868999A}" type="presOf" srcId="{6BC24153-E69B-4550-8BF1-C53B12A3D5AB}" destId="{2ECDC250-ED7B-4DE8-9A79-47EA19975732}" srcOrd="0" destOrd="0" presId="urn:microsoft.com/office/officeart/2005/8/layout/hierarchy3"/>
    <dgm:cxn modelId="{CB5AAAF2-6678-45BD-965E-E59F634CCFFA}" srcId="{75D68137-D23F-4E48-A523-D8C7AF3F9E69}" destId="{E0E1892D-B26E-4F2E-AD88-D1C212024242}" srcOrd="0" destOrd="0" parTransId="{D7C37657-E8B2-4A4D-B54B-69413FB91EA6}" sibTransId="{5D554F51-57D0-4FD6-A822-FC855670B546}"/>
    <dgm:cxn modelId="{64E8CB4E-E323-4125-BF3A-E32C574F034E}" type="presOf" srcId="{17B20D24-7EFE-4144-9B2B-C9EB67159631}" destId="{892714ED-908C-4B78-A5B6-F746E603CD7E}" srcOrd="0" destOrd="0" presId="urn:microsoft.com/office/officeart/2005/8/layout/hierarchy3"/>
    <dgm:cxn modelId="{DDED921A-C504-4C64-8E4A-F2364610F296}" type="presOf" srcId="{AB7FEF99-33CF-429C-9BDC-432EDFBF0852}" destId="{4F6225F4-94A9-4A56-90A5-B1A9B76E0ADB}" srcOrd="0" destOrd="0" presId="urn:microsoft.com/office/officeart/2005/8/layout/hierarchy3"/>
    <dgm:cxn modelId="{7CC436D2-101E-4C8B-A252-4FC882C51554}" type="presOf" srcId="{D29F357D-ECDA-48AD-9417-7BA2AE4A47D0}" destId="{8428371A-3971-4CED-A74F-1784C562AFDF}" srcOrd="0" destOrd="0" presId="urn:microsoft.com/office/officeart/2005/8/layout/hierarchy3"/>
    <dgm:cxn modelId="{6D61CB7C-D9B6-4EDC-B542-3E041394D0BA}" type="presOf" srcId="{076D3278-F5C8-4824-972D-012813AF32A9}" destId="{8D98DBC6-E32C-4E0E-855D-FFB7036BC974}" srcOrd="0" destOrd="0" presId="urn:microsoft.com/office/officeart/2005/8/layout/hierarchy3"/>
    <dgm:cxn modelId="{7770E03F-6973-4908-B830-684521373000}" type="presOf" srcId="{AADC11C6-C9DA-473C-8C9B-0C1D31D86BE3}" destId="{270D8665-83B0-4715-9815-66B7E4B21F9B}" srcOrd="0" destOrd="0" presId="urn:microsoft.com/office/officeart/2005/8/layout/hierarchy3"/>
    <dgm:cxn modelId="{B8946433-87D2-4951-9205-B021555C6200}" srcId="{4EC539CF-1736-4ADA-B731-DA2497FC2248}" destId="{AB7FEF99-33CF-429C-9BDC-432EDFBF0852}" srcOrd="0" destOrd="0" parTransId="{756F29EA-6A72-43BD-9078-DF4B8CBD49A4}" sibTransId="{498B089F-1BB2-43F6-91F1-98FCA1CB4E77}"/>
    <dgm:cxn modelId="{78A87F21-ABF6-4769-9D30-33B8065C9DAD}" srcId="{4EC539CF-1736-4ADA-B731-DA2497FC2248}" destId="{3799FBEB-BE1B-48AA-93CD-665C64D4C87D}" srcOrd="1" destOrd="0" parTransId="{6A80A17A-8794-4DC9-AD1E-C5915C7EFC15}" sibTransId="{D20CF957-37B3-49CC-848F-BE5180E78861}"/>
    <dgm:cxn modelId="{2EC4579D-0401-45AA-B82E-9BB97DC26581}" type="presOf" srcId="{E0E1892D-B26E-4F2E-AD88-D1C212024242}" destId="{3BC31EDF-1E64-495E-A8B7-51E183574F9D}" srcOrd="1" destOrd="0" presId="urn:microsoft.com/office/officeart/2005/8/layout/hierarchy3"/>
    <dgm:cxn modelId="{48EADF6D-C5E4-40C5-A27F-C2556C86B3C7}" type="presOf" srcId="{4288A9BB-2710-434E-ADDE-91BC4BE18E3F}" destId="{073820FF-1452-4532-9E6E-074EECEF5842}" srcOrd="0" destOrd="0" presId="urn:microsoft.com/office/officeart/2005/8/layout/hierarchy3"/>
    <dgm:cxn modelId="{825360FE-0B95-4DA5-9DF3-415A505C9235}" type="presOf" srcId="{E0E1892D-B26E-4F2E-AD88-D1C212024242}" destId="{D85C16B7-9E13-4435-8CDC-36F9E44B3AFA}" srcOrd="0" destOrd="0" presId="urn:microsoft.com/office/officeart/2005/8/layout/hierarchy3"/>
    <dgm:cxn modelId="{B67D06AD-7ED4-4898-91CB-D45A5335435B}" srcId="{E0E1892D-B26E-4F2E-AD88-D1C212024242}" destId="{9C8D52C7-B92C-4452-A41B-48C414CC6AEB}" srcOrd="0" destOrd="0" parTransId="{17B20D24-7EFE-4144-9B2B-C9EB67159631}" sibTransId="{08EABBBB-B16B-4B79-9B7A-AE5FE743D179}"/>
    <dgm:cxn modelId="{E0773D45-FCF7-4C99-9BB0-5DC75A76AA56}" type="presOf" srcId="{4ACB5294-07B3-4C04-A0AE-BE79FEEACAFB}" destId="{FAB820F4-F7E0-42E2-823C-7563334BDFF4}" srcOrd="0" destOrd="0" presId="urn:microsoft.com/office/officeart/2005/8/layout/hierarchy3"/>
    <dgm:cxn modelId="{8550913F-76BD-4422-A5D0-06A78585354B}" type="presOf" srcId="{4EC539CF-1736-4ADA-B731-DA2497FC2248}" destId="{B8597617-F35B-44F2-A0EE-BCAA89CD1EFD}" srcOrd="0" destOrd="0" presId="urn:microsoft.com/office/officeart/2005/8/layout/hierarchy3"/>
    <dgm:cxn modelId="{366BD7D5-CF36-483C-9AE8-0BC2B2825FB4}" srcId="{E0E1892D-B26E-4F2E-AD88-D1C212024242}" destId="{076D3278-F5C8-4824-972D-012813AF32A9}" srcOrd="1" destOrd="0" parTransId="{AADC11C6-C9DA-473C-8C9B-0C1D31D86BE3}" sibTransId="{53DB5D8A-AA65-46FE-B49E-CE45A012A023}"/>
    <dgm:cxn modelId="{12501834-00C0-4788-B331-7D63E583737D}" type="presOf" srcId="{89463A5F-B003-43B5-A874-1358802A35EE}" destId="{A5693717-8532-4927-9158-4E5EBDCE3CBF}" srcOrd="0" destOrd="0" presId="urn:microsoft.com/office/officeart/2005/8/layout/hierarchy3"/>
    <dgm:cxn modelId="{6383858C-6818-48FA-ABA0-BBC7C537F45C}" type="presOf" srcId="{4EC539CF-1736-4ADA-B731-DA2497FC2248}" destId="{9DFFA284-1632-4ADA-9909-20D0EFB63949}" srcOrd="1" destOrd="0" presId="urn:microsoft.com/office/officeart/2005/8/layout/hierarchy3"/>
    <dgm:cxn modelId="{BB9935A6-BE1E-473D-AB7A-A5767CB3C535}" srcId="{6BC24153-E69B-4550-8BF1-C53B12A3D5AB}" destId="{5D75445B-9476-4727-9ECC-DBE07FC26DE9}" srcOrd="1" destOrd="0" parTransId="{89463A5F-B003-43B5-A874-1358802A35EE}" sibTransId="{33654D62-B9A2-49F8-935C-222070D6FED5}"/>
    <dgm:cxn modelId="{65DBD7BE-0B2F-4F5A-AE45-2EDA35521D5F}" type="presOf" srcId="{2EF42A16-D6D3-483A-9A7C-B967BED155AE}" destId="{7DB212DE-68F0-4CD5-BCB7-47BDAD767174}" srcOrd="0" destOrd="0" presId="urn:microsoft.com/office/officeart/2005/8/layout/hierarchy3"/>
    <dgm:cxn modelId="{8A5D19B9-8126-41E0-8441-C88E221273BF}" type="presParOf" srcId="{4DF53CA7-6AC3-49FF-AF62-4A8EFDE3EEA5}" destId="{F4D302AE-FA75-432D-AF91-D20F17A280C5}" srcOrd="0" destOrd="0" presId="urn:microsoft.com/office/officeart/2005/8/layout/hierarchy3"/>
    <dgm:cxn modelId="{648A2E13-E4DB-4B7C-97E6-7F18C075D3CC}" type="presParOf" srcId="{F4D302AE-FA75-432D-AF91-D20F17A280C5}" destId="{B57BE163-5C1B-40BB-ABBA-7BEB3B8C5632}" srcOrd="0" destOrd="0" presId="urn:microsoft.com/office/officeart/2005/8/layout/hierarchy3"/>
    <dgm:cxn modelId="{C71BBBCC-5FB8-4F82-96F5-BB29DB1D0747}" type="presParOf" srcId="{B57BE163-5C1B-40BB-ABBA-7BEB3B8C5632}" destId="{D85C16B7-9E13-4435-8CDC-36F9E44B3AFA}" srcOrd="0" destOrd="0" presId="urn:microsoft.com/office/officeart/2005/8/layout/hierarchy3"/>
    <dgm:cxn modelId="{D0F247A4-04CE-4953-A10B-2ABFF7BEF7E4}" type="presParOf" srcId="{B57BE163-5C1B-40BB-ABBA-7BEB3B8C5632}" destId="{3BC31EDF-1E64-495E-A8B7-51E183574F9D}" srcOrd="1" destOrd="0" presId="urn:microsoft.com/office/officeart/2005/8/layout/hierarchy3"/>
    <dgm:cxn modelId="{1F14A5D3-648E-4D3D-B4D0-C7BD4C83A57A}" type="presParOf" srcId="{F4D302AE-FA75-432D-AF91-D20F17A280C5}" destId="{437535D0-264A-437A-B52C-EA07E19FC883}" srcOrd="1" destOrd="0" presId="urn:microsoft.com/office/officeart/2005/8/layout/hierarchy3"/>
    <dgm:cxn modelId="{0A88D165-11D4-485B-9E01-2F162825B67C}" type="presParOf" srcId="{437535D0-264A-437A-B52C-EA07E19FC883}" destId="{892714ED-908C-4B78-A5B6-F746E603CD7E}" srcOrd="0" destOrd="0" presId="urn:microsoft.com/office/officeart/2005/8/layout/hierarchy3"/>
    <dgm:cxn modelId="{7C589E30-5460-4BC0-867D-3133E2E61CE8}" type="presParOf" srcId="{437535D0-264A-437A-B52C-EA07E19FC883}" destId="{88DFA4AD-B5E1-45B8-BE24-913166695E57}" srcOrd="1" destOrd="0" presId="urn:microsoft.com/office/officeart/2005/8/layout/hierarchy3"/>
    <dgm:cxn modelId="{FB8E3151-A31A-4662-A366-D3ED8A68F8E1}" type="presParOf" srcId="{437535D0-264A-437A-B52C-EA07E19FC883}" destId="{270D8665-83B0-4715-9815-66B7E4B21F9B}" srcOrd="2" destOrd="0" presId="urn:microsoft.com/office/officeart/2005/8/layout/hierarchy3"/>
    <dgm:cxn modelId="{136B740E-65BA-4476-BD64-39C72114C596}" type="presParOf" srcId="{437535D0-264A-437A-B52C-EA07E19FC883}" destId="{8D98DBC6-E32C-4E0E-855D-FFB7036BC974}" srcOrd="3" destOrd="0" presId="urn:microsoft.com/office/officeart/2005/8/layout/hierarchy3"/>
    <dgm:cxn modelId="{F15B8411-75AC-4326-99D2-D8A62A678054}" type="presParOf" srcId="{437535D0-264A-437A-B52C-EA07E19FC883}" destId="{073820FF-1452-4532-9E6E-074EECEF5842}" srcOrd="4" destOrd="0" presId="urn:microsoft.com/office/officeart/2005/8/layout/hierarchy3"/>
    <dgm:cxn modelId="{12BBE445-733F-4B59-A5E9-FABFA1956D3C}" type="presParOf" srcId="{437535D0-264A-437A-B52C-EA07E19FC883}" destId="{FAB820F4-F7E0-42E2-823C-7563334BDFF4}" srcOrd="5" destOrd="0" presId="urn:microsoft.com/office/officeart/2005/8/layout/hierarchy3"/>
    <dgm:cxn modelId="{D2EE903A-BCC4-49E6-8033-A16FB2D211F4}" type="presParOf" srcId="{4DF53CA7-6AC3-49FF-AF62-4A8EFDE3EEA5}" destId="{91BF6291-3EAA-49ED-B187-A751DFF2EA93}" srcOrd="1" destOrd="0" presId="urn:microsoft.com/office/officeart/2005/8/layout/hierarchy3"/>
    <dgm:cxn modelId="{A4AC1A12-1E76-4F13-82C6-E48CCB83B1ED}" type="presParOf" srcId="{91BF6291-3EAA-49ED-B187-A751DFF2EA93}" destId="{6321DFBC-DC91-4870-9942-57DEB5E89241}" srcOrd="0" destOrd="0" presId="urn:microsoft.com/office/officeart/2005/8/layout/hierarchy3"/>
    <dgm:cxn modelId="{8936DE53-A9C8-4495-B01E-D1495B961BF9}" type="presParOf" srcId="{6321DFBC-DC91-4870-9942-57DEB5E89241}" destId="{B8597617-F35B-44F2-A0EE-BCAA89CD1EFD}" srcOrd="0" destOrd="0" presId="urn:microsoft.com/office/officeart/2005/8/layout/hierarchy3"/>
    <dgm:cxn modelId="{452F6BED-1122-4E76-8ADB-162B91ACFC93}" type="presParOf" srcId="{6321DFBC-DC91-4870-9942-57DEB5E89241}" destId="{9DFFA284-1632-4ADA-9909-20D0EFB63949}" srcOrd="1" destOrd="0" presId="urn:microsoft.com/office/officeart/2005/8/layout/hierarchy3"/>
    <dgm:cxn modelId="{0CF7C29A-968B-4074-999F-9BD2604C9F66}" type="presParOf" srcId="{91BF6291-3EAA-49ED-B187-A751DFF2EA93}" destId="{7305BC4E-A967-458D-BB6F-E4176EB53D37}" srcOrd="1" destOrd="0" presId="urn:microsoft.com/office/officeart/2005/8/layout/hierarchy3"/>
    <dgm:cxn modelId="{B9CCAB3F-6D8C-4C0D-802A-05D6150690E2}" type="presParOf" srcId="{7305BC4E-A967-458D-BB6F-E4176EB53D37}" destId="{B1609955-C35A-4538-9391-F1E767123BB4}" srcOrd="0" destOrd="0" presId="urn:microsoft.com/office/officeart/2005/8/layout/hierarchy3"/>
    <dgm:cxn modelId="{83574313-B730-4F35-B054-D7D3A35E578A}" type="presParOf" srcId="{7305BC4E-A967-458D-BB6F-E4176EB53D37}" destId="{4F6225F4-94A9-4A56-90A5-B1A9B76E0ADB}" srcOrd="1" destOrd="0" presId="urn:microsoft.com/office/officeart/2005/8/layout/hierarchy3"/>
    <dgm:cxn modelId="{543D9FBE-5CCC-42AF-B150-4BA06B389E66}" type="presParOf" srcId="{7305BC4E-A967-458D-BB6F-E4176EB53D37}" destId="{FEDB1EA3-233B-42C8-9C3D-D83C83E84D9A}" srcOrd="2" destOrd="0" presId="urn:microsoft.com/office/officeart/2005/8/layout/hierarchy3"/>
    <dgm:cxn modelId="{0288D967-4597-4AB0-A21F-0EC30B95922B}" type="presParOf" srcId="{7305BC4E-A967-458D-BB6F-E4176EB53D37}" destId="{3CC293A9-8D8F-47C6-8E0A-0EBA60B77176}" srcOrd="3" destOrd="0" presId="urn:microsoft.com/office/officeart/2005/8/layout/hierarchy3"/>
    <dgm:cxn modelId="{8C609AB4-C0A6-48E7-A493-EBCD13691375}" type="presParOf" srcId="{7305BC4E-A967-458D-BB6F-E4176EB53D37}" destId="{7DB212DE-68F0-4CD5-BCB7-47BDAD767174}" srcOrd="4" destOrd="0" presId="urn:microsoft.com/office/officeart/2005/8/layout/hierarchy3"/>
    <dgm:cxn modelId="{ED9A0C46-6833-4960-A151-E88F15774CE0}" type="presParOf" srcId="{7305BC4E-A967-458D-BB6F-E4176EB53D37}" destId="{8428371A-3971-4CED-A74F-1784C562AFDF}" srcOrd="5" destOrd="0" presId="urn:microsoft.com/office/officeart/2005/8/layout/hierarchy3"/>
    <dgm:cxn modelId="{776C33CE-DE4A-4600-A7EA-E5C39FA06DAD}" type="presParOf" srcId="{4DF53CA7-6AC3-49FF-AF62-4A8EFDE3EEA5}" destId="{5B45E1FB-98DB-425B-9041-57B6C39AE68E}" srcOrd="2" destOrd="0" presId="urn:microsoft.com/office/officeart/2005/8/layout/hierarchy3"/>
    <dgm:cxn modelId="{FC3F7DDF-E17B-44E4-9E20-41664B1E07FC}" type="presParOf" srcId="{5B45E1FB-98DB-425B-9041-57B6C39AE68E}" destId="{5F001938-551E-44FA-8BF8-A0F64AE10F27}" srcOrd="0" destOrd="0" presId="urn:microsoft.com/office/officeart/2005/8/layout/hierarchy3"/>
    <dgm:cxn modelId="{9A5BE69E-4443-419E-A72D-62202D4865C5}" type="presParOf" srcId="{5F001938-551E-44FA-8BF8-A0F64AE10F27}" destId="{2ECDC250-ED7B-4DE8-9A79-47EA19975732}" srcOrd="0" destOrd="0" presId="urn:microsoft.com/office/officeart/2005/8/layout/hierarchy3"/>
    <dgm:cxn modelId="{C4E244F0-2021-4A20-A84B-784F40C4A3E4}" type="presParOf" srcId="{5F001938-551E-44FA-8BF8-A0F64AE10F27}" destId="{893D632D-6C24-4B99-827F-022CADEBE388}" srcOrd="1" destOrd="0" presId="urn:microsoft.com/office/officeart/2005/8/layout/hierarchy3"/>
    <dgm:cxn modelId="{C1FD4A05-212A-472E-AE97-7E8C302EA098}" type="presParOf" srcId="{5B45E1FB-98DB-425B-9041-57B6C39AE68E}" destId="{0A156EC8-C593-4209-9E28-98E1E2CCAED5}" srcOrd="1" destOrd="0" presId="urn:microsoft.com/office/officeart/2005/8/layout/hierarchy3"/>
    <dgm:cxn modelId="{25E49E9C-9873-4CF1-9E3B-95C0F00934B9}" type="presParOf" srcId="{0A156EC8-C593-4209-9E28-98E1E2CCAED5}" destId="{1CDAE1A3-C4B4-4D46-9B80-A37B383FAC75}" srcOrd="0" destOrd="0" presId="urn:microsoft.com/office/officeart/2005/8/layout/hierarchy3"/>
    <dgm:cxn modelId="{EB830828-08AF-4493-A682-F8CD89CE166D}" type="presParOf" srcId="{0A156EC8-C593-4209-9E28-98E1E2CCAED5}" destId="{2FFD8971-4838-4A49-AA97-1D7E7C25E010}" srcOrd="1" destOrd="0" presId="urn:microsoft.com/office/officeart/2005/8/layout/hierarchy3"/>
    <dgm:cxn modelId="{DA40C675-A532-441E-94EA-F689055D8E01}" type="presParOf" srcId="{0A156EC8-C593-4209-9E28-98E1E2CCAED5}" destId="{A5693717-8532-4927-9158-4E5EBDCE3CBF}" srcOrd="2" destOrd="0" presId="urn:microsoft.com/office/officeart/2005/8/layout/hierarchy3"/>
    <dgm:cxn modelId="{08C258D4-0E4B-4670-815D-67CBB5500D40}" type="presParOf" srcId="{0A156EC8-C593-4209-9E28-98E1E2CCAED5}" destId="{1BF4AD83-8530-43DF-96A5-4543EA4398C3}" srcOrd="3" destOrd="0" presId="urn:microsoft.com/office/officeart/2005/8/layout/hierarchy3"/>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a:t>Cliquez pour modifier le style du titre</a:t>
            </a:r>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Cliquez pour modifier le style des sous-titres du masque</a:t>
            </a:r>
          </a:p>
        </p:txBody>
      </p:sp>
      <p:sp>
        <p:nvSpPr>
          <p:cNvPr id="4" name="Espace réservé de la date 3"/>
          <p:cNvSpPr>
            <a:spLocks noGrp="1"/>
          </p:cNvSpPr>
          <p:nvPr>
            <p:ph type="dt" sz="half" idx="10"/>
          </p:nvPr>
        </p:nvSpPr>
        <p:spPr/>
        <p:txBody>
          <a:bodyPr/>
          <a:lstStyle/>
          <a:p>
            <a:fld id="{893971FE-BCAE-48AD-8681-8892228A5D2B}" type="datetimeFigureOut">
              <a:rPr lang="fr-FR" smtClean="0"/>
              <a:pPr/>
              <a:t>23/05/2022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BD33B15D-3205-497E-945F-001D699B4799}" type="slidenum">
              <a:rPr lang="fr-FR" smtClean="0"/>
              <a:pPr/>
              <a:t>‹N°›</a:t>
            </a:fld>
            <a:endParaRPr lang="fr-F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texte vertical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893971FE-BCAE-48AD-8681-8892228A5D2B}" type="datetimeFigureOut">
              <a:rPr lang="fr-FR" smtClean="0"/>
              <a:pPr/>
              <a:t>23/05/2022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BD33B15D-3205-497E-945F-001D699B4799}" type="slidenum">
              <a:rPr lang="fr-FR" smtClean="0"/>
              <a:pPr/>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a:t>Cliquez pour modifier le style du titre</a:t>
            </a:r>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893971FE-BCAE-48AD-8681-8892228A5D2B}" type="datetimeFigureOut">
              <a:rPr lang="fr-FR" smtClean="0"/>
              <a:pPr/>
              <a:t>23/05/2022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BD33B15D-3205-497E-945F-001D699B4799}" type="slidenum">
              <a:rPr lang="fr-FR" smtClean="0"/>
              <a:pPr/>
              <a:t>‹N°›</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contenu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893971FE-BCAE-48AD-8681-8892228A5D2B}" type="datetimeFigureOut">
              <a:rPr lang="fr-FR" smtClean="0"/>
              <a:pPr/>
              <a:t>23/05/2022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BD33B15D-3205-497E-945F-001D699B4799}" type="slidenum">
              <a:rPr lang="fr-FR" smtClean="0"/>
              <a:pPr/>
              <a:t>‹N°›</a:t>
            </a:fld>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a:t>Cliquez pour modifier le style du titre</a:t>
            </a: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Espace réservé de la date 3"/>
          <p:cNvSpPr>
            <a:spLocks noGrp="1"/>
          </p:cNvSpPr>
          <p:nvPr>
            <p:ph type="dt" sz="half" idx="10"/>
          </p:nvPr>
        </p:nvSpPr>
        <p:spPr/>
        <p:txBody>
          <a:bodyPr/>
          <a:lstStyle/>
          <a:p>
            <a:fld id="{893971FE-BCAE-48AD-8681-8892228A5D2B}" type="datetimeFigureOut">
              <a:rPr lang="fr-FR" smtClean="0"/>
              <a:pPr/>
              <a:t>23/05/2022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BD33B15D-3205-497E-945F-001D699B4799}" type="slidenum">
              <a:rPr lang="fr-FR" smtClean="0"/>
              <a:pPr/>
              <a:t>‹N°›</a:t>
            </a:fld>
            <a:endParaRPr lang="fr-F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p:cNvSpPr>
            <a:spLocks noGrp="1"/>
          </p:cNvSpPr>
          <p:nvPr>
            <p:ph type="dt" sz="half" idx="10"/>
          </p:nvPr>
        </p:nvSpPr>
        <p:spPr/>
        <p:txBody>
          <a:bodyPr/>
          <a:lstStyle/>
          <a:p>
            <a:fld id="{893971FE-BCAE-48AD-8681-8892228A5D2B}" type="datetimeFigureOut">
              <a:rPr lang="fr-FR" smtClean="0"/>
              <a:pPr/>
              <a:t>23/05/2022</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BD33B15D-3205-497E-945F-001D699B4799}" type="slidenum">
              <a:rPr lang="fr-FR" smtClean="0"/>
              <a:pPr/>
              <a:t>‹N°›</a:t>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a:t>Cliquez pour modifier le style du titre</a:t>
            </a: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p:cNvSpPr>
            <a:spLocks noGrp="1"/>
          </p:cNvSpPr>
          <p:nvPr>
            <p:ph type="dt" sz="half" idx="10"/>
          </p:nvPr>
        </p:nvSpPr>
        <p:spPr/>
        <p:txBody>
          <a:bodyPr/>
          <a:lstStyle/>
          <a:p>
            <a:fld id="{893971FE-BCAE-48AD-8681-8892228A5D2B}" type="datetimeFigureOut">
              <a:rPr lang="fr-FR" smtClean="0"/>
              <a:pPr/>
              <a:t>23/05/2022</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BD33B15D-3205-497E-945F-001D699B4799}" type="slidenum">
              <a:rPr lang="fr-FR" smtClean="0"/>
              <a:pPr/>
              <a:t>‹N°›</a:t>
            </a:fld>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e la date 2"/>
          <p:cNvSpPr>
            <a:spLocks noGrp="1"/>
          </p:cNvSpPr>
          <p:nvPr>
            <p:ph type="dt" sz="half" idx="10"/>
          </p:nvPr>
        </p:nvSpPr>
        <p:spPr/>
        <p:txBody>
          <a:bodyPr/>
          <a:lstStyle/>
          <a:p>
            <a:fld id="{893971FE-BCAE-48AD-8681-8892228A5D2B}" type="datetimeFigureOut">
              <a:rPr lang="fr-FR" smtClean="0"/>
              <a:pPr/>
              <a:t>23/05/2022</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BD33B15D-3205-497E-945F-001D699B4799}" type="slidenum">
              <a:rPr lang="fr-FR" smtClean="0"/>
              <a:pPr/>
              <a:t>‹N°›</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893971FE-BCAE-48AD-8681-8892228A5D2B}" type="datetimeFigureOut">
              <a:rPr lang="fr-FR" smtClean="0"/>
              <a:pPr/>
              <a:t>23/05/2022</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BD33B15D-3205-497E-945F-001D699B4799}" type="slidenum">
              <a:rPr lang="fr-FR" smtClean="0"/>
              <a:pPr/>
              <a:t>‹N°›</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a:t>Cliquez pour modifier le style du titre</a:t>
            </a: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Espace réservé de la date 4"/>
          <p:cNvSpPr>
            <a:spLocks noGrp="1"/>
          </p:cNvSpPr>
          <p:nvPr>
            <p:ph type="dt" sz="half" idx="10"/>
          </p:nvPr>
        </p:nvSpPr>
        <p:spPr/>
        <p:txBody>
          <a:bodyPr/>
          <a:lstStyle/>
          <a:p>
            <a:fld id="{893971FE-BCAE-48AD-8681-8892228A5D2B}" type="datetimeFigureOut">
              <a:rPr lang="fr-FR" smtClean="0"/>
              <a:pPr/>
              <a:t>23/05/2022</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BD33B15D-3205-497E-945F-001D699B4799}" type="slidenum">
              <a:rPr lang="fr-FR" smtClean="0"/>
              <a:pPr/>
              <a:t>‹N°›</a:t>
            </a:fld>
            <a:endParaRPr lang="fr-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a:t>Cliquez pour modifier le style du titre</a:t>
            </a: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Espace réservé de la date 4"/>
          <p:cNvSpPr>
            <a:spLocks noGrp="1"/>
          </p:cNvSpPr>
          <p:nvPr>
            <p:ph type="dt" sz="half" idx="10"/>
          </p:nvPr>
        </p:nvSpPr>
        <p:spPr/>
        <p:txBody>
          <a:bodyPr/>
          <a:lstStyle/>
          <a:p>
            <a:fld id="{893971FE-BCAE-48AD-8681-8892228A5D2B}" type="datetimeFigureOut">
              <a:rPr lang="fr-FR" smtClean="0"/>
              <a:pPr/>
              <a:t>23/05/2022</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BD33B15D-3205-497E-945F-001D699B4799}" type="slidenum">
              <a:rPr lang="fr-FR" smtClean="0"/>
              <a:pPr/>
              <a:t>‹N°›</a:t>
            </a:fld>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a:t>Cliquez pour modifier le style du titre</a:t>
            </a:r>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3971FE-BCAE-48AD-8681-8892228A5D2B}" type="datetimeFigureOut">
              <a:rPr lang="fr-FR" smtClean="0"/>
              <a:pPr/>
              <a:t>23/05/2022</a:t>
            </a:fld>
            <a:endParaRPr lang="fr-FR"/>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33B15D-3205-497E-945F-001D699B4799}" type="slidenum">
              <a:rPr lang="fr-FR" smtClean="0"/>
              <a:pPr/>
              <a:t>‹N°›</a:t>
            </a:fld>
            <a:endParaRPr lang="fr-F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latavernedutesteur.fr/2017/11/03/retour-refertest/" TargetMode="External"/><Relationship Id="rId2" Type="http://schemas.openxmlformats.org/officeDocument/2006/relationships/hyperlink" Target="http://testlink.org/"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re 1"/>
          <p:cNvSpPr>
            <a:spLocks noGrp="1"/>
          </p:cNvSpPr>
          <p:nvPr>
            <p:ph type="ctrTitle"/>
          </p:nvPr>
        </p:nvSpPr>
        <p:spPr>
          <a:xfrm>
            <a:off x="467544" y="2130425"/>
            <a:ext cx="7990656" cy="2018655"/>
          </a:xfrm>
          <a:effectLst>
            <a:glow rad="63500">
              <a:schemeClr val="accent1">
                <a:satMod val="175000"/>
                <a:alpha val="40000"/>
              </a:schemeClr>
            </a:glow>
          </a:effectLst>
        </p:spPr>
        <p:txBody>
          <a:bodyPr>
            <a:normAutofit/>
          </a:bodyPr>
          <a:lstStyle/>
          <a:p>
            <a:r>
              <a:rPr lang="fr-FR" sz="4800" b="1" i="1" dirty="0">
                <a:solidFill>
                  <a:schemeClr val="tx2"/>
                </a:solidFill>
                <a:effectLst/>
                <a:latin typeface="Times New Roman" panose="02020603050405020304" pitchFamily="18" charset="0"/>
                <a:cs typeface="Times New Roman" panose="02020603050405020304" pitchFamily="18" charset="0"/>
              </a:rPr>
              <a:t>Outils De Gestion Des Tests</a:t>
            </a:r>
            <a:endParaRPr lang="fr-FR" sz="4800" i="1" dirty="0">
              <a:solidFill>
                <a:schemeClr val="tx2"/>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A6B1D151-5A91-0B54-F4C2-632A22E5F1D9}"/>
              </a:ext>
            </a:extLst>
          </p:cNvPr>
          <p:cNvSpPr>
            <a:spLocks noGrp="1"/>
          </p:cNvSpPr>
          <p:nvPr>
            <p:ph type="title"/>
          </p:nvPr>
        </p:nvSpPr>
        <p:spPr>
          <a:xfrm>
            <a:off x="323528" y="836712"/>
            <a:ext cx="8229600" cy="457199"/>
          </a:xfrm>
        </p:spPr>
        <p:txBody>
          <a:bodyPr>
            <a:normAutofit fontScale="90000"/>
          </a:bodyPr>
          <a:lstStyle/>
          <a:p>
            <a:pPr algn="l"/>
            <a:r>
              <a:rPr lang="fr-FR" sz="2700" b="1" i="0" dirty="0">
                <a:solidFill>
                  <a:srgbClr val="0070C0"/>
                </a:solidFill>
                <a:effectLst/>
                <a:latin typeface="Roboto" panose="02000000000000000000" pitchFamily="2" charset="0"/>
              </a:rPr>
              <a:t>IBM Engineering </a:t>
            </a:r>
            <a:r>
              <a:rPr lang="fr-FR" sz="2700" b="1" i="0" dirty="0" err="1">
                <a:solidFill>
                  <a:srgbClr val="0070C0"/>
                </a:solidFill>
                <a:effectLst/>
                <a:latin typeface="Roboto" panose="02000000000000000000" pitchFamily="2" charset="0"/>
              </a:rPr>
              <a:t>Lifecycle</a:t>
            </a:r>
            <a:r>
              <a:rPr lang="fr-FR" sz="2700" b="1" i="0" dirty="0">
                <a:solidFill>
                  <a:srgbClr val="0070C0"/>
                </a:solidFill>
                <a:effectLst/>
                <a:latin typeface="Roboto" panose="02000000000000000000" pitchFamily="2" charset="0"/>
              </a:rPr>
              <a:t> Management</a:t>
            </a:r>
            <a:endParaRPr lang="fr-FR" b="1" dirty="0">
              <a:solidFill>
                <a:srgbClr val="0070C0"/>
              </a:solidFill>
            </a:endParaRPr>
          </a:p>
        </p:txBody>
      </p:sp>
      <p:sp>
        <p:nvSpPr>
          <p:cNvPr id="3" name="Espace réservé du contenu 2">
            <a:extLst>
              <a:ext uri="{FF2B5EF4-FFF2-40B4-BE49-F238E27FC236}">
                <a16:creationId xmlns:a16="http://schemas.microsoft.com/office/drawing/2014/main" xmlns="" id="{CE86D23B-DB39-565F-1024-884A58CD2E9D}"/>
              </a:ext>
            </a:extLst>
          </p:cNvPr>
          <p:cNvSpPr>
            <a:spLocks noGrp="1"/>
          </p:cNvSpPr>
          <p:nvPr>
            <p:ph idx="1"/>
          </p:nvPr>
        </p:nvSpPr>
        <p:spPr>
          <a:xfrm>
            <a:off x="457200" y="1600201"/>
            <a:ext cx="8229600" cy="4061048"/>
          </a:xfrm>
        </p:spPr>
        <p:txBody>
          <a:bodyPr>
            <a:normAutofit/>
          </a:bodyPr>
          <a:lstStyle/>
          <a:p>
            <a:pPr marL="0" indent="0" algn="just">
              <a:buNone/>
            </a:pPr>
            <a:r>
              <a:rPr lang="fr-FR" sz="1800" b="0" i="0" dirty="0">
                <a:effectLst/>
                <a:latin typeface="Times New Roman" panose="02020603050405020304" pitchFamily="18" charset="0"/>
                <a:cs typeface="Times New Roman" panose="02020603050405020304" pitchFamily="18" charset="0"/>
              </a:rPr>
              <a:t>IBM Engineering </a:t>
            </a:r>
            <a:r>
              <a:rPr lang="fr-FR" sz="1800" b="0" i="0" dirty="0" err="1">
                <a:effectLst/>
                <a:latin typeface="Times New Roman" panose="02020603050405020304" pitchFamily="18" charset="0"/>
                <a:cs typeface="Times New Roman" panose="02020603050405020304" pitchFamily="18" charset="0"/>
              </a:rPr>
              <a:t>Lifecycle</a:t>
            </a:r>
            <a:r>
              <a:rPr lang="fr-FR" sz="1800" b="0" i="0" dirty="0">
                <a:effectLst/>
                <a:latin typeface="Times New Roman" panose="02020603050405020304" pitchFamily="18" charset="0"/>
                <a:cs typeface="Times New Roman" panose="02020603050405020304" pitchFamily="18" charset="0"/>
              </a:rPr>
              <a:t> Management, anciennement IBM Rational </a:t>
            </a:r>
            <a:r>
              <a:rPr lang="fr-FR" sz="1800" b="0" i="0" dirty="0" err="1">
                <a:effectLst/>
                <a:latin typeface="Times New Roman" panose="02020603050405020304" pitchFamily="18" charset="0"/>
                <a:cs typeface="Times New Roman" panose="02020603050405020304" pitchFamily="18" charset="0"/>
              </a:rPr>
              <a:t>Quality</a:t>
            </a:r>
            <a:r>
              <a:rPr lang="fr-FR" sz="1800" b="0" i="0" dirty="0">
                <a:effectLst/>
                <a:latin typeface="Times New Roman" panose="02020603050405020304" pitchFamily="18" charset="0"/>
                <a:cs typeface="Times New Roman" panose="02020603050405020304" pitchFamily="18" charset="0"/>
              </a:rPr>
              <a:t> Manger, peut être utilisé pour l’automatisation afin d’accélérer les calendriers de projet et de produire des rapports sur les mesures pour des décisions de mise en production éclairées. C’est l’un des meilleurs outils de gestion des cas de test qui peut être utilisé pour le suivi de la gestion des tests en ligne, le maintien d’une bibliothèque en ligne simple, le suivi des versions d’ingénierie, des versions client, etc. Il est indépendant de la plateforme et permet de gérer efficacement les projets d’assurance qualité.</a:t>
            </a:r>
          </a:p>
          <a:p>
            <a:pPr marL="0" indent="0" algn="just">
              <a:buNone/>
            </a:pPr>
            <a:r>
              <a:rPr lang="fr-FR" sz="1800" b="0" i="0" dirty="0">
                <a:effectLst/>
                <a:latin typeface="Times New Roman" panose="02020603050405020304" pitchFamily="18" charset="0"/>
                <a:cs typeface="Times New Roman" panose="02020603050405020304" pitchFamily="18" charset="0"/>
              </a:rPr>
              <a:t> </a:t>
            </a:r>
          </a:p>
          <a:p>
            <a:pPr marL="0" indent="0" algn="just">
              <a:buNone/>
            </a:pPr>
            <a:r>
              <a:rPr lang="fr-FR" sz="1800" b="1" i="0" dirty="0">
                <a:effectLst/>
                <a:latin typeface="Times New Roman" panose="02020603050405020304" pitchFamily="18" charset="0"/>
                <a:cs typeface="Times New Roman" panose="02020603050405020304" pitchFamily="18" charset="0"/>
              </a:rPr>
              <a:t>Les principales caractéristiques principales de IBM Engineering </a:t>
            </a:r>
            <a:r>
              <a:rPr lang="fr-FR" sz="1800" b="1" i="0" dirty="0" err="1">
                <a:effectLst/>
                <a:latin typeface="Times New Roman" panose="02020603050405020304" pitchFamily="18" charset="0"/>
                <a:cs typeface="Times New Roman" panose="02020603050405020304" pitchFamily="18" charset="0"/>
              </a:rPr>
              <a:t>Lifecycle</a:t>
            </a:r>
            <a:r>
              <a:rPr lang="fr-FR" sz="1800" b="1" i="0" dirty="0">
                <a:effectLst/>
                <a:latin typeface="Times New Roman" panose="02020603050405020304" pitchFamily="18" charset="0"/>
                <a:cs typeface="Times New Roman" panose="02020603050405020304" pitchFamily="18" charset="0"/>
              </a:rPr>
              <a:t> Management :</a:t>
            </a:r>
            <a:endParaRPr lang="fr-FR" sz="1800" b="0" i="0" dirty="0">
              <a:effectLst/>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ü"/>
            </a:pPr>
            <a:r>
              <a:rPr lang="fr-FR" sz="1800" b="0" i="0" dirty="0">
                <a:effectLst/>
                <a:latin typeface="Times New Roman" panose="02020603050405020304" pitchFamily="18" charset="0"/>
                <a:cs typeface="Times New Roman" panose="02020603050405020304" pitchFamily="18" charset="0"/>
              </a:rPr>
              <a:t>Aide à gérer les changements dans l’ensemble de l’équipe</a:t>
            </a:r>
          </a:p>
          <a:p>
            <a:pPr algn="just">
              <a:buFont typeface="Wingdings" panose="05000000000000000000" pitchFamily="2" charset="2"/>
              <a:buChar char="ü"/>
            </a:pPr>
            <a:r>
              <a:rPr lang="fr-FR" sz="1800" b="0" i="0" dirty="0">
                <a:effectLst/>
                <a:latin typeface="Times New Roman" panose="02020603050405020304" pitchFamily="18" charset="0"/>
                <a:cs typeface="Times New Roman" panose="02020603050405020304" pitchFamily="18" charset="0"/>
              </a:rPr>
              <a:t>Garantir que le produit répond à toutes les exigences</a:t>
            </a:r>
          </a:p>
          <a:p>
            <a:pPr algn="just">
              <a:buFont typeface="Wingdings" panose="05000000000000000000" pitchFamily="2" charset="2"/>
              <a:buChar char="ü"/>
            </a:pPr>
            <a:r>
              <a:rPr lang="fr-FR" sz="1800" b="0" i="0" dirty="0">
                <a:effectLst/>
                <a:latin typeface="Times New Roman" panose="02020603050405020304" pitchFamily="18" charset="0"/>
                <a:cs typeface="Times New Roman" panose="02020603050405020304" pitchFamily="18" charset="0"/>
              </a:rPr>
              <a:t>Permet de réutiliser le logiciel pour améliorer son efficacité</a:t>
            </a:r>
          </a:p>
          <a:p>
            <a:endParaRPr lang="fr-FR" sz="2400" dirty="0"/>
          </a:p>
        </p:txBody>
      </p:sp>
    </p:spTree>
    <p:extLst>
      <p:ext uri="{BB962C8B-B14F-4D97-AF65-F5344CB8AC3E}">
        <p14:creationId xmlns:p14="http://schemas.microsoft.com/office/powerpoint/2010/main" xmlns="" val="27017850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61AA0107-96D1-4278-5E98-1D19FEF94A89}"/>
              </a:ext>
            </a:extLst>
          </p:cNvPr>
          <p:cNvSpPr>
            <a:spLocks noGrp="1"/>
          </p:cNvSpPr>
          <p:nvPr>
            <p:ph type="title"/>
          </p:nvPr>
        </p:nvSpPr>
        <p:spPr>
          <a:xfrm>
            <a:off x="251520" y="731837"/>
            <a:ext cx="2026568" cy="457199"/>
          </a:xfrm>
        </p:spPr>
        <p:txBody>
          <a:bodyPr>
            <a:normAutofit fontScale="90000"/>
          </a:bodyPr>
          <a:lstStyle/>
          <a:p>
            <a:r>
              <a:rPr lang="fr-FR" sz="3100" b="1" i="0" dirty="0" err="1">
                <a:solidFill>
                  <a:srgbClr val="0070C0"/>
                </a:solidFill>
                <a:effectLst/>
                <a:latin typeface="Roboto" panose="02000000000000000000" pitchFamily="2" charset="0"/>
              </a:rPr>
              <a:t>PractiTest</a:t>
            </a:r>
            <a:endParaRPr lang="fr-FR" b="1" dirty="0">
              <a:solidFill>
                <a:srgbClr val="0070C0"/>
              </a:solidFill>
            </a:endParaRPr>
          </a:p>
        </p:txBody>
      </p:sp>
      <p:sp>
        <p:nvSpPr>
          <p:cNvPr id="3" name="Espace réservé du contenu 2">
            <a:extLst>
              <a:ext uri="{FF2B5EF4-FFF2-40B4-BE49-F238E27FC236}">
                <a16:creationId xmlns:a16="http://schemas.microsoft.com/office/drawing/2014/main" xmlns="" id="{2C5BF21B-C3F0-5699-C882-9E907F92650C}"/>
              </a:ext>
            </a:extLst>
          </p:cNvPr>
          <p:cNvSpPr>
            <a:spLocks noGrp="1"/>
          </p:cNvSpPr>
          <p:nvPr>
            <p:ph idx="1"/>
          </p:nvPr>
        </p:nvSpPr>
        <p:spPr/>
        <p:txBody>
          <a:bodyPr>
            <a:normAutofit fontScale="55000" lnSpcReduction="20000"/>
          </a:bodyPr>
          <a:lstStyle/>
          <a:p>
            <a:pPr marL="0" indent="0" algn="just">
              <a:buNone/>
            </a:pPr>
            <a:r>
              <a:rPr lang="fr-FR" b="0" i="0" dirty="0" err="1">
                <a:effectLst/>
                <a:latin typeface="Times New Roman" panose="02020603050405020304" pitchFamily="18" charset="0"/>
                <a:cs typeface="Times New Roman" panose="02020603050405020304" pitchFamily="18" charset="0"/>
              </a:rPr>
              <a:t>PractiTest</a:t>
            </a:r>
            <a:r>
              <a:rPr lang="fr-FR" b="0" i="0" dirty="0">
                <a:effectLst/>
                <a:latin typeface="Times New Roman" panose="02020603050405020304" pitchFamily="18" charset="0"/>
                <a:cs typeface="Times New Roman" panose="02020603050405020304" pitchFamily="18" charset="0"/>
              </a:rPr>
              <a:t> est un outil de gestion des tests de bout en bout. Point de rencontre commun de toutes les parties prenantes de l’assurance qualité, il permet une visibilité totale du processus de test et une compréhension plus large et plus profonde des résultats des tests.</a:t>
            </a:r>
          </a:p>
          <a:p>
            <a:pPr marL="0" indent="0" algn="just">
              <a:buNone/>
            </a:pPr>
            <a:r>
              <a:rPr lang="fr-FR" b="0" i="0" dirty="0">
                <a:effectLst/>
                <a:latin typeface="Times New Roman" panose="02020603050405020304" pitchFamily="18" charset="0"/>
                <a:cs typeface="Times New Roman" panose="02020603050405020304" pitchFamily="18" charset="0"/>
              </a:rPr>
              <a:t> </a:t>
            </a:r>
          </a:p>
          <a:p>
            <a:pPr marL="0" indent="0" algn="just">
              <a:buNone/>
            </a:pPr>
            <a:r>
              <a:rPr lang="fr-FR" b="1" i="0" dirty="0">
                <a:effectLst/>
                <a:latin typeface="Times New Roman" panose="02020603050405020304" pitchFamily="18" charset="0"/>
                <a:cs typeface="Times New Roman" panose="02020603050405020304" pitchFamily="18" charset="0"/>
              </a:rPr>
              <a:t>Les principales caractéristiques principales de </a:t>
            </a:r>
            <a:r>
              <a:rPr lang="fr-FR" b="1" i="0" dirty="0" err="1">
                <a:effectLst/>
                <a:latin typeface="Times New Roman" panose="02020603050405020304" pitchFamily="18" charset="0"/>
                <a:cs typeface="Times New Roman" panose="02020603050405020304" pitchFamily="18" charset="0"/>
              </a:rPr>
              <a:t>PractiTest</a:t>
            </a:r>
            <a:r>
              <a:rPr lang="fr-FR" b="1" i="0" dirty="0">
                <a:effectLst/>
                <a:latin typeface="Times New Roman" panose="02020603050405020304" pitchFamily="18" charset="0"/>
                <a:cs typeface="Times New Roman" panose="02020603050405020304" pitchFamily="18" charset="0"/>
              </a:rPr>
              <a:t> :</a:t>
            </a:r>
            <a:endParaRPr lang="fr-FR" b="0" i="0" dirty="0">
              <a:effectLst/>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ü"/>
            </a:pPr>
            <a:r>
              <a:rPr lang="fr-FR" b="0" i="0" dirty="0">
                <a:effectLst/>
                <a:latin typeface="Times New Roman" panose="02020603050405020304" pitchFamily="18" charset="0"/>
                <a:cs typeface="Times New Roman" panose="02020603050405020304" pitchFamily="18" charset="0"/>
              </a:rPr>
              <a:t>Créer et organiser des tests basés sur des cycles de test, des sprints.</a:t>
            </a:r>
          </a:p>
          <a:p>
            <a:pPr algn="just">
              <a:buFont typeface="Wingdings" panose="05000000000000000000" pitchFamily="2" charset="2"/>
              <a:buChar char="ü"/>
            </a:pPr>
            <a:r>
              <a:rPr lang="fr-FR" b="0" i="0" dirty="0">
                <a:effectLst/>
                <a:latin typeface="Times New Roman" panose="02020603050405020304" pitchFamily="18" charset="0"/>
                <a:cs typeface="Times New Roman" panose="02020603050405020304" pitchFamily="18" charset="0"/>
              </a:rPr>
              <a:t>Gestion facile des exigences et traçabilité entre les exigences, les tests et les problèmes</a:t>
            </a:r>
          </a:p>
          <a:p>
            <a:pPr algn="just">
              <a:buFont typeface="Wingdings" panose="05000000000000000000" pitchFamily="2" charset="2"/>
              <a:buChar char="ü"/>
            </a:pPr>
            <a:r>
              <a:rPr lang="fr-FR" b="0" i="0" dirty="0">
                <a:effectLst/>
                <a:latin typeface="Times New Roman" panose="02020603050405020304" pitchFamily="18" charset="0"/>
                <a:cs typeface="Times New Roman" panose="02020603050405020304" pitchFamily="18" charset="0"/>
              </a:rPr>
              <a:t>Intégration transparente des outils d’automatisation, de CI et de suivi des bogues</a:t>
            </a:r>
          </a:p>
          <a:p>
            <a:pPr algn="just">
              <a:buFont typeface="Wingdings" panose="05000000000000000000" pitchFamily="2" charset="2"/>
              <a:buChar char="ü"/>
            </a:pPr>
            <a:r>
              <a:rPr lang="fr-FR" b="0" i="0" dirty="0">
                <a:effectLst/>
                <a:latin typeface="Times New Roman" panose="02020603050405020304" pitchFamily="18" charset="0"/>
                <a:cs typeface="Times New Roman" panose="02020603050405020304" pitchFamily="18" charset="0"/>
              </a:rPr>
              <a:t>Possibilité de signaler les problèmes directement à partir des courriels</a:t>
            </a:r>
          </a:p>
          <a:p>
            <a:pPr algn="just">
              <a:buFont typeface="Wingdings" panose="05000000000000000000" pitchFamily="2" charset="2"/>
              <a:buChar char="ü"/>
            </a:pPr>
            <a:r>
              <a:rPr lang="fr-FR" b="0" i="0" dirty="0">
                <a:effectLst/>
                <a:latin typeface="Times New Roman" panose="02020603050405020304" pitchFamily="18" charset="0"/>
                <a:cs typeface="Times New Roman" panose="02020603050405020304" pitchFamily="18" charset="0"/>
              </a:rPr>
              <a:t>Utiliser des fonctionnalités avancées pour gagner du temps et de l’argent avec des doublons anti-bugs</a:t>
            </a:r>
          </a:p>
          <a:p>
            <a:pPr algn="just">
              <a:buFont typeface="Wingdings" panose="05000000000000000000" pitchFamily="2" charset="2"/>
              <a:buChar char="ü"/>
            </a:pPr>
            <a:r>
              <a:rPr lang="fr-FR" b="0" i="0" dirty="0">
                <a:effectLst/>
                <a:latin typeface="Times New Roman" panose="02020603050405020304" pitchFamily="18" charset="0"/>
                <a:cs typeface="Times New Roman" panose="02020603050405020304" pitchFamily="18" charset="0"/>
              </a:rPr>
              <a:t>Visualiser ses données de la manière la plus avancée possible à l’aide de tableaux de bord et de rapports</a:t>
            </a:r>
          </a:p>
          <a:p>
            <a:pPr algn="just">
              <a:buFont typeface="Wingdings" panose="05000000000000000000" pitchFamily="2" charset="2"/>
              <a:buChar char="ü"/>
            </a:pPr>
            <a:r>
              <a:rPr lang="fr-FR" b="0" i="0" dirty="0">
                <a:effectLst/>
                <a:latin typeface="Times New Roman" panose="02020603050405020304" pitchFamily="18" charset="0"/>
                <a:cs typeface="Times New Roman" panose="02020603050405020304" pitchFamily="18" charset="0"/>
              </a:rPr>
              <a:t>Réutiliser les tests et corréler les résultats entre différentes versions et produits</a:t>
            </a:r>
          </a:p>
          <a:p>
            <a:endParaRPr lang="fr-FR" dirty="0"/>
          </a:p>
        </p:txBody>
      </p:sp>
    </p:spTree>
    <p:extLst>
      <p:ext uri="{BB962C8B-B14F-4D97-AF65-F5344CB8AC3E}">
        <p14:creationId xmlns:p14="http://schemas.microsoft.com/office/powerpoint/2010/main" xmlns="" val="16468647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657251F3-F760-C5FA-5276-CC542CFF9A8E}"/>
              </a:ext>
            </a:extLst>
          </p:cNvPr>
          <p:cNvSpPr>
            <a:spLocks noGrp="1"/>
          </p:cNvSpPr>
          <p:nvPr>
            <p:ph type="title"/>
          </p:nvPr>
        </p:nvSpPr>
        <p:spPr>
          <a:xfrm>
            <a:off x="251520" y="731837"/>
            <a:ext cx="2026568" cy="562074"/>
          </a:xfrm>
        </p:spPr>
        <p:txBody>
          <a:bodyPr>
            <a:normAutofit fontScale="90000"/>
          </a:bodyPr>
          <a:lstStyle/>
          <a:p>
            <a:r>
              <a:rPr lang="fr-FR" sz="3100" b="1" i="0" dirty="0" err="1">
                <a:solidFill>
                  <a:srgbClr val="0070C0"/>
                </a:solidFill>
                <a:effectLst/>
                <a:latin typeface="Roboto" panose="02000000000000000000" pitchFamily="2" charset="0"/>
              </a:rPr>
              <a:t>Zephyr</a:t>
            </a:r>
            <a:endParaRPr lang="fr-FR" b="1" dirty="0">
              <a:solidFill>
                <a:srgbClr val="0070C0"/>
              </a:solidFill>
            </a:endParaRPr>
          </a:p>
        </p:txBody>
      </p:sp>
      <p:sp>
        <p:nvSpPr>
          <p:cNvPr id="3" name="Espace réservé du contenu 2">
            <a:extLst>
              <a:ext uri="{FF2B5EF4-FFF2-40B4-BE49-F238E27FC236}">
                <a16:creationId xmlns:a16="http://schemas.microsoft.com/office/drawing/2014/main" xmlns="" id="{F1490874-721A-D446-0D50-85AD7697DF5C}"/>
              </a:ext>
            </a:extLst>
          </p:cNvPr>
          <p:cNvSpPr>
            <a:spLocks noGrp="1"/>
          </p:cNvSpPr>
          <p:nvPr>
            <p:ph idx="1"/>
          </p:nvPr>
        </p:nvSpPr>
        <p:spPr/>
        <p:txBody>
          <a:bodyPr>
            <a:normAutofit fontScale="70000" lnSpcReduction="20000"/>
          </a:bodyPr>
          <a:lstStyle/>
          <a:p>
            <a:pPr marL="0" indent="0" algn="just">
              <a:buNone/>
            </a:pPr>
            <a:r>
              <a:rPr lang="fr-FR" sz="2900" b="0" i="0" dirty="0" err="1">
                <a:effectLst/>
                <a:latin typeface="Times New Roman" panose="02020603050405020304" pitchFamily="18" charset="0"/>
                <a:cs typeface="Times New Roman" panose="02020603050405020304" pitchFamily="18" charset="0"/>
              </a:rPr>
              <a:t>Zephyr</a:t>
            </a:r>
            <a:r>
              <a:rPr lang="fr-FR" sz="2900" b="0" i="0" dirty="0">
                <a:effectLst/>
                <a:latin typeface="Times New Roman" panose="02020603050405020304" pitchFamily="18" charset="0"/>
                <a:cs typeface="Times New Roman" panose="02020603050405020304" pitchFamily="18" charset="0"/>
              </a:rPr>
              <a:t> pour Jira intègre les tests dans le cycle du projet, ce qui permet de suivre la qualité du logiciel et de prendre des décisions éclairées. Les problèmes de test peuvent être créés, exécutés, suivis et rapportés comme n’importe quel autre problème Jira. Il permet d’améliorer l’expérience de test en intégrant des outils d’automatisation comme </a:t>
            </a:r>
            <a:r>
              <a:rPr lang="fr-FR" sz="2900" b="0" i="0" dirty="0" err="1">
                <a:effectLst/>
                <a:latin typeface="Times New Roman" panose="02020603050405020304" pitchFamily="18" charset="0"/>
                <a:cs typeface="Times New Roman" panose="02020603050405020304" pitchFamily="18" charset="0"/>
              </a:rPr>
              <a:t>Selenium</a:t>
            </a:r>
            <a:r>
              <a:rPr lang="fr-FR" sz="2900" b="0" i="0" dirty="0">
                <a:effectLst/>
                <a:latin typeface="Times New Roman" panose="02020603050405020304" pitchFamily="18" charset="0"/>
                <a:cs typeface="Times New Roman" panose="02020603050405020304" pitchFamily="18" charset="0"/>
              </a:rPr>
              <a:t>, des outils d’intégration continue comme </a:t>
            </a:r>
            <a:r>
              <a:rPr lang="fr-FR" sz="2900" b="0" i="0" dirty="0" err="1">
                <a:effectLst/>
                <a:latin typeface="Times New Roman" panose="02020603050405020304" pitchFamily="18" charset="0"/>
                <a:cs typeface="Times New Roman" panose="02020603050405020304" pitchFamily="18" charset="0"/>
              </a:rPr>
              <a:t>Bamboo</a:t>
            </a:r>
            <a:r>
              <a:rPr lang="fr-FR" sz="2900" b="0" i="0" dirty="0">
                <a:effectLst/>
                <a:latin typeface="Times New Roman" panose="02020603050405020304" pitchFamily="18" charset="0"/>
                <a:cs typeface="Times New Roman" panose="02020603050405020304" pitchFamily="18" charset="0"/>
              </a:rPr>
              <a:t> ou Jenkins en utilisant des API RESTful dans ZAPI, le module complémentaire de </a:t>
            </a:r>
            <a:r>
              <a:rPr lang="fr-FR" sz="2900" b="0" i="0" dirty="0" err="1">
                <a:effectLst/>
                <a:latin typeface="Times New Roman" panose="02020603050405020304" pitchFamily="18" charset="0"/>
                <a:cs typeface="Times New Roman" panose="02020603050405020304" pitchFamily="18" charset="0"/>
              </a:rPr>
              <a:t>Zephyr</a:t>
            </a:r>
            <a:r>
              <a:rPr lang="fr-FR" sz="2900" b="0" i="0" dirty="0">
                <a:effectLst/>
                <a:latin typeface="Times New Roman" panose="02020603050405020304" pitchFamily="18" charset="0"/>
                <a:cs typeface="Times New Roman" panose="02020603050405020304" pitchFamily="18" charset="0"/>
              </a:rPr>
              <a:t> pour Jira.</a:t>
            </a:r>
          </a:p>
          <a:p>
            <a:pPr marL="0" indent="0" algn="just">
              <a:buNone/>
            </a:pPr>
            <a:r>
              <a:rPr lang="fr-FR" sz="2900" b="0" i="0" dirty="0">
                <a:effectLst/>
                <a:latin typeface="Times New Roman" panose="02020603050405020304" pitchFamily="18" charset="0"/>
                <a:cs typeface="Times New Roman" panose="02020603050405020304" pitchFamily="18" charset="0"/>
              </a:rPr>
              <a:t> </a:t>
            </a:r>
          </a:p>
          <a:p>
            <a:pPr marL="0" indent="0" algn="just">
              <a:buNone/>
            </a:pPr>
            <a:r>
              <a:rPr lang="fr-FR" sz="2900" b="1" i="0" dirty="0">
                <a:effectLst/>
                <a:latin typeface="Times New Roman" panose="02020603050405020304" pitchFamily="18" charset="0"/>
                <a:cs typeface="Times New Roman" panose="02020603050405020304" pitchFamily="18" charset="0"/>
              </a:rPr>
              <a:t>Les principales caractéristiques principales de </a:t>
            </a:r>
            <a:r>
              <a:rPr lang="fr-FR" sz="2900" b="1" i="0" dirty="0" err="1">
                <a:effectLst/>
                <a:latin typeface="Times New Roman" panose="02020603050405020304" pitchFamily="18" charset="0"/>
                <a:cs typeface="Times New Roman" panose="02020603050405020304" pitchFamily="18" charset="0"/>
              </a:rPr>
              <a:t>Zephyr</a:t>
            </a:r>
            <a:r>
              <a:rPr lang="fr-FR" sz="2900" b="1" i="0" dirty="0">
                <a:effectLst/>
                <a:latin typeface="Times New Roman" panose="02020603050405020304" pitchFamily="18" charset="0"/>
                <a:cs typeface="Times New Roman" panose="02020603050405020304" pitchFamily="18" charset="0"/>
              </a:rPr>
              <a:t> :</a:t>
            </a:r>
            <a:endParaRPr lang="fr-FR" sz="2900" b="0" i="0" dirty="0">
              <a:effectLst/>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ü"/>
            </a:pPr>
            <a:r>
              <a:rPr lang="fr-FR" sz="2900" b="0" i="0" dirty="0">
                <a:effectLst/>
                <a:latin typeface="Times New Roman" panose="02020603050405020304" pitchFamily="18" charset="0"/>
                <a:cs typeface="Times New Roman" panose="02020603050405020304" pitchFamily="18" charset="0"/>
              </a:rPr>
              <a:t>Créer, visualiser, modifier les plans de test et les tests</a:t>
            </a:r>
          </a:p>
          <a:p>
            <a:pPr algn="just">
              <a:buFont typeface="Wingdings" panose="05000000000000000000" pitchFamily="2" charset="2"/>
              <a:buChar char="ü"/>
            </a:pPr>
            <a:r>
              <a:rPr lang="fr-FR" sz="2900" b="0" i="0" dirty="0">
                <a:effectLst/>
                <a:latin typeface="Times New Roman" panose="02020603050405020304" pitchFamily="18" charset="0"/>
                <a:cs typeface="Times New Roman" panose="02020603050405020304" pitchFamily="18" charset="0"/>
              </a:rPr>
              <a:t>Lien avec les histoires, les tâches, les exigences, les bogues, </a:t>
            </a:r>
            <a:r>
              <a:rPr lang="fr-FR" sz="2900" b="0" i="0" dirty="0" err="1">
                <a:effectLst/>
                <a:latin typeface="Times New Roman" panose="02020603050405020304" pitchFamily="18" charset="0"/>
                <a:cs typeface="Times New Roman" panose="02020603050405020304" pitchFamily="18" charset="0"/>
              </a:rPr>
              <a:t>etc</a:t>
            </a:r>
            <a:r>
              <a:rPr lang="fr-FR" sz="2900" b="0" i="0" dirty="0">
                <a:effectLst/>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ü"/>
            </a:pPr>
            <a:r>
              <a:rPr lang="fr-FR" sz="2900" b="0" i="0" dirty="0">
                <a:effectLst/>
                <a:latin typeface="Times New Roman" panose="02020603050405020304" pitchFamily="18" charset="0"/>
                <a:cs typeface="Times New Roman" panose="02020603050405020304" pitchFamily="18" charset="0"/>
              </a:rPr>
              <a:t>Créer des cas de test et exécuter des tests</a:t>
            </a:r>
          </a:p>
          <a:p>
            <a:pPr algn="just">
              <a:buFont typeface="Wingdings" panose="05000000000000000000" pitchFamily="2" charset="2"/>
              <a:buChar char="ü"/>
            </a:pPr>
            <a:r>
              <a:rPr lang="fr-FR" sz="2900" b="0" i="0" dirty="0">
                <a:effectLst/>
                <a:latin typeface="Times New Roman" panose="02020603050405020304" pitchFamily="18" charset="0"/>
                <a:cs typeface="Times New Roman" panose="02020603050405020304" pitchFamily="18" charset="0"/>
              </a:rPr>
              <a:t>Créer des tableaux de bord, générez des rapports et suivez les mesures de qualité.</a:t>
            </a:r>
          </a:p>
          <a:p>
            <a:pPr algn="just">
              <a:buFont typeface="Wingdings" panose="05000000000000000000" pitchFamily="2" charset="2"/>
              <a:buChar char="ü"/>
            </a:pPr>
            <a:r>
              <a:rPr lang="fr-FR" sz="2900" b="0" i="0" dirty="0">
                <a:effectLst/>
                <a:latin typeface="Times New Roman" panose="02020603050405020304" pitchFamily="18" charset="0"/>
                <a:cs typeface="Times New Roman" panose="02020603050405020304" pitchFamily="18" charset="0"/>
              </a:rPr>
              <a:t>Intégration avec des outils comme JIRA, </a:t>
            </a:r>
            <a:r>
              <a:rPr lang="fr-FR" sz="2900" b="0" i="0" dirty="0" err="1">
                <a:effectLst/>
                <a:latin typeface="Times New Roman" panose="02020603050405020304" pitchFamily="18" charset="0"/>
                <a:cs typeface="Times New Roman" panose="02020603050405020304" pitchFamily="18" charset="0"/>
              </a:rPr>
              <a:t>Selenium</a:t>
            </a:r>
            <a:r>
              <a:rPr lang="fr-FR" sz="2900" b="0" i="0" dirty="0">
                <a:effectLst/>
                <a:latin typeface="Times New Roman" panose="02020603050405020304" pitchFamily="18" charset="0"/>
                <a:cs typeface="Times New Roman" panose="02020603050405020304" pitchFamily="18" charset="0"/>
              </a:rPr>
              <a:t>, Jenkins, </a:t>
            </a:r>
            <a:r>
              <a:rPr lang="fr-FR" sz="2900" b="0" i="0" dirty="0" err="1">
                <a:effectLst/>
                <a:latin typeface="Times New Roman" panose="02020603050405020304" pitchFamily="18" charset="0"/>
                <a:cs typeface="Times New Roman" panose="02020603050405020304" pitchFamily="18" charset="0"/>
              </a:rPr>
              <a:t>Bamboo</a:t>
            </a:r>
            <a:r>
              <a:rPr lang="fr-FR" sz="2900" b="0" i="0" dirty="0">
                <a:effectLst/>
                <a:latin typeface="Times New Roman" panose="02020603050405020304" pitchFamily="18" charset="0"/>
                <a:cs typeface="Times New Roman" panose="02020603050405020304" pitchFamily="18" charset="0"/>
              </a:rPr>
              <a:t>, etc.</a:t>
            </a:r>
          </a:p>
          <a:p>
            <a:pPr marL="0" indent="0">
              <a:buNone/>
            </a:pPr>
            <a:endParaRPr lang="fr-FR" dirty="0"/>
          </a:p>
        </p:txBody>
      </p:sp>
    </p:spTree>
    <p:extLst>
      <p:ext uri="{BB962C8B-B14F-4D97-AF65-F5344CB8AC3E}">
        <p14:creationId xmlns:p14="http://schemas.microsoft.com/office/powerpoint/2010/main" xmlns="" val="5037548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xmlns="" id="{3604CC0A-E5B7-784C-8A9E-72DE146457C9}"/>
              </a:ext>
            </a:extLst>
          </p:cNvPr>
          <p:cNvSpPr>
            <a:spLocks noGrp="1"/>
          </p:cNvSpPr>
          <p:nvPr>
            <p:ph idx="1"/>
          </p:nvPr>
        </p:nvSpPr>
        <p:spPr>
          <a:xfrm>
            <a:off x="457200" y="692696"/>
            <a:ext cx="8229600" cy="5040560"/>
          </a:xfrm>
        </p:spPr>
        <p:txBody>
          <a:bodyPr>
            <a:normAutofit lnSpcReduction="10000"/>
          </a:bodyPr>
          <a:lstStyle/>
          <a:p>
            <a:pPr marL="0" indent="0" algn="just">
              <a:buNone/>
            </a:pPr>
            <a:r>
              <a:rPr lang="fr-FR" sz="2200" b="1" i="0" dirty="0" err="1">
                <a:solidFill>
                  <a:srgbClr val="0070C0"/>
                </a:solidFill>
                <a:effectLst/>
                <a:latin typeface="Times New Roman" panose="02020603050405020304" pitchFamily="18" charset="0"/>
                <a:cs typeface="Times New Roman" panose="02020603050405020304" pitchFamily="18" charset="0"/>
              </a:rPr>
              <a:t>ReferTest</a:t>
            </a:r>
            <a:r>
              <a:rPr lang="fr-FR" sz="2200" b="0" i="0" dirty="0">
                <a:solidFill>
                  <a:srgbClr val="363C44"/>
                </a:solidFill>
                <a:effectLst/>
                <a:latin typeface="Times New Roman" panose="02020603050405020304" pitchFamily="18" charset="0"/>
                <a:cs typeface="Times New Roman" panose="02020603050405020304" pitchFamily="18" charset="0"/>
              </a:rPr>
              <a:t> </a:t>
            </a:r>
          </a:p>
          <a:p>
            <a:pPr marL="0" indent="0" algn="just">
              <a:buNone/>
            </a:pPr>
            <a:r>
              <a:rPr lang="fr-FR" sz="2200" b="0" i="0" dirty="0">
                <a:solidFill>
                  <a:srgbClr val="363C44"/>
                </a:solidFill>
                <a:effectLst/>
                <a:latin typeface="Times New Roman" panose="02020603050405020304" pitchFamily="18" charset="0"/>
                <a:cs typeface="Times New Roman" panose="02020603050405020304" pitchFamily="18" charset="0"/>
              </a:rPr>
              <a:t>est un référentiel de test logiciel consolidant l’ensemble du cycle de vie des tests logiciels, manuels et/ou automatisés dans un référentiel de test logiciel unique pour gérer les exigences, la planification et l’organisation des tests fonctionnels, l’exécution des tests, les anomalies ainsi que les correctifs. Il permet aussi un meilleur suivi par ses tableaux de bord et ses rapports de tests prédéfinis pour un minimum d’effort.</a:t>
            </a:r>
          </a:p>
          <a:p>
            <a:pPr marL="0" indent="0" algn="just">
              <a:buNone/>
            </a:pPr>
            <a:endParaRPr lang="fr-FR" sz="2200" b="0" i="0" dirty="0">
              <a:solidFill>
                <a:srgbClr val="363C44"/>
              </a:solidFill>
              <a:effectLst/>
              <a:latin typeface="Times New Roman" panose="02020603050405020304" pitchFamily="18" charset="0"/>
              <a:cs typeface="Times New Roman" panose="02020603050405020304" pitchFamily="18" charset="0"/>
            </a:endParaRPr>
          </a:p>
          <a:p>
            <a:pPr marL="0" indent="0" algn="just">
              <a:buNone/>
            </a:pPr>
            <a:r>
              <a:rPr lang="fr-FR" sz="2200" b="1" i="0" dirty="0">
                <a:solidFill>
                  <a:srgbClr val="0070C0"/>
                </a:solidFill>
                <a:effectLst/>
                <a:latin typeface="Times New Roman" panose="02020603050405020304" pitchFamily="18" charset="0"/>
                <a:cs typeface="Times New Roman" panose="02020603050405020304" pitchFamily="18" charset="0"/>
              </a:rPr>
              <a:t>XSTUDIO</a:t>
            </a:r>
          </a:p>
          <a:p>
            <a:pPr marL="0" indent="0" algn="just">
              <a:buNone/>
            </a:pPr>
            <a:r>
              <a:rPr lang="fr-FR" sz="2200" b="0" i="0" dirty="0">
                <a:solidFill>
                  <a:srgbClr val="363C44"/>
                </a:solidFill>
                <a:effectLst/>
                <a:latin typeface="Times New Roman" panose="02020603050405020304" pitchFamily="18" charset="0"/>
                <a:cs typeface="Times New Roman" panose="02020603050405020304" pitchFamily="18" charset="0"/>
              </a:rPr>
              <a:t>est un logiciel de management de tests ouvert, permettant de gérer le cycle de vie complet des tests: exigences, plans de test, campagnes de validation de tout type (tests unitaires, tests fonctionnels, …) et produisant des rapports de grande qualité. </a:t>
            </a:r>
            <a:r>
              <a:rPr lang="fr-FR" sz="2200" b="0" i="0" dirty="0" err="1">
                <a:solidFill>
                  <a:srgbClr val="363C44"/>
                </a:solidFill>
                <a:effectLst/>
                <a:latin typeface="Times New Roman" panose="02020603050405020304" pitchFamily="18" charset="0"/>
                <a:cs typeface="Times New Roman" panose="02020603050405020304" pitchFamily="18" charset="0"/>
              </a:rPr>
              <a:t>XStudio</a:t>
            </a:r>
            <a:r>
              <a:rPr lang="fr-FR" sz="2200" b="0" i="0" dirty="0">
                <a:solidFill>
                  <a:srgbClr val="363C44"/>
                </a:solidFill>
                <a:effectLst/>
                <a:latin typeface="Times New Roman" panose="02020603050405020304" pitchFamily="18" charset="0"/>
                <a:cs typeface="Times New Roman" panose="02020603050405020304" pitchFamily="18" charset="0"/>
              </a:rPr>
              <a:t> est gratuit, mais pas open source.</a:t>
            </a:r>
          </a:p>
        </p:txBody>
      </p:sp>
    </p:spTree>
    <p:extLst>
      <p:ext uri="{BB962C8B-B14F-4D97-AF65-F5344CB8AC3E}">
        <p14:creationId xmlns:p14="http://schemas.microsoft.com/office/powerpoint/2010/main" xmlns="" val="19001751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descr="Screen-Shot-2019-10-06-at-3.20.43-pm.png"/>
          <p:cNvPicPr>
            <a:picLocks noChangeAspect="1"/>
          </p:cNvPicPr>
          <p:nvPr/>
        </p:nvPicPr>
        <p:blipFill>
          <a:blip r:embed="rId2"/>
          <a:srcRect l="3125" t="20347"/>
          <a:stretch>
            <a:fillRect/>
          </a:stretch>
        </p:blipFill>
        <p:spPr>
          <a:xfrm>
            <a:off x="0" y="1214422"/>
            <a:ext cx="9144000" cy="5072098"/>
          </a:xfrm>
          <a:prstGeom prst="rect">
            <a:avLst/>
          </a:prstGeom>
        </p:spPr>
      </p:pic>
      <p:sp>
        <p:nvSpPr>
          <p:cNvPr id="6" name="Titre 1">
            <a:extLst>
              <a:ext uri="{FF2B5EF4-FFF2-40B4-BE49-F238E27FC236}">
                <a16:creationId xmlns:a16="http://schemas.microsoft.com/office/drawing/2014/main" xmlns="" id="{ED8B9CA0-EC97-9302-01E1-B2602630A5D5}"/>
              </a:ext>
            </a:extLst>
          </p:cNvPr>
          <p:cNvSpPr>
            <a:spLocks noGrp="1"/>
          </p:cNvSpPr>
          <p:nvPr>
            <p:ph type="title"/>
          </p:nvPr>
        </p:nvSpPr>
        <p:spPr>
          <a:xfrm>
            <a:off x="214282" y="642918"/>
            <a:ext cx="7715304" cy="346050"/>
          </a:xfrm>
        </p:spPr>
        <p:txBody>
          <a:bodyPr>
            <a:noAutofit/>
          </a:bodyPr>
          <a:lstStyle/>
          <a:p>
            <a:r>
              <a:rPr lang="fr-FR" sz="2400" b="1" dirty="0" smtClean="0">
                <a:solidFill>
                  <a:srgbClr val="FFC000"/>
                </a:solidFill>
                <a:latin typeface="Times New Roman" panose="02020603050405020304" pitchFamily="18" charset="0"/>
                <a:cs typeface="Times New Roman" panose="02020603050405020304" pitchFamily="18" charset="0"/>
              </a:rPr>
              <a:t>Tableau comparatif des outils de</a:t>
            </a:r>
            <a:r>
              <a:rPr lang="fr-FR" sz="2400" b="1" i="0" dirty="0" smtClean="0">
                <a:solidFill>
                  <a:srgbClr val="FFC000"/>
                </a:solidFill>
                <a:effectLst/>
                <a:latin typeface="Times New Roman" panose="02020603050405020304" pitchFamily="18" charset="0"/>
                <a:cs typeface="Times New Roman" panose="02020603050405020304" pitchFamily="18" charset="0"/>
              </a:rPr>
              <a:t> </a:t>
            </a:r>
            <a:r>
              <a:rPr lang="fr-FR" sz="2400" b="1" i="0" dirty="0">
                <a:solidFill>
                  <a:srgbClr val="FFC000"/>
                </a:solidFill>
                <a:effectLst/>
                <a:latin typeface="Times New Roman" panose="02020603050405020304" pitchFamily="18" charset="0"/>
                <a:cs typeface="Times New Roman" panose="02020603050405020304" pitchFamily="18" charset="0"/>
              </a:rPr>
              <a:t>gestion des tests </a:t>
            </a:r>
            <a:endParaRPr lang="fr-FR" sz="2400" b="1" dirty="0">
              <a:solidFill>
                <a:srgbClr val="FFC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214282" y="357166"/>
            <a:ext cx="8715436" cy="5715039"/>
          </a:xfrm>
        </p:spPr>
        <p:txBody>
          <a:bodyPr>
            <a:noAutofit/>
          </a:bodyPr>
          <a:lstStyle/>
          <a:p>
            <a:pPr algn="just">
              <a:lnSpc>
                <a:spcPct val="170000"/>
              </a:lnSpc>
              <a:buNone/>
            </a:pPr>
            <a:r>
              <a:rPr lang="fr-FR" sz="1400" dirty="0" smtClean="0">
                <a:latin typeface="Times New Roman" pitchFamily="18" charset="0"/>
                <a:cs typeface="Times New Roman" pitchFamily="18" charset="0"/>
              </a:rPr>
              <a:t>Un </a:t>
            </a:r>
            <a:r>
              <a:rPr lang="fr-FR" sz="1400" dirty="0" smtClean="0">
                <a:latin typeface="Times New Roman" pitchFamily="18" charset="0"/>
                <a:cs typeface="Times New Roman" pitchFamily="18" charset="0"/>
              </a:rPr>
              <a:t>bon outil de gestion des tests devrait avoir ces fonctionnalités </a:t>
            </a:r>
            <a:r>
              <a:rPr lang="fr-FR" sz="1400" dirty="0" smtClean="0">
                <a:latin typeface="Times New Roman" pitchFamily="18" charset="0"/>
                <a:cs typeface="Times New Roman" pitchFamily="18" charset="0"/>
              </a:rPr>
              <a:t>:</a:t>
            </a:r>
          </a:p>
          <a:p>
            <a:pPr algn="just">
              <a:lnSpc>
                <a:spcPct val="170000"/>
              </a:lnSpc>
              <a:buFont typeface="Wingdings" pitchFamily="2" charset="2"/>
              <a:buChar char="Ø"/>
            </a:pPr>
            <a:r>
              <a:rPr lang="fr-FR" sz="1400" dirty="0" smtClean="0">
                <a:latin typeface="Times New Roman" pitchFamily="18" charset="0"/>
                <a:cs typeface="Times New Roman" pitchFamily="18" charset="0"/>
              </a:rPr>
              <a:t>Prend </a:t>
            </a:r>
            <a:r>
              <a:rPr lang="fr-FR" sz="1400" dirty="0" smtClean="0">
                <a:latin typeface="Times New Roman" pitchFamily="18" charset="0"/>
                <a:cs typeface="Times New Roman" pitchFamily="18" charset="0"/>
              </a:rPr>
              <a:t>en charge plusieurs plates-formes/versions de système d'exploitation et </a:t>
            </a:r>
            <a:r>
              <a:rPr lang="fr-FR" sz="1400" dirty="0" smtClean="0">
                <a:latin typeface="Times New Roman" pitchFamily="18" charset="0"/>
                <a:cs typeface="Times New Roman" pitchFamily="18" charset="0"/>
              </a:rPr>
              <a:t>technologies</a:t>
            </a:r>
          </a:p>
          <a:p>
            <a:pPr algn="just">
              <a:lnSpc>
                <a:spcPct val="170000"/>
              </a:lnSpc>
              <a:buFont typeface="Wingdings" pitchFamily="2" charset="2"/>
              <a:buChar char="Ø"/>
            </a:pPr>
            <a:r>
              <a:rPr lang="fr-FR" sz="1400" dirty="0" smtClean="0">
                <a:latin typeface="Times New Roman" pitchFamily="18" charset="0"/>
                <a:cs typeface="Times New Roman" pitchFamily="18" charset="0"/>
              </a:rPr>
              <a:t>Prise </a:t>
            </a:r>
            <a:r>
              <a:rPr lang="fr-FR" sz="1400" dirty="0" smtClean="0">
                <a:latin typeface="Times New Roman" pitchFamily="18" charset="0"/>
                <a:cs typeface="Times New Roman" pitchFamily="18" charset="0"/>
              </a:rPr>
              <a:t>en charge de la création de tests manuels et </a:t>
            </a:r>
            <a:r>
              <a:rPr lang="fr-FR" sz="1400" dirty="0" smtClean="0">
                <a:latin typeface="Times New Roman" pitchFamily="18" charset="0"/>
                <a:cs typeface="Times New Roman" pitchFamily="18" charset="0"/>
              </a:rPr>
              <a:t>automatisés</a:t>
            </a:r>
          </a:p>
          <a:p>
            <a:pPr algn="just">
              <a:lnSpc>
                <a:spcPct val="170000"/>
              </a:lnSpc>
              <a:buFont typeface="Wingdings" pitchFamily="2" charset="2"/>
              <a:buChar char="Ø"/>
            </a:pPr>
            <a:r>
              <a:rPr lang="fr-FR" sz="1400" dirty="0" smtClean="0">
                <a:latin typeface="Times New Roman" pitchFamily="18" charset="0"/>
                <a:cs typeface="Times New Roman" pitchFamily="18" charset="0"/>
              </a:rPr>
              <a:t>Identification </a:t>
            </a:r>
            <a:r>
              <a:rPr lang="fr-FR" sz="1400" dirty="0" smtClean="0">
                <a:latin typeface="Times New Roman" pitchFamily="18" charset="0"/>
                <a:cs typeface="Times New Roman" pitchFamily="18" charset="0"/>
              </a:rPr>
              <a:t>robuste des objets pour l'automatisation de l'interface </a:t>
            </a:r>
            <a:r>
              <a:rPr lang="fr-FR" sz="1400" dirty="0" smtClean="0">
                <a:latin typeface="Times New Roman" pitchFamily="18" charset="0"/>
                <a:cs typeface="Times New Roman" pitchFamily="18" charset="0"/>
              </a:rPr>
              <a:t>utilisateur</a:t>
            </a:r>
          </a:p>
          <a:p>
            <a:pPr algn="just">
              <a:lnSpc>
                <a:spcPct val="170000"/>
              </a:lnSpc>
              <a:buFont typeface="Wingdings" pitchFamily="2" charset="2"/>
              <a:buChar char="Ø"/>
            </a:pPr>
            <a:r>
              <a:rPr lang="fr-FR" sz="1400" dirty="0" smtClean="0">
                <a:latin typeface="Times New Roman" pitchFamily="18" charset="0"/>
                <a:cs typeface="Times New Roman" pitchFamily="18" charset="0"/>
              </a:rPr>
              <a:t>Bonne </a:t>
            </a:r>
            <a:r>
              <a:rPr lang="fr-FR" sz="1400" dirty="0" smtClean="0">
                <a:latin typeface="Times New Roman" pitchFamily="18" charset="0"/>
                <a:cs typeface="Times New Roman" pitchFamily="18" charset="0"/>
              </a:rPr>
              <a:t>installation de débogage pour résoudre les erreurs. </a:t>
            </a:r>
            <a:endParaRPr lang="fr-FR" sz="1400" dirty="0" smtClean="0">
              <a:latin typeface="Times New Roman" pitchFamily="18" charset="0"/>
              <a:cs typeface="Times New Roman" pitchFamily="18" charset="0"/>
            </a:endParaRPr>
          </a:p>
          <a:p>
            <a:pPr algn="just">
              <a:lnSpc>
                <a:spcPct val="170000"/>
              </a:lnSpc>
              <a:buFont typeface="Wingdings" pitchFamily="2" charset="2"/>
              <a:buChar char="Ø"/>
            </a:pPr>
            <a:r>
              <a:rPr lang="fr-FR" sz="1400" dirty="0" smtClean="0">
                <a:latin typeface="Times New Roman" pitchFamily="18" charset="0"/>
                <a:cs typeface="Times New Roman" pitchFamily="18" charset="0"/>
              </a:rPr>
              <a:t>Il </a:t>
            </a:r>
            <a:r>
              <a:rPr lang="fr-FR" sz="1400" dirty="0" smtClean="0">
                <a:latin typeface="Times New Roman" pitchFamily="18" charset="0"/>
                <a:cs typeface="Times New Roman" pitchFamily="18" charset="0"/>
              </a:rPr>
              <a:t>doit conserver un journal détaillé des activités de </a:t>
            </a:r>
            <a:r>
              <a:rPr lang="fr-FR" sz="1400" dirty="0" smtClean="0">
                <a:latin typeface="Times New Roman" pitchFamily="18" charset="0"/>
                <a:cs typeface="Times New Roman" pitchFamily="18" charset="0"/>
              </a:rPr>
              <a:t>test</a:t>
            </a:r>
          </a:p>
          <a:p>
            <a:pPr algn="just">
              <a:lnSpc>
                <a:spcPct val="170000"/>
              </a:lnSpc>
              <a:buFont typeface="Wingdings" pitchFamily="2" charset="2"/>
              <a:buChar char="Ø"/>
            </a:pPr>
            <a:r>
              <a:rPr lang="fr-FR" sz="1400" dirty="0" smtClean="0">
                <a:latin typeface="Times New Roman" pitchFamily="18" charset="0"/>
                <a:cs typeface="Times New Roman" pitchFamily="18" charset="0"/>
              </a:rPr>
              <a:t>Prise </a:t>
            </a:r>
            <a:r>
              <a:rPr lang="fr-FR" sz="1400" dirty="0" smtClean="0">
                <a:latin typeface="Times New Roman" pitchFamily="18" charset="0"/>
                <a:cs typeface="Times New Roman" pitchFamily="18" charset="0"/>
              </a:rPr>
              <a:t>en charge de plusieurs </a:t>
            </a:r>
            <a:r>
              <a:rPr lang="fr-FR" sz="1400" dirty="0" err="1" smtClean="0">
                <a:latin typeface="Times New Roman" pitchFamily="18" charset="0"/>
                <a:cs typeface="Times New Roman" pitchFamily="18" charset="0"/>
              </a:rPr>
              <a:t>frameworks</a:t>
            </a:r>
            <a:r>
              <a:rPr lang="fr-FR" sz="1400" dirty="0" smtClean="0">
                <a:latin typeface="Times New Roman" pitchFamily="18" charset="0"/>
                <a:cs typeface="Times New Roman" pitchFamily="18" charset="0"/>
              </a:rPr>
              <a:t> et langages </a:t>
            </a:r>
            <a:r>
              <a:rPr lang="fr-FR" sz="1400" dirty="0" smtClean="0">
                <a:latin typeface="Times New Roman" pitchFamily="18" charset="0"/>
                <a:cs typeface="Times New Roman" pitchFamily="18" charset="0"/>
              </a:rPr>
              <a:t>de programmation</a:t>
            </a:r>
          </a:p>
          <a:p>
            <a:pPr algn="just">
              <a:lnSpc>
                <a:spcPct val="170000"/>
              </a:lnSpc>
              <a:buFont typeface="Wingdings" pitchFamily="2" charset="2"/>
              <a:buChar char="Ø"/>
            </a:pPr>
            <a:r>
              <a:rPr lang="fr-FR" sz="1400" dirty="0" smtClean="0">
                <a:latin typeface="Times New Roman" pitchFamily="18" charset="0"/>
                <a:cs typeface="Times New Roman" pitchFamily="18" charset="0"/>
              </a:rPr>
              <a:t>Facile </a:t>
            </a:r>
            <a:r>
              <a:rPr lang="fr-FR" sz="1400" dirty="0" smtClean="0">
                <a:latin typeface="Times New Roman" pitchFamily="18" charset="0"/>
                <a:cs typeface="Times New Roman" pitchFamily="18" charset="0"/>
              </a:rPr>
              <a:t>à utiliser et à maintenir un grand nombre de cas de </a:t>
            </a:r>
            <a:r>
              <a:rPr lang="fr-FR" sz="1400" dirty="0" smtClean="0">
                <a:latin typeface="Times New Roman" pitchFamily="18" charset="0"/>
                <a:cs typeface="Times New Roman" pitchFamily="18" charset="0"/>
              </a:rPr>
              <a:t>test</a:t>
            </a:r>
          </a:p>
          <a:p>
            <a:pPr algn="just">
              <a:lnSpc>
                <a:spcPct val="170000"/>
              </a:lnSpc>
              <a:buFont typeface="Wingdings" pitchFamily="2" charset="2"/>
              <a:buChar char="Ø"/>
            </a:pPr>
            <a:r>
              <a:rPr lang="fr-FR" sz="1400" dirty="0" smtClean="0">
                <a:latin typeface="Times New Roman" pitchFamily="18" charset="0"/>
                <a:cs typeface="Times New Roman" pitchFamily="18" charset="0"/>
              </a:rPr>
              <a:t>Intégrable </a:t>
            </a:r>
            <a:r>
              <a:rPr lang="fr-FR" sz="1400" dirty="0" smtClean="0">
                <a:latin typeface="Times New Roman" pitchFamily="18" charset="0"/>
                <a:cs typeface="Times New Roman" pitchFamily="18" charset="0"/>
              </a:rPr>
              <a:t>avec d'autres outils </a:t>
            </a:r>
            <a:r>
              <a:rPr lang="fr-FR" sz="1400" dirty="0" smtClean="0">
                <a:latin typeface="Times New Roman" pitchFamily="18" charset="0"/>
                <a:cs typeface="Times New Roman" pitchFamily="18" charset="0"/>
              </a:rPr>
              <a:t>populaires</a:t>
            </a:r>
          </a:p>
          <a:p>
            <a:pPr algn="just">
              <a:lnSpc>
                <a:spcPct val="170000"/>
              </a:lnSpc>
              <a:buFont typeface="Wingdings" pitchFamily="2" charset="2"/>
              <a:buChar char="Ø"/>
            </a:pPr>
            <a:r>
              <a:rPr lang="fr-FR" sz="1400" dirty="0" smtClean="0">
                <a:latin typeface="Times New Roman" pitchFamily="18" charset="0"/>
                <a:cs typeface="Times New Roman" pitchFamily="18" charset="0"/>
              </a:rPr>
              <a:t>Personnalisation </a:t>
            </a:r>
            <a:r>
              <a:rPr lang="fr-FR" sz="1400" dirty="0" smtClean="0">
                <a:latin typeface="Times New Roman" pitchFamily="18" charset="0"/>
                <a:cs typeface="Times New Roman" pitchFamily="18" charset="0"/>
              </a:rPr>
              <a:t>des champs et des rapports afin que vous puissiez ajuster la visualisation des résultats à vos </a:t>
            </a:r>
            <a:r>
              <a:rPr lang="fr-FR" sz="1400" dirty="0" smtClean="0">
                <a:latin typeface="Times New Roman" pitchFamily="18" charset="0"/>
                <a:cs typeface="Times New Roman" pitchFamily="18" charset="0"/>
              </a:rPr>
              <a:t>besoins</a:t>
            </a:r>
          </a:p>
          <a:p>
            <a:pPr algn="just">
              <a:lnSpc>
                <a:spcPct val="170000"/>
              </a:lnSpc>
              <a:buFont typeface="Wingdings" pitchFamily="2" charset="2"/>
              <a:buChar char="Ø"/>
            </a:pPr>
            <a:r>
              <a:rPr lang="fr-FR" sz="1400" dirty="0" smtClean="0">
                <a:latin typeface="Times New Roman" pitchFamily="18" charset="0"/>
                <a:cs typeface="Times New Roman" pitchFamily="18" charset="0"/>
              </a:rPr>
              <a:t>Importation </a:t>
            </a:r>
            <a:r>
              <a:rPr lang="fr-FR" sz="1400" dirty="0" smtClean="0">
                <a:latin typeface="Times New Roman" pitchFamily="18" charset="0"/>
                <a:cs typeface="Times New Roman" pitchFamily="18" charset="0"/>
              </a:rPr>
              <a:t>et exportation de cas de test et de problèmes pour communiquer des données entre différents </a:t>
            </a:r>
            <a:r>
              <a:rPr lang="fr-FR" sz="1400" dirty="0" smtClean="0">
                <a:latin typeface="Times New Roman" pitchFamily="18" charset="0"/>
                <a:cs typeface="Times New Roman" pitchFamily="18" charset="0"/>
              </a:rPr>
              <a:t>outils</a:t>
            </a:r>
          </a:p>
          <a:p>
            <a:pPr algn="just">
              <a:lnSpc>
                <a:spcPct val="170000"/>
              </a:lnSpc>
              <a:buFont typeface="Wingdings" pitchFamily="2" charset="2"/>
              <a:buChar char="Ø"/>
            </a:pPr>
            <a:r>
              <a:rPr lang="fr-FR" sz="1400" dirty="0" smtClean="0">
                <a:latin typeface="Times New Roman" pitchFamily="18" charset="0"/>
                <a:cs typeface="Times New Roman" pitchFamily="18" charset="0"/>
              </a:rPr>
              <a:t>La </a:t>
            </a:r>
            <a:r>
              <a:rPr lang="fr-FR" sz="1400" dirty="0" smtClean="0">
                <a:latin typeface="Times New Roman" pitchFamily="18" charset="0"/>
                <a:cs typeface="Times New Roman" pitchFamily="18" charset="0"/>
              </a:rPr>
              <a:t>prise en charge des tests exploratoires est toujours une bonne </a:t>
            </a:r>
            <a:r>
              <a:rPr lang="fr-FR" sz="1400" dirty="0" smtClean="0">
                <a:latin typeface="Times New Roman" pitchFamily="18" charset="0"/>
                <a:cs typeface="Times New Roman" pitchFamily="18" charset="0"/>
              </a:rPr>
              <a:t>fonctionnalité</a:t>
            </a:r>
          </a:p>
          <a:p>
            <a:pPr algn="just">
              <a:lnSpc>
                <a:spcPct val="170000"/>
              </a:lnSpc>
              <a:buFont typeface="Wingdings" pitchFamily="2" charset="2"/>
              <a:buChar char="Ø"/>
            </a:pPr>
            <a:r>
              <a:rPr lang="fr-FR" sz="1400" dirty="0" smtClean="0">
                <a:latin typeface="Times New Roman" pitchFamily="18" charset="0"/>
                <a:cs typeface="Times New Roman" pitchFamily="18" charset="0"/>
              </a:rPr>
              <a:t>Support </a:t>
            </a:r>
            <a:r>
              <a:rPr lang="fr-FR" sz="1400" dirty="0" smtClean="0">
                <a:latin typeface="Times New Roman" pitchFamily="18" charset="0"/>
                <a:cs typeface="Times New Roman" pitchFamily="18" charset="0"/>
              </a:rPr>
              <a:t>client réactif pour toute question</a:t>
            </a:r>
            <a:endParaRPr lang="fr-FR" sz="1400" dirty="0">
              <a:latin typeface="Times New Roman" pitchFamily="18" charset="0"/>
              <a:cs typeface="Times New Roman"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ZoneTexte 5"/>
          <p:cNvSpPr txBox="1"/>
          <p:nvPr/>
        </p:nvSpPr>
        <p:spPr>
          <a:xfrm>
            <a:off x="357158" y="785794"/>
            <a:ext cx="8286808" cy="5078313"/>
          </a:xfrm>
          <a:prstGeom prst="rect">
            <a:avLst/>
          </a:prstGeom>
          <a:noFill/>
        </p:spPr>
        <p:txBody>
          <a:bodyPr wrap="square" rtlCol="0">
            <a:spAutoFit/>
          </a:bodyPr>
          <a:lstStyle/>
          <a:p>
            <a:r>
              <a:rPr lang="fr-FR" dirty="0" smtClean="0">
                <a:latin typeface="Times New Roman" pitchFamily="18" charset="0"/>
                <a:cs typeface="Times New Roman" pitchFamily="18" charset="0"/>
              </a:rPr>
              <a:t>Un grand nombre de facteurs influence le choix d’un outils de test </a:t>
            </a:r>
            <a:r>
              <a:rPr lang="fr-FR" dirty="0" smtClean="0">
                <a:latin typeface="Times New Roman" pitchFamily="18" charset="0"/>
                <a:cs typeface="Times New Roman" pitchFamily="18" charset="0"/>
              </a:rPr>
              <a:t>comme :</a:t>
            </a:r>
            <a:endParaRPr lang="fr-FR" dirty="0" smtClean="0">
              <a:latin typeface="Times New Roman" pitchFamily="18" charset="0"/>
              <a:cs typeface="Times New Roman" pitchFamily="18" charset="0"/>
            </a:endParaRPr>
          </a:p>
          <a:p>
            <a:pPr>
              <a:buFont typeface="Wingdings" pitchFamily="2" charset="2"/>
              <a:buChar char="q"/>
            </a:pPr>
            <a:r>
              <a:rPr lang="fr-FR" dirty="0" smtClean="0">
                <a:latin typeface="Times New Roman" pitchFamily="18" charset="0"/>
                <a:cs typeface="Times New Roman" pitchFamily="18" charset="0"/>
              </a:rPr>
              <a:t>Compatibilité entre navigateurs et </a:t>
            </a:r>
            <a:r>
              <a:rPr lang="fr-FR" dirty="0" smtClean="0">
                <a:latin typeface="Times New Roman" pitchFamily="18" charset="0"/>
                <a:cs typeface="Times New Roman" pitchFamily="18" charset="0"/>
              </a:rPr>
              <a:t>plates-formes</a:t>
            </a:r>
            <a:endParaRPr lang="fr-FR" dirty="0" smtClean="0">
              <a:latin typeface="Times New Roman" pitchFamily="18" charset="0"/>
              <a:cs typeface="Times New Roman" pitchFamily="18" charset="0"/>
            </a:endParaRPr>
          </a:p>
          <a:p>
            <a:pPr>
              <a:buFont typeface="Wingdings" pitchFamily="2" charset="2"/>
              <a:buChar char="q"/>
            </a:pPr>
            <a:r>
              <a:rPr lang="fr-FR" dirty="0" smtClean="0">
                <a:latin typeface="Times New Roman" pitchFamily="18" charset="0"/>
                <a:cs typeface="Times New Roman" pitchFamily="18" charset="0"/>
              </a:rPr>
              <a:t>Facilité d'entretien des </a:t>
            </a:r>
            <a:r>
              <a:rPr lang="fr-FR" dirty="0" smtClean="0">
                <a:latin typeface="Times New Roman" pitchFamily="18" charset="0"/>
                <a:cs typeface="Times New Roman" pitchFamily="18" charset="0"/>
              </a:rPr>
              <a:t>outils</a:t>
            </a:r>
            <a:endParaRPr lang="fr-FR" dirty="0" smtClean="0">
              <a:latin typeface="Times New Roman" pitchFamily="18" charset="0"/>
              <a:cs typeface="Times New Roman" pitchFamily="18" charset="0"/>
            </a:endParaRPr>
          </a:p>
          <a:p>
            <a:pPr>
              <a:buFont typeface="Wingdings" pitchFamily="2" charset="2"/>
              <a:buChar char="q"/>
            </a:pPr>
            <a:r>
              <a:rPr lang="fr-FR" dirty="0" smtClean="0">
                <a:latin typeface="Times New Roman" pitchFamily="18" charset="0"/>
                <a:cs typeface="Times New Roman" pitchFamily="18" charset="0"/>
              </a:rPr>
              <a:t>Exigences matérielles / </a:t>
            </a:r>
            <a:r>
              <a:rPr lang="fr-FR" dirty="0" smtClean="0">
                <a:latin typeface="Times New Roman" pitchFamily="18" charset="0"/>
                <a:cs typeface="Times New Roman" pitchFamily="18" charset="0"/>
              </a:rPr>
              <a:t>logicielles</a:t>
            </a:r>
            <a:endParaRPr lang="fr-FR" dirty="0" smtClean="0">
              <a:latin typeface="Times New Roman" pitchFamily="18" charset="0"/>
              <a:cs typeface="Times New Roman" pitchFamily="18" charset="0"/>
            </a:endParaRPr>
          </a:p>
          <a:p>
            <a:pPr>
              <a:buFont typeface="Wingdings" pitchFamily="2" charset="2"/>
              <a:buChar char="q"/>
            </a:pPr>
            <a:r>
              <a:rPr lang="fr-FR" dirty="0" smtClean="0">
                <a:latin typeface="Times New Roman" pitchFamily="18" charset="0"/>
                <a:cs typeface="Times New Roman" pitchFamily="18" charset="0"/>
              </a:rPr>
              <a:t>Exigences du </a:t>
            </a:r>
            <a:r>
              <a:rPr lang="fr-FR" dirty="0" smtClean="0">
                <a:latin typeface="Times New Roman" pitchFamily="18" charset="0"/>
                <a:cs typeface="Times New Roman" pitchFamily="18" charset="0"/>
              </a:rPr>
              <a:t>projet</a:t>
            </a:r>
            <a:endParaRPr lang="fr-FR" dirty="0" smtClean="0">
              <a:latin typeface="Times New Roman" pitchFamily="18" charset="0"/>
              <a:cs typeface="Times New Roman" pitchFamily="18" charset="0"/>
            </a:endParaRPr>
          </a:p>
          <a:p>
            <a:pPr>
              <a:buFont typeface="Wingdings" pitchFamily="2" charset="2"/>
              <a:buChar char="q"/>
            </a:pPr>
            <a:r>
              <a:rPr lang="fr-FR" dirty="0" smtClean="0">
                <a:latin typeface="Times New Roman" pitchFamily="18" charset="0"/>
                <a:cs typeface="Times New Roman" pitchFamily="18" charset="0"/>
              </a:rPr>
              <a:t>Support client et politiques de mise à </a:t>
            </a:r>
            <a:r>
              <a:rPr lang="fr-FR" dirty="0" smtClean="0">
                <a:latin typeface="Times New Roman" pitchFamily="18" charset="0"/>
                <a:cs typeface="Times New Roman" pitchFamily="18" charset="0"/>
              </a:rPr>
              <a:t>jour</a:t>
            </a:r>
            <a:endParaRPr lang="fr-FR" dirty="0" smtClean="0">
              <a:latin typeface="Times New Roman" pitchFamily="18" charset="0"/>
              <a:cs typeface="Times New Roman" pitchFamily="18" charset="0"/>
            </a:endParaRPr>
          </a:p>
          <a:p>
            <a:pPr>
              <a:buFont typeface="Wingdings" pitchFamily="2" charset="2"/>
              <a:buChar char="q"/>
            </a:pPr>
            <a:r>
              <a:rPr lang="fr-FR" dirty="0" smtClean="0">
                <a:latin typeface="Times New Roman" pitchFamily="18" charset="0"/>
                <a:cs typeface="Times New Roman" pitchFamily="18" charset="0"/>
              </a:rPr>
              <a:t>Coût de la licence, exigences de </a:t>
            </a:r>
            <a:r>
              <a:rPr lang="fr-FR" dirty="0" smtClean="0">
                <a:latin typeface="Times New Roman" pitchFamily="18" charset="0"/>
                <a:cs typeface="Times New Roman" pitchFamily="18" charset="0"/>
              </a:rPr>
              <a:t>formation</a:t>
            </a:r>
          </a:p>
          <a:p>
            <a:pPr algn="just"/>
            <a:endParaRPr lang="fr-FR" dirty="0" smtClean="0">
              <a:latin typeface="Times New Roman" pitchFamily="18" charset="0"/>
              <a:cs typeface="Times New Roman" pitchFamily="18" charset="0"/>
            </a:endParaRPr>
          </a:p>
          <a:p>
            <a:pPr algn="just"/>
            <a:r>
              <a:rPr lang="fr-FR" dirty="0" smtClean="0">
                <a:latin typeface="Times New Roman" pitchFamily="18" charset="0"/>
                <a:cs typeface="Times New Roman" pitchFamily="18" charset="0"/>
              </a:rPr>
              <a:t> Si votre projet actuel utilise </a:t>
            </a:r>
            <a:r>
              <a:rPr lang="fr-FR" dirty="0" err="1" smtClean="0">
                <a:latin typeface="Times New Roman" pitchFamily="18" charset="0"/>
                <a:cs typeface="Times New Roman" pitchFamily="18" charset="0"/>
              </a:rPr>
              <a:t>Jira</a:t>
            </a:r>
            <a:r>
              <a:rPr lang="fr-FR" dirty="0" smtClean="0">
                <a:latin typeface="Times New Roman" pitchFamily="18" charset="0"/>
                <a:cs typeface="Times New Roman" pitchFamily="18" charset="0"/>
              </a:rPr>
              <a:t> comme outil de gestion de projet, nous vous suggérons d'utiliser </a:t>
            </a:r>
            <a:r>
              <a:rPr lang="fr-FR" dirty="0" err="1" smtClean="0">
                <a:latin typeface="Times New Roman" pitchFamily="18" charset="0"/>
                <a:cs typeface="Times New Roman" pitchFamily="18" charset="0"/>
              </a:rPr>
              <a:t>Xray</a:t>
            </a:r>
            <a:r>
              <a:rPr lang="fr-FR" dirty="0" smtClean="0">
                <a:latin typeface="Times New Roman" pitchFamily="18" charset="0"/>
                <a:cs typeface="Times New Roman" pitchFamily="18" charset="0"/>
              </a:rPr>
              <a:t> comme outil de gestion de test car, lorsque vous utilisez </a:t>
            </a:r>
            <a:r>
              <a:rPr lang="fr-FR" dirty="0" err="1" smtClean="0">
                <a:latin typeface="Times New Roman" pitchFamily="18" charset="0"/>
                <a:cs typeface="Times New Roman" pitchFamily="18" charset="0"/>
              </a:rPr>
              <a:t>Xray</a:t>
            </a:r>
            <a:r>
              <a:rPr lang="fr-FR" dirty="0" smtClean="0">
                <a:latin typeface="Times New Roman" pitchFamily="18" charset="0"/>
                <a:cs typeface="Times New Roman" pitchFamily="18" charset="0"/>
              </a:rPr>
              <a:t>, pratiquement tout ce dont vous avez besoin peut être fait dans </a:t>
            </a:r>
            <a:r>
              <a:rPr lang="fr-FR" dirty="0" err="1" smtClean="0">
                <a:latin typeface="Times New Roman" pitchFamily="18" charset="0"/>
                <a:cs typeface="Times New Roman" pitchFamily="18" charset="0"/>
              </a:rPr>
              <a:t>Jira</a:t>
            </a:r>
            <a:r>
              <a:rPr lang="fr-FR" dirty="0" smtClean="0">
                <a:latin typeface="Times New Roman" pitchFamily="18" charset="0"/>
                <a:cs typeface="Times New Roman" pitchFamily="18" charset="0"/>
              </a:rPr>
              <a:t>. Il est beaucoup plus facile de conserver des informations en temps réel lorsque tout ce dont vous avez besoin est disponible au même endroit. </a:t>
            </a:r>
            <a:r>
              <a:rPr lang="fr-FR" dirty="0" err="1" smtClean="0">
                <a:latin typeface="Times New Roman" pitchFamily="18" charset="0"/>
                <a:cs typeface="Times New Roman" pitchFamily="18" charset="0"/>
              </a:rPr>
              <a:t>Xray</a:t>
            </a:r>
            <a:r>
              <a:rPr lang="fr-FR" dirty="0" smtClean="0">
                <a:latin typeface="Times New Roman" pitchFamily="18" charset="0"/>
                <a:cs typeface="Times New Roman" pitchFamily="18" charset="0"/>
              </a:rPr>
              <a:t> propose également une application de test exploratoire qui peut aider à suivre le travail effectué lors des sessions de test exploratoire.</a:t>
            </a:r>
          </a:p>
          <a:p>
            <a:pPr algn="just"/>
            <a:r>
              <a:rPr lang="fr-FR" dirty="0" smtClean="0">
                <a:latin typeface="Times New Roman" pitchFamily="18" charset="0"/>
                <a:cs typeface="Times New Roman" pitchFamily="18" charset="0"/>
              </a:rPr>
              <a:t>Avec </a:t>
            </a:r>
            <a:r>
              <a:rPr lang="fr-FR" dirty="0" err="1" smtClean="0">
                <a:latin typeface="Times New Roman" pitchFamily="18" charset="0"/>
                <a:cs typeface="Times New Roman" pitchFamily="18" charset="0"/>
              </a:rPr>
              <a:t>Xray</a:t>
            </a:r>
            <a:r>
              <a:rPr lang="fr-FR" dirty="0" smtClean="0">
                <a:latin typeface="Times New Roman" pitchFamily="18" charset="0"/>
                <a:cs typeface="Times New Roman" pitchFamily="18" charset="0"/>
              </a:rPr>
              <a:t>, vous bénéficiez d'une traçabilité complète entre les exigences, les tests, les défauts, les exécutions. Cette fonctionnalité vous donne une visibilité immédiate sur la progression de vos tests et votre préparation au déploiement.</a:t>
            </a:r>
            <a:endParaRPr lang="fr-FR" dirty="0">
              <a:latin typeface="Times New Roman" pitchFamily="18" charset="0"/>
              <a:cs typeface="Times New Roman" pitchFamily="18" charset="0"/>
            </a:endParaRPr>
          </a:p>
        </p:txBody>
      </p:sp>
      <p:sp>
        <p:nvSpPr>
          <p:cNvPr id="7" name="Flèche droite 6"/>
          <p:cNvSpPr/>
          <p:nvPr/>
        </p:nvSpPr>
        <p:spPr>
          <a:xfrm>
            <a:off x="142844" y="3071810"/>
            <a:ext cx="285752" cy="1428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me 3"/>
          <p:cNvGraphicFramePr/>
          <p:nvPr/>
        </p:nvGraphicFramePr>
        <p:xfrm>
          <a:off x="785786" y="785794"/>
          <a:ext cx="7715304" cy="55721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descr="Test-Management-Tools-2.png"/>
          <p:cNvPicPr>
            <a:picLocks noChangeAspect="1"/>
          </p:cNvPicPr>
          <p:nvPr/>
        </p:nvPicPr>
        <p:blipFill>
          <a:blip r:embed="rId2"/>
          <a:srcRect b="5208"/>
          <a:stretch>
            <a:fillRect/>
          </a:stretch>
        </p:blipFill>
        <p:spPr>
          <a:xfrm>
            <a:off x="0" y="0"/>
            <a:ext cx="9144000" cy="68580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ED8B9CA0-EC97-9302-01E1-B2602630A5D5}"/>
              </a:ext>
            </a:extLst>
          </p:cNvPr>
          <p:cNvSpPr>
            <a:spLocks noGrp="1"/>
          </p:cNvSpPr>
          <p:nvPr>
            <p:ph type="title"/>
          </p:nvPr>
        </p:nvSpPr>
        <p:spPr>
          <a:xfrm>
            <a:off x="251520" y="908720"/>
            <a:ext cx="4896544" cy="346050"/>
          </a:xfrm>
        </p:spPr>
        <p:txBody>
          <a:bodyPr>
            <a:noAutofit/>
          </a:bodyPr>
          <a:lstStyle/>
          <a:p>
            <a:r>
              <a:rPr lang="fr-FR" sz="2400" b="1" i="0" dirty="0">
                <a:solidFill>
                  <a:srgbClr val="FFC000"/>
                </a:solidFill>
                <a:effectLst/>
                <a:latin typeface="Times New Roman" panose="02020603050405020304" pitchFamily="18" charset="0"/>
                <a:cs typeface="Times New Roman" panose="02020603050405020304" pitchFamily="18" charset="0"/>
              </a:rPr>
              <a:t>Qu’est-ce que la gestion des tests ?</a:t>
            </a:r>
            <a:endParaRPr lang="fr-FR" sz="2400" b="1" dirty="0">
              <a:solidFill>
                <a:srgbClr val="FFC000"/>
              </a:solidFill>
              <a:latin typeface="Times New Roman" panose="02020603050405020304" pitchFamily="18" charset="0"/>
              <a:cs typeface="Times New Roman" panose="02020603050405020304" pitchFamily="18" charset="0"/>
            </a:endParaRPr>
          </a:p>
        </p:txBody>
      </p:sp>
      <p:sp>
        <p:nvSpPr>
          <p:cNvPr id="3" name="Espace réservé du contenu 2">
            <a:extLst>
              <a:ext uri="{FF2B5EF4-FFF2-40B4-BE49-F238E27FC236}">
                <a16:creationId xmlns:a16="http://schemas.microsoft.com/office/drawing/2014/main" xmlns="" id="{6A89A788-3DC3-DA2E-5EC3-9BE9F5618D47}"/>
              </a:ext>
            </a:extLst>
          </p:cNvPr>
          <p:cNvSpPr>
            <a:spLocks noGrp="1"/>
          </p:cNvSpPr>
          <p:nvPr>
            <p:ph idx="1"/>
          </p:nvPr>
        </p:nvSpPr>
        <p:spPr>
          <a:xfrm>
            <a:off x="457200" y="1600201"/>
            <a:ext cx="8075240" cy="4205064"/>
          </a:xfrm>
        </p:spPr>
        <p:txBody>
          <a:bodyPr>
            <a:normAutofit/>
          </a:bodyPr>
          <a:lstStyle/>
          <a:p>
            <a:pPr algn="just">
              <a:buFont typeface="Wingdings" panose="05000000000000000000" pitchFamily="2" charset="2"/>
              <a:buChar char="Ø"/>
            </a:pPr>
            <a:r>
              <a:rPr lang="fr-FR" sz="2000" b="0" i="0" dirty="0">
                <a:effectLst/>
                <a:latin typeface="Times New Roman" panose="02020603050405020304" pitchFamily="18" charset="0"/>
                <a:cs typeface="Times New Roman" panose="02020603050405020304" pitchFamily="18" charset="0"/>
              </a:rPr>
              <a:t>La gestion des tests est le processus qui consiste à prendre les exigences de son projet, à élaborer un plan de test, à écrire les tests, à planifier les activités de test et à analyser les résultats. </a:t>
            </a:r>
          </a:p>
          <a:p>
            <a:pPr marL="0" indent="0" algn="l">
              <a:buNone/>
            </a:pPr>
            <a:endParaRPr lang="fr-FR" sz="2000" b="0" i="0" dirty="0">
              <a:effectLst/>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fr-FR" sz="2000" b="0" i="0" dirty="0">
                <a:effectLst/>
                <a:latin typeface="Times New Roman" panose="02020603050405020304" pitchFamily="18" charset="0"/>
                <a:cs typeface="Times New Roman" panose="02020603050405020304" pitchFamily="18" charset="0"/>
              </a:rPr>
              <a:t>Les projets logiciels devenant de plus en plus complexes et imbriqués, et le nombre de plateformes et d’appareils différents devant être testés, il est plus important que jamais de disposer d’un processus solide pour gérer ses activités de test et s’assurer que les ressources de test limitées sont concentrées sur les domaines les plus risqués et les plus importants. Un logiciel de gestion des tests aide à gérer ce processus, mais pour qu’il soit le plus utile possible, il doit bien s’intégrer à notre infrastructure de développement de produits et prendre en charge la méthodologie de développement de logiciels choisie.</a:t>
            </a:r>
          </a:p>
          <a:p>
            <a:endParaRPr lang="fr-FR" dirty="0"/>
          </a:p>
        </p:txBody>
      </p:sp>
    </p:spTree>
    <p:extLst>
      <p:ext uri="{BB962C8B-B14F-4D97-AF65-F5344CB8AC3E}">
        <p14:creationId xmlns:p14="http://schemas.microsoft.com/office/powerpoint/2010/main" xmlns="" val="12432166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7CC8B8FB-EFAA-1768-D4F1-D92C0C6B40E6}"/>
              </a:ext>
            </a:extLst>
          </p:cNvPr>
          <p:cNvSpPr>
            <a:spLocks noGrp="1"/>
          </p:cNvSpPr>
          <p:nvPr>
            <p:ph type="title"/>
          </p:nvPr>
        </p:nvSpPr>
        <p:spPr>
          <a:xfrm>
            <a:off x="285720" y="714356"/>
            <a:ext cx="8229600" cy="1066130"/>
          </a:xfrm>
        </p:spPr>
        <p:txBody>
          <a:bodyPr>
            <a:normAutofit fontScale="90000"/>
          </a:bodyPr>
          <a:lstStyle/>
          <a:p>
            <a:pPr algn="l"/>
            <a:r>
              <a:rPr lang="fr-FR" b="1" i="0" dirty="0">
                <a:solidFill>
                  <a:srgbClr val="505A76"/>
                </a:solidFill>
                <a:effectLst/>
                <a:latin typeface="Roboto" panose="02000000000000000000" pitchFamily="2" charset="0"/>
              </a:rPr>
              <a:t> </a:t>
            </a:r>
            <a:r>
              <a:rPr lang="fr-FR" sz="2700" b="1" dirty="0">
                <a:solidFill>
                  <a:srgbClr val="FFC000"/>
                </a:solidFill>
                <a:latin typeface="Times New Roman" panose="02020603050405020304" pitchFamily="18" charset="0"/>
                <a:cs typeface="Times New Roman" panose="02020603050405020304" pitchFamily="18" charset="0"/>
              </a:rPr>
              <a:t>Facteurs</a:t>
            </a:r>
            <a:r>
              <a:rPr lang="fr-FR" sz="2400" b="1" i="0" dirty="0">
                <a:solidFill>
                  <a:srgbClr val="FFC000"/>
                </a:solidFill>
                <a:effectLst/>
                <a:latin typeface="Times New Roman" panose="02020603050405020304" pitchFamily="18" charset="0"/>
                <a:cs typeface="Times New Roman" panose="02020603050405020304" pitchFamily="18" charset="0"/>
              </a:rPr>
              <a:t> à </a:t>
            </a:r>
            <a:r>
              <a:rPr lang="fr-FR" sz="2700" b="1" dirty="0">
                <a:solidFill>
                  <a:srgbClr val="FFC000"/>
                </a:solidFill>
                <a:latin typeface="Times New Roman" panose="02020603050405020304" pitchFamily="18" charset="0"/>
                <a:cs typeface="Times New Roman" panose="02020603050405020304" pitchFamily="18" charset="0"/>
              </a:rPr>
              <a:t>prendre</a:t>
            </a:r>
            <a:r>
              <a:rPr lang="fr-FR" sz="2400" b="1" i="0" dirty="0">
                <a:solidFill>
                  <a:srgbClr val="FFC000"/>
                </a:solidFill>
                <a:effectLst/>
                <a:latin typeface="Times New Roman" panose="02020603050405020304" pitchFamily="18" charset="0"/>
                <a:cs typeface="Times New Roman" panose="02020603050405020304" pitchFamily="18" charset="0"/>
              </a:rPr>
              <a:t> </a:t>
            </a:r>
            <a:r>
              <a:rPr lang="fr-FR" sz="2700" b="1" dirty="0">
                <a:solidFill>
                  <a:srgbClr val="FFC000"/>
                </a:solidFill>
                <a:latin typeface="Times New Roman" panose="02020603050405020304" pitchFamily="18" charset="0"/>
                <a:cs typeface="Times New Roman" panose="02020603050405020304" pitchFamily="18" charset="0"/>
              </a:rPr>
              <a:t>en</a:t>
            </a:r>
            <a:r>
              <a:rPr lang="fr-FR" sz="2400" b="1" i="0" dirty="0">
                <a:solidFill>
                  <a:srgbClr val="FFC000"/>
                </a:solidFill>
                <a:effectLst/>
                <a:latin typeface="Times New Roman" panose="02020603050405020304" pitchFamily="18" charset="0"/>
                <a:cs typeface="Times New Roman" panose="02020603050405020304" pitchFamily="18" charset="0"/>
              </a:rPr>
              <a:t> </a:t>
            </a:r>
            <a:r>
              <a:rPr lang="fr-FR" sz="2700" b="1" dirty="0">
                <a:solidFill>
                  <a:srgbClr val="FFC000"/>
                </a:solidFill>
                <a:latin typeface="Times New Roman" panose="02020603050405020304" pitchFamily="18" charset="0"/>
                <a:cs typeface="Times New Roman" panose="02020603050405020304" pitchFamily="18" charset="0"/>
              </a:rPr>
              <a:t>compte</a:t>
            </a:r>
            <a:r>
              <a:rPr lang="fr-FR" sz="2400" b="1" i="0" dirty="0">
                <a:solidFill>
                  <a:srgbClr val="FFC000"/>
                </a:solidFill>
                <a:effectLst/>
                <a:latin typeface="Times New Roman" panose="02020603050405020304" pitchFamily="18" charset="0"/>
                <a:cs typeface="Times New Roman" panose="02020603050405020304" pitchFamily="18" charset="0"/>
              </a:rPr>
              <a:t> </a:t>
            </a:r>
            <a:r>
              <a:rPr lang="fr-FR" sz="2700" b="1" dirty="0">
                <a:solidFill>
                  <a:srgbClr val="FFC000"/>
                </a:solidFill>
                <a:latin typeface="Times New Roman" panose="02020603050405020304" pitchFamily="18" charset="0"/>
                <a:cs typeface="Times New Roman" panose="02020603050405020304" pitchFamily="18" charset="0"/>
              </a:rPr>
              <a:t>pour</a:t>
            </a:r>
            <a:r>
              <a:rPr lang="fr-FR" sz="2400" b="1" i="0" dirty="0">
                <a:solidFill>
                  <a:srgbClr val="FFC000"/>
                </a:solidFill>
                <a:effectLst/>
                <a:latin typeface="Times New Roman" panose="02020603050405020304" pitchFamily="18" charset="0"/>
                <a:cs typeface="Times New Roman" panose="02020603050405020304" pitchFamily="18" charset="0"/>
              </a:rPr>
              <a:t> </a:t>
            </a:r>
            <a:r>
              <a:rPr lang="fr-FR" sz="2700" b="1" dirty="0">
                <a:solidFill>
                  <a:srgbClr val="FFC000"/>
                </a:solidFill>
                <a:latin typeface="Times New Roman" panose="02020603050405020304" pitchFamily="18" charset="0"/>
                <a:cs typeface="Times New Roman" panose="02020603050405020304" pitchFamily="18" charset="0"/>
              </a:rPr>
              <a:t>choisir</a:t>
            </a:r>
            <a:r>
              <a:rPr lang="fr-FR" sz="2400" b="1" i="0" dirty="0">
                <a:solidFill>
                  <a:srgbClr val="FFC000"/>
                </a:solidFill>
                <a:effectLst/>
                <a:latin typeface="Times New Roman" panose="02020603050405020304" pitchFamily="18" charset="0"/>
                <a:cs typeface="Times New Roman" panose="02020603050405020304" pitchFamily="18" charset="0"/>
              </a:rPr>
              <a:t> </a:t>
            </a:r>
            <a:r>
              <a:rPr lang="fr-FR" sz="2700" b="1" dirty="0">
                <a:solidFill>
                  <a:srgbClr val="FFC000"/>
                </a:solidFill>
                <a:latin typeface="Times New Roman" panose="02020603050405020304" pitchFamily="18" charset="0"/>
                <a:cs typeface="Times New Roman" panose="02020603050405020304" pitchFamily="18" charset="0"/>
              </a:rPr>
              <a:t>un</a:t>
            </a:r>
            <a:r>
              <a:rPr lang="fr-FR" sz="2400" b="1" i="0" dirty="0">
                <a:solidFill>
                  <a:srgbClr val="FFC000"/>
                </a:solidFill>
                <a:effectLst/>
                <a:latin typeface="Times New Roman" panose="02020603050405020304" pitchFamily="18" charset="0"/>
                <a:cs typeface="Times New Roman" panose="02020603050405020304" pitchFamily="18" charset="0"/>
              </a:rPr>
              <a:t> </a:t>
            </a:r>
            <a:r>
              <a:rPr lang="fr-FR" sz="2700" b="1" dirty="0">
                <a:solidFill>
                  <a:srgbClr val="FFC000"/>
                </a:solidFill>
                <a:latin typeface="Times New Roman" panose="02020603050405020304" pitchFamily="18" charset="0"/>
                <a:cs typeface="Times New Roman" panose="02020603050405020304" pitchFamily="18" charset="0"/>
              </a:rPr>
              <a:t>outil</a:t>
            </a:r>
            <a:r>
              <a:rPr lang="fr-FR" sz="2400" b="1" i="0" dirty="0">
                <a:solidFill>
                  <a:srgbClr val="FFC000"/>
                </a:solidFill>
                <a:effectLst/>
                <a:latin typeface="Times New Roman" panose="02020603050405020304" pitchFamily="18" charset="0"/>
                <a:cs typeface="Times New Roman" panose="02020603050405020304" pitchFamily="18" charset="0"/>
              </a:rPr>
              <a:t> </a:t>
            </a:r>
            <a:r>
              <a:rPr lang="fr-FR" sz="2700" b="1" dirty="0">
                <a:solidFill>
                  <a:srgbClr val="FFC000"/>
                </a:solidFill>
                <a:latin typeface="Times New Roman" panose="02020603050405020304" pitchFamily="18" charset="0"/>
                <a:cs typeface="Times New Roman" panose="02020603050405020304" pitchFamily="18" charset="0"/>
              </a:rPr>
              <a:t>de</a:t>
            </a:r>
            <a:r>
              <a:rPr lang="fr-FR" sz="2400" b="1" i="0" dirty="0">
                <a:solidFill>
                  <a:srgbClr val="FFC000"/>
                </a:solidFill>
                <a:effectLst/>
                <a:latin typeface="Times New Roman" panose="02020603050405020304" pitchFamily="18" charset="0"/>
                <a:cs typeface="Times New Roman" panose="02020603050405020304" pitchFamily="18" charset="0"/>
              </a:rPr>
              <a:t> </a:t>
            </a:r>
            <a:r>
              <a:rPr lang="fr-FR" sz="2700" b="1" dirty="0">
                <a:solidFill>
                  <a:srgbClr val="FFC000"/>
                </a:solidFill>
                <a:latin typeface="Times New Roman" panose="02020603050405020304" pitchFamily="18" charset="0"/>
                <a:cs typeface="Times New Roman" panose="02020603050405020304" pitchFamily="18" charset="0"/>
              </a:rPr>
              <a:t>gestion</a:t>
            </a:r>
            <a:r>
              <a:rPr lang="fr-FR" sz="2400" b="1" i="0" dirty="0">
                <a:solidFill>
                  <a:srgbClr val="FFC000"/>
                </a:solidFill>
                <a:effectLst/>
                <a:latin typeface="Times New Roman" panose="02020603050405020304" pitchFamily="18" charset="0"/>
                <a:cs typeface="Times New Roman" panose="02020603050405020304" pitchFamily="18" charset="0"/>
              </a:rPr>
              <a:t> </a:t>
            </a:r>
            <a:r>
              <a:rPr lang="fr-FR" sz="2700" b="1" dirty="0">
                <a:solidFill>
                  <a:srgbClr val="FFC000"/>
                </a:solidFill>
                <a:latin typeface="Times New Roman" panose="02020603050405020304" pitchFamily="18" charset="0"/>
                <a:cs typeface="Times New Roman" panose="02020603050405020304" pitchFamily="18" charset="0"/>
              </a:rPr>
              <a:t>des</a:t>
            </a:r>
            <a:r>
              <a:rPr lang="fr-FR" sz="2400" b="1" i="0" dirty="0">
                <a:solidFill>
                  <a:srgbClr val="FFC000"/>
                </a:solidFill>
                <a:effectLst/>
                <a:latin typeface="Times New Roman" panose="02020603050405020304" pitchFamily="18" charset="0"/>
                <a:cs typeface="Times New Roman" panose="02020603050405020304" pitchFamily="18" charset="0"/>
              </a:rPr>
              <a:t> </a:t>
            </a:r>
            <a:r>
              <a:rPr lang="fr-FR" sz="2700" b="1" dirty="0">
                <a:solidFill>
                  <a:srgbClr val="FFC000"/>
                </a:solidFill>
                <a:latin typeface="Times New Roman" panose="02020603050405020304" pitchFamily="18" charset="0"/>
                <a:cs typeface="Times New Roman" panose="02020603050405020304" pitchFamily="18" charset="0"/>
              </a:rPr>
              <a:t>tests</a:t>
            </a:r>
            <a:r>
              <a:rPr lang="fr-FR" sz="2400" b="1" i="0" dirty="0">
                <a:solidFill>
                  <a:srgbClr val="FFC000"/>
                </a:solidFill>
                <a:effectLst/>
                <a:latin typeface="Times New Roman" panose="02020603050405020304" pitchFamily="18" charset="0"/>
                <a:cs typeface="Times New Roman" panose="02020603050405020304" pitchFamily="18" charset="0"/>
              </a:rPr>
              <a:t> :</a:t>
            </a:r>
            <a:endParaRPr lang="fr-FR" sz="2400" b="1" dirty="0">
              <a:solidFill>
                <a:srgbClr val="FFC000"/>
              </a:solidFill>
              <a:latin typeface="Times New Roman" panose="02020603050405020304" pitchFamily="18" charset="0"/>
              <a:cs typeface="Times New Roman" panose="02020603050405020304" pitchFamily="18" charset="0"/>
            </a:endParaRPr>
          </a:p>
        </p:txBody>
      </p:sp>
      <p:sp>
        <p:nvSpPr>
          <p:cNvPr id="3" name="Espace réservé du contenu 2">
            <a:extLst>
              <a:ext uri="{FF2B5EF4-FFF2-40B4-BE49-F238E27FC236}">
                <a16:creationId xmlns:a16="http://schemas.microsoft.com/office/drawing/2014/main" xmlns="" id="{B5BE8153-E31C-A8B3-FC09-881A73AC0538}"/>
              </a:ext>
            </a:extLst>
          </p:cNvPr>
          <p:cNvSpPr>
            <a:spLocks noGrp="1"/>
          </p:cNvSpPr>
          <p:nvPr>
            <p:ph idx="1"/>
          </p:nvPr>
        </p:nvSpPr>
        <p:spPr>
          <a:xfrm>
            <a:off x="357158" y="2071678"/>
            <a:ext cx="8229600" cy="3257560"/>
          </a:xfrm>
        </p:spPr>
        <p:txBody>
          <a:bodyPr>
            <a:normAutofit/>
          </a:bodyPr>
          <a:lstStyle/>
          <a:p>
            <a:pPr algn="just">
              <a:buFont typeface="Arial" panose="020B0604020202020204" pitchFamily="34" charset="0"/>
              <a:buChar char="•"/>
            </a:pPr>
            <a:r>
              <a:rPr lang="fr-FR" sz="2000" b="0" i="0" dirty="0">
                <a:effectLst/>
                <a:latin typeface="Times New Roman" panose="02020603050405020304" pitchFamily="18" charset="0"/>
                <a:cs typeface="Times New Roman" panose="02020603050405020304" pitchFamily="18" charset="0"/>
              </a:rPr>
              <a:t>Fait-on principalement des tests manuels traditionnels ou une combinaison de tests manuels, exploratoires et automatisés ?</a:t>
            </a:r>
          </a:p>
          <a:p>
            <a:pPr algn="just">
              <a:buFont typeface="Arial" panose="020B0604020202020204" pitchFamily="34" charset="0"/>
              <a:buChar char="•"/>
            </a:pPr>
            <a:r>
              <a:rPr lang="fr-FR" sz="2000" b="0" i="0" dirty="0">
                <a:effectLst/>
                <a:latin typeface="Times New Roman" panose="02020603050405020304" pitchFamily="18" charset="0"/>
                <a:cs typeface="Times New Roman" panose="02020603050405020304" pitchFamily="18" charset="0"/>
              </a:rPr>
              <a:t>A t-on besoin d’un outil de gestion des tests autonome, d’un outil qui s’intègre à une plate-forme existante ou d’un outil capable d’intégrer les exigences, les tests et les défauts ?</a:t>
            </a:r>
          </a:p>
          <a:p>
            <a:pPr algn="just">
              <a:buFont typeface="Arial" panose="020B0604020202020204" pitchFamily="34" charset="0"/>
              <a:buChar char="•"/>
            </a:pPr>
            <a:r>
              <a:rPr lang="fr-FR" sz="2000" b="0" i="0" dirty="0">
                <a:effectLst/>
                <a:latin typeface="Times New Roman" panose="02020603050405020304" pitchFamily="18" charset="0"/>
                <a:cs typeface="Times New Roman" panose="02020603050405020304" pitchFamily="18" charset="0"/>
              </a:rPr>
              <a:t>Recherche-t-on une solution SaaS basée sur le cloud ou une solution qui peut être déployée sur site ?</a:t>
            </a:r>
          </a:p>
          <a:p>
            <a:endParaRPr lang="fr-FR" dirty="0"/>
          </a:p>
        </p:txBody>
      </p:sp>
    </p:spTree>
    <p:extLst>
      <p:ext uri="{BB962C8B-B14F-4D97-AF65-F5344CB8AC3E}">
        <p14:creationId xmlns:p14="http://schemas.microsoft.com/office/powerpoint/2010/main" xmlns="" val="38692522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F56E934C-91F5-0708-EFE4-697D992F9F89}"/>
              </a:ext>
            </a:extLst>
          </p:cNvPr>
          <p:cNvSpPr>
            <a:spLocks noGrp="1"/>
          </p:cNvSpPr>
          <p:nvPr>
            <p:ph type="title"/>
          </p:nvPr>
        </p:nvSpPr>
        <p:spPr>
          <a:xfrm>
            <a:off x="457200" y="274638"/>
            <a:ext cx="8229600" cy="634082"/>
          </a:xfrm>
        </p:spPr>
        <p:txBody>
          <a:bodyPr>
            <a:noAutofit/>
          </a:bodyPr>
          <a:lstStyle/>
          <a:p>
            <a:r>
              <a:rPr lang="fr-FR" sz="2400" b="1" dirty="0">
                <a:solidFill>
                  <a:srgbClr val="FFC000"/>
                </a:solidFill>
                <a:latin typeface="Times New Roman" panose="02020603050405020304" pitchFamily="18" charset="0"/>
                <a:cs typeface="Times New Roman" panose="02020603050405020304" pitchFamily="18" charset="0"/>
              </a:rPr>
              <a:t>Quelques outils populaires de gestion de tests</a:t>
            </a:r>
          </a:p>
        </p:txBody>
      </p:sp>
      <p:sp>
        <p:nvSpPr>
          <p:cNvPr id="3" name="Espace réservé du contenu 2">
            <a:extLst>
              <a:ext uri="{FF2B5EF4-FFF2-40B4-BE49-F238E27FC236}">
                <a16:creationId xmlns:a16="http://schemas.microsoft.com/office/drawing/2014/main" xmlns="" id="{C25EEE6C-C32F-038F-7D45-A2AF1ADDCBCE}"/>
              </a:ext>
            </a:extLst>
          </p:cNvPr>
          <p:cNvSpPr>
            <a:spLocks noGrp="1"/>
          </p:cNvSpPr>
          <p:nvPr>
            <p:ph idx="1"/>
          </p:nvPr>
        </p:nvSpPr>
        <p:spPr>
          <a:xfrm>
            <a:off x="457200" y="1628800"/>
            <a:ext cx="8229600" cy="4497363"/>
          </a:xfrm>
        </p:spPr>
        <p:txBody>
          <a:bodyPr>
            <a:normAutofit fontScale="55000" lnSpcReduction="20000"/>
          </a:bodyPr>
          <a:lstStyle/>
          <a:p>
            <a:pPr marL="0" indent="0" algn="just">
              <a:buNone/>
            </a:pPr>
            <a:r>
              <a:rPr lang="fr-FR" b="0" i="0" dirty="0" err="1">
                <a:effectLst/>
                <a:latin typeface="Times New Roman" panose="02020603050405020304" pitchFamily="18" charset="0"/>
                <a:cs typeface="Times New Roman" panose="02020603050405020304" pitchFamily="18" charset="0"/>
              </a:rPr>
              <a:t>Testpad</a:t>
            </a:r>
            <a:r>
              <a:rPr lang="fr-FR" b="0" i="0" dirty="0">
                <a:effectLst/>
                <a:latin typeface="Times New Roman" panose="02020603050405020304" pitchFamily="18" charset="0"/>
                <a:cs typeface="Times New Roman" panose="02020603050405020304" pitchFamily="18" charset="0"/>
              </a:rPr>
              <a:t> n’est pas l’outil de gestion des tests typique. Il ressemble plus à une feuille de calcul qu’à une base de données de cas de test, mais contrairement à une feuille de calcul, </a:t>
            </a:r>
            <a:r>
              <a:rPr lang="fr-FR" b="0" i="0" dirty="0" err="1">
                <a:effectLst/>
                <a:latin typeface="Times New Roman" panose="02020603050405020304" pitchFamily="18" charset="0"/>
                <a:cs typeface="Times New Roman" panose="02020603050405020304" pitchFamily="18" charset="0"/>
              </a:rPr>
              <a:t>Testpad</a:t>
            </a:r>
            <a:r>
              <a:rPr lang="fr-FR" b="0" i="0" dirty="0">
                <a:effectLst/>
                <a:latin typeface="Times New Roman" panose="02020603050405020304" pitchFamily="18" charset="0"/>
                <a:cs typeface="Times New Roman" panose="02020603050405020304" pitchFamily="18" charset="0"/>
              </a:rPr>
              <a:t> permet un formatage cohérent, une collaboration d’équipe facile et de grands rapports qui rendent évidente la façon dont les tests se déroulent. La nature libre des plans de test peut être utilisée sur presque tous les styles : des guides de haut niveau pour les tests exploratoires à la gestion des cas de test entièrement scénarisés.</a:t>
            </a:r>
          </a:p>
          <a:p>
            <a:pPr marL="0" indent="0" algn="l">
              <a:buNone/>
            </a:pPr>
            <a:r>
              <a:rPr lang="fr-FR" b="0" i="0" dirty="0">
                <a:effectLst/>
                <a:latin typeface="Times New Roman" panose="02020603050405020304" pitchFamily="18" charset="0"/>
                <a:cs typeface="Times New Roman" panose="02020603050405020304" pitchFamily="18" charset="0"/>
              </a:rPr>
              <a:t> </a:t>
            </a:r>
          </a:p>
          <a:p>
            <a:pPr marL="0" indent="0" algn="l">
              <a:buNone/>
            </a:pPr>
            <a:r>
              <a:rPr lang="fr-FR" b="1" i="0" dirty="0">
                <a:effectLst/>
                <a:latin typeface="Times New Roman" panose="02020603050405020304" pitchFamily="18" charset="0"/>
                <a:cs typeface="Times New Roman" panose="02020603050405020304" pitchFamily="18" charset="0"/>
              </a:rPr>
              <a:t>Les principales caractéristiques de </a:t>
            </a:r>
            <a:r>
              <a:rPr lang="fr-FR" b="1" i="0" dirty="0" err="1">
                <a:effectLst/>
                <a:latin typeface="Times New Roman" panose="02020603050405020304" pitchFamily="18" charset="0"/>
                <a:cs typeface="Times New Roman" panose="02020603050405020304" pitchFamily="18" charset="0"/>
              </a:rPr>
              <a:t>Testpad</a:t>
            </a:r>
            <a:r>
              <a:rPr lang="fr-FR" b="1" i="0" dirty="0">
                <a:effectLst/>
                <a:latin typeface="Times New Roman" panose="02020603050405020304" pitchFamily="18" charset="0"/>
                <a:cs typeface="Times New Roman" panose="02020603050405020304" pitchFamily="18" charset="0"/>
              </a:rPr>
              <a:t> :</a:t>
            </a:r>
            <a:endParaRPr lang="fr-FR" b="0" i="0" dirty="0">
              <a:effectLst/>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ü"/>
            </a:pPr>
            <a:r>
              <a:rPr lang="fr-FR" b="0" i="0" dirty="0">
                <a:effectLst/>
                <a:latin typeface="Times New Roman" panose="02020603050405020304" pitchFamily="18" charset="0"/>
                <a:cs typeface="Times New Roman" panose="02020603050405020304" pitchFamily="18" charset="0"/>
              </a:rPr>
              <a:t>Suffisamment simple pour être utilisé par des non testeurs</a:t>
            </a:r>
          </a:p>
          <a:p>
            <a:pPr algn="just">
              <a:buFont typeface="Wingdings" panose="05000000000000000000" pitchFamily="2" charset="2"/>
              <a:buChar char="ü"/>
            </a:pPr>
            <a:r>
              <a:rPr lang="fr-FR" b="0" i="0" dirty="0">
                <a:effectLst/>
                <a:latin typeface="Times New Roman" panose="02020603050405020304" pitchFamily="18" charset="0"/>
                <a:cs typeface="Times New Roman" panose="02020603050405020304" pitchFamily="18" charset="0"/>
              </a:rPr>
              <a:t>Éditeur piloté par le clavier avec une interface utilisateur responsive alimentée par javascript.</a:t>
            </a:r>
          </a:p>
          <a:p>
            <a:pPr algn="just">
              <a:buFont typeface="Wingdings" panose="05000000000000000000" pitchFamily="2" charset="2"/>
              <a:buChar char="ü"/>
            </a:pPr>
            <a:r>
              <a:rPr lang="fr-FR" b="0" i="0" dirty="0">
                <a:effectLst/>
                <a:latin typeface="Times New Roman" panose="02020603050405020304" pitchFamily="18" charset="0"/>
                <a:cs typeface="Times New Roman" panose="02020603050405020304" pitchFamily="18" charset="0"/>
              </a:rPr>
              <a:t>Organisation des plans de test par </a:t>
            </a:r>
            <a:r>
              <a:rPr lang="fr-FR" b="0" i="0" dirty="0" err="1">
                <a:effectLst/>
                <a:latin typeface="Times New Roman" panose="02020603050405020304" pitchFamily="18" charset="0"/>
                <a:cs typeface="Times New Roman" panose="02020603050405020304" pitchFamily="18" charset="0"/>
              </a:rPr>
              <a:t>drag’n’drop</a:t>
            </a:r>
            <a:endParaRPr lang="fr-FR" b="0" i="0" dirty="0">
              <a:effectLst/>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ü"/>
            </a:pPr>
            <a:r>
              <a:rPr lang="fr-FR" b="0" i="0" dirty="0">
                <a:effectLst/>
                <a:latin typeface="Times New Roman" panose="02020603050405020304" pitchFamily="18" charset="0"/>
                <a:cs typeface="Times New Roman" panose="02020603050405020304" pitchFamily="18" charset="0"/>
              </a:rPr>
              <a:t>Intégration légère avec les traqueurs de problèmes, notamment JIRA.</a:t>
            </a:r>
          </a:p>
          <a:p>
            <a:pPr algn="just">
              <a:buFont typeface="Wingdings" panose="05000000000000000000" pitchFamily="2" charset="2"/>
              <a:buChar char="ü"/>
            </a:pPr>
            <a:r>
              <a:rPr lang="fr-FR" b="0" i="0" dirty="0" err="1">
                <a:effectLst/>
                <a:latin typeface="Times New Roman" panose="02020603050405020304" pitchFamily="18" charset="0"/>
                <a:cs typeface="Times New Roman" panose="02020603050405020304" pitchFamily="18" charset="0"/>
              </a:rPr>
              <a:t>Testpad</a:t>
            </a:r>
            <a:r>
              <a:rPr lang="fr-FR" b="0" i="0" dirty="0">
                <a:effectLst/>
                <a:latin typeface="Times New Roman" panose="02020603050405020304" pitchFamily="18" charset="0"/>
                <a:cs typeface="Times New Roman" panose="02020603050405020304" pitchFamily="18" charset="0"/>
              </a:rPr>
              <a:t> s’adresse aux professionnels de l’assurance qualité à la recherche d’une approche plus productive des tests, ainsi qu’aux débutants à la recherche d’une solution pour remédier à l’ennui des feuilles de calcul.</a:t>
            </a:r>
          </a:p>
          <a:p>
            <a:endParaRPr lang="fr-FR" dirty="0"/>
          </a:p>
        </p:txBody>
      </p:sp>
      <p:pic>
        <p:nvPicPr>
          <p:cNvPr id="5" name="Image 4">
            <a:extLst>
              <a:ext uri="{FF2B5EF4-FFF2-40B4-BE49-F238E27FC236}">
                <a16:creationId xmlns:a16="http://schemas.microsoft.com/office/drawing/2014/main" xmlns="" id="{47FA6405-AC51-F1A4-D937-FD1014B63F7A}"/>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07504" y="1015006"/>
            <a:ext cx="2198746" cy="613794"/>
          </a:xfrm>
          <a:prstGeom prst="rect">
            <a:avLst/>
          </a:prstGeom>
        </p:spPr>
      </p:pic>
    </p:spTree>
    <p:extLst>
      <p:ext uri="{BB962C8B-B14F-4D97-AF65-F5344CB8AC3E}">
        <p14:creationId xmlns:p14="http://schemas.microsoft.com/office/powerpoint/2010/main" xmlns="" val="30276649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xmlns="" id="{C6E49C0B-E3FD-EFD6-46CA-5F09541C4330}"/>
              </a:ext>
            </a:extLst>
          </p:cNvPr>
          <p:cNvSpPr>
            <a:spLocks noGrp="1"/>
          </p:cNvSpPr>
          <p:nvPr>
            <p:ph idx="1"/>
          </p:nvPr>
        </p:nvSpPr>
        <p:spPr>
          <a:xfrm>
            <a:off x="143508" y="1916832"/>
            <a:ext cx="8856984" cy="4680520"/>
          </a:xfrm>
        </p:spPr>
        <p:txBody>
          <a:bodyPr>
            <a:noAutofit/>
          </a:bodyPr>
          <a:lstStyle/>
          <a:p>
            <a:pPr algn="just"/>
            <a:r>
              <a:rPr lang="fr-FR" sz="1600" dirty="0" err="1" smtClean="0">
                <a:latin typeface="Times New Roman" panose="02020603050405020304" pitchFamily="18" charset="0"/>
                <a:cs typeface="Times New Roman" panose="02020603050405020304" pitchFamily="18" charset="0"/>
              </a:rPr>
              <a:t>TestRail</a:t>
            </a:r>
            <a:r>
              <a:rPr lang="fr-FR" sz="1600" dirty="0" smtClean="0">
                <a:latin typeface="Times New Roman" panose="02020603050405020304" pitchFamily="18" charset="0"/>
                <a:cs typeface="Times New Roman" panose="02020603050405020304" pitchFamily="18" charset="0"/>
              </a:rPr>
              <a:t> </a:t>
            </a:r>
            <a:r>
              <a:rPr lang="fr-FR" sz="1600" b="0" i="0" dirty="0" smtClean="0">
                <a:effectLst/>
                <a:latin typeface="Times New Roman" panose="02020603050405020304" pitchFamily="18" charset="0"/>
                <a:cs typeface="Times New Roman" panose="02020603050405020304" pitchFamily="18" charset="0"/>
              </a:rPr>
              <a:t>fonctionne </a:t>
            </a:r>
            <a:r>
              <a:rPr lang="fr-FR" sz="1600" b="0" i="0" dirty="0">
                <a:effectLst/>
                <a:latin typeface="Times New Roman" panose="02020603050405020304" pitchFamily="18" charset="0"/>
                <a:cs typeface="Times New Roman" panose="02020603050405020304" pitchFamily="18" charset="0"/>
              </a:rPr>
              <a:t>bien pour les équipes de toutes tailles, des testeurs individuels aux équipes d’entreprise de 100 personnes ou plus. Il est possible d’exécuter </a:t>
            </a:r>
            <a:r>
              <a:rPr lang="fr-FR" sz="1600" b="0" i="0" dirty="0" err="1">
                <a:effectLst/>
                <a:latin typeface="Times New Roman" panose="02020603050405020304" pitchFamily="18" charset="0"/>
                <a:cs typeface="Times New Roman" panose="02020603050405020304" pitchFamily="18" charset="0"/>
              </a:rPr>
              <a:t>TestRail</a:t>
            </a:r>
            <a:r>
              <a:rPr lang="fr-FR" sz="1600" b="0" i="0" dirty="0">
                <a:effectLst/>
                <a:latin typeface="Times New Roman" panose="02020603050405020304" pitchFamily="18" charset="0"/>
                <a:cs typeface="Times New Roman" panose="02020603050405020304" pitchFamily="18" charset="0"/>
              </a:rPr>
              <a:t> sur un serveur local ou choisir la solution cloud/SaaS pour une configuration facile. On peut créer des plans de test, lancer des tests, saisir les résultats en temps réel, produire des rapports significatifs et travailler de manière plus productive grâce à des listes de tâches, des filtres et des notifications par e-mail personnalisés. </a:t>
            </a:r>
            <a:r>
              <a:rPr lang="fr-FR" sz="1600" b="0" i="0" dirty="0" err="1">
                <a:effectLst/>
                <a:latin typeface="Times New Roman" panose="02020603050405020304" pitchFamily="18" charset="0"/>
                <a:cs typeface="Times New Roman" panose="02020603050405020304" pitchFamily="18" charset="0"/>
              </a:rPr>
              <a:t>TestRail</a:t>
            </a:r>
            <a:r>
              <a:rPr lang="fr-FR" sz="1600" b="0" i="0" dirty="0">
                <a:effectLst/>
                <a:latin typeface="Times New Roman" panose="02020603050405020304" pitchFamily="18" charset="0"/>
                <a:cs typeface="Times New Roman" panose="02020603050405020304" pitchFamily="18" charset="0"/>
              </a:rPr>
              <a:t> s’intègre aux principaux outils de suivi des problèmes et d’automatisation des tests (en utilisant Jira, assure-toi d’obtenir l’application </a:t>
            </a:r>
            <a:r>
              <a:rPr lang="fr-FR" sz="1600" b="0" i="0" dirty="0" err="1">
                <a:effectLst/>
                <a:latin typeface="Times New Roman" panose="02020603050405020304" pitchFamily="18" charset="0"/>
                <a:cs typeface="Times New Roman" panose="02020603050405020304" pitchFamily="18" charset="0"/>
              </a:rPr>
              <a:t>TestRail</a:t>
            </a:r>
            <a:r>
              <a:rPr lang="fr-FR" sz="1600" b="0" i="0" dirty="0">
                <a:effectLst/>
                <a:latin typeface="Times New Roman" panose="02020603050405020304" pitchFamily="18" charset="0"/>
                <a:cs typeface="Times New Roman" panose="02020603050405020304" pitchFamily="18" charset="0"/>
              </a:rPr>
              <a:t> pour Jira sur la marketplace </a:t>
            </a:r>
            <a:r>
              <a:rPr lang="fr-FR" sz="1600" b="0" i="0" dirty="0" err="1">
                <a:effectLst/>
                <a:latin typeface="Times New Roman" panose="02020603050405020304" pitchFamily="18" charset="0"/>
                <a:cs typeface="Times New Roman" panose="02020603050405020304" pitchFamily="18" charset="0"/>
              </a:rPr>
              <a:t>Atlassian</a:t>
            </a:r>
            <a:r>
              <a:rPr lang="fr-FR" sz="1600" b="0" i="0" dirty="0">
                <a:effectLst/>
                <a:latin typeface="Times New Roman" panose="02020603050405020304" pitchFamily="18" charset="0"/>
                <a:cs typeface="Times New Roman" panose="02020603050405020304" pitchFamily="18" charset="0"/>
              </a:rPr>
              <a:t>).</a:t>
            </a:r>
            <a:br>
              <a:rPr lang="fr-FR" sz="1600" b="0" i="0" dirty="0">
                <a:effectLst/>
                <a:latin typeface="Times New Roman" panose="02020603050405020304" pitchFamily="18" charset="0"/>
                <a:cs typeface="Times New Roman" panose="02020603050405020304" pitchFamily="18" charset="0"/>
              </a:rPr>
            </a:br>
            <a:endParaRPr lang="fr-FR" sz="1600" b="0" i="0" dirty="0">
              <a:effectLst/>
              <a:latin typeface="Times New Roman" panose="02020603050405020304" pitchFamily="18" charset="0"/>
              <a:cs typeface="Times New Roman" panose="02020603050405020304" pitchFamily="18" charset="0"/>
            </a:endParaRPr>
          </a:p>
          <a:p>
            <a:pPr marL="0" indent="0" algn="l">
              <a:buNone/>
            </a:pPr>
            <a:r>
              <a:rPr lang="fr-FR" sz="1400" b="1" i="0" dirty="0">
                <a:effectLst/>
                <a:latin typeface="Times New Roman" panose="02020603050405020304" pitchFamily="18" charset="0"/>
                <a:cs typeface="Times New Roman" panose="02020603050405020304" pitchFamily="18" charset="0"/>
              </a:rPr>
              <a:t>Les principales caractéristiques principales de </a:t>
            </a:r>
            <a:r>
              <a:rPr lang="fr-FR" sz="1400" b="1" i="0" dirty="0" err="1">
                <a:effectLst/>
                <a:latin typeface="Times New Roman" panose="02020603050405020304" pitchFamily="18" charset="0"/>
                <a:cs typeface="Times New Roman" panose="02020603050405020304" pitchFamily="18" charset="0"/>
              </a:rPr>
              <a:t>TestRail</a:t>
            </a:r>
            <a:r>
              <a:rPr lang="fr-FR" sz="1400" b="1" i="0" dirty="0">
                <a:effectLst/>
                <a:latin typeface="Times New Roman" panose="02020603050405020304" pitchFamily="18" charset="0"/>
                <a:cs typeface="Times New Roman" panose="02020603050405020304" pitchFamily="18" charset="0"/>
              </a:rPr>
              <a:t> :</a:t>
            </a:r>
            <a:endParaRPr lang="fr-FR" sz="1400" b="0" i="0" dirty="0">
              <a:effectLst/>
              <a:latin typeface="Times New Roman" panose="02020603050405020304" pitchFamily="18" charset="0"/>
              <a:cs typeface="Times New Roman" panose="02020603050405020304" pitchFamily="18" charset="0"/>
            </a:endParaRPr>
          </a:p>
          <a:p>
            <a:pPr algn="l">
              <a:buFont typeface="Wingdings" panose="05000000000000000000" pitchFamily="2" charset="2"/>
              <a:buChar char="ü"/>
            </a:pPr>
            <a:r>
              <a:rPr lang="fr-FR" sz="1400" b="0" i="0" dirty="0">
                <a:effectLst/>
                <a:latin typeface="Times New Roman" panose="02020603050405020304" pitchFamily="18" charset="0"/>
                <a:cs typeface="Times New Roman" panose="02020603050405020304" pitchFamily="18" charset="0"/>
              </a:rPr>
              <a:t>Documenter les cas de test avec les étapes, les captures d’écran et les résultats attendus</a:t>
            </a:r>
          </a:p>
          <a:p>
            <a:pPr algn="l">
              <a:buFont typeface="Wingdings" panose="05000000000000000000" pitchFamily="2" charset="2"/>
              <a:buChar char="ü"/>
            </a:pPr>
            <a:r>
              <a:rPr lang="fr-FR" sz="1400" b="0" i="0" dirty="0">
                <a:effectLst/>
                <a:latin typeface="Times New Roman" panose="02020603050405020304" pitchFamily="18" charset="0"/>
                <a:cs typeface="Times New Roman" panose="02020603050405020304" pitchFamily="18" charset="0"/>
              </a:rPr>
              <a:t>Assigner les cas de test aux membres de l’équipe</a:t>
            </a:r>
          </a:p>
          <a:p>
            <a:pPr algn="l">
              <a:buFont typeface="Wingdings" panose="05000000000000000000" pitchFamily="2" charset="2"/>
              <a:buChar char="ü"/>
            </a:pPr>
            <a:r>
              <a:rPr lang="fr-FR" sz="1400" b="0" i="0" dirty="0">
                <a:effectLst/>
                <a:latin typeface="Times New Roman" panose="02020603050405020304" pitchFamily="18" charset="0"/>
                <a:cs typeface="Times New Roman" panose="02020603050405020304" pitchFamily="18" charset="0"/>
              </a:rPr>
              <a:t>Collaborer avec des commentaires et des pièces jointes</a:t>
            </a:r>
          </a:p>
          <a:p>
            <a:pPr algn="l">
              <a:buFont typeface="Wingdings" panose="05000000000000000000" pitchFamily="2" charset="2"/>
              <a:buChar char="ü"/>
            </a:pPr>
            <a:r>
              <a:rPr lang="fr-FR" sz="1400" b="0" i="0" dirty="0">
                <a:effectLst/>
                <a:latin typeface="Times New Roman" panose="02020603050405020304" pitchFamily="18" charset="0"/>
                <a:cs typeface="Times New Roman" panose="02020603050405020304" pitchFamily="18" charset="0"/>
              </a:rPr>
              <a:t>Lancer des cycles de test et sélectionner les cas de test à exécuter en fonction de filtres</a:t>
            </a:r>
          </a:p>
          <a:p>
            <a:pPr algn="l">
              <a:buFont typeface="Wingdings" panose="05000000000000000000" pitchFamily="2" charset="2"/>
              <a:buChar char="ü"/>
            </a:pPr>
            <a:r>
              <a:rPr lang="fr-FR" sz="1400" b="0" i="0" dirty="0">
                <a:effectLst/>
                <a:latin typeface="Times New Roman" panose="02020603050405020304" pitchFamily="18" charset="0"/>
                <a:cs typeface="Times New Roman" panose="02020603050405020304" pitchFamily="18" charset="0"/>
              </a:rPr>
              <a:t>Surveiller la charge de travail de l’équipe pour ajuster les affectations et les ressources</a:t>
            </a:r>
          </a:p>
          <a:p>
            <a:pPr algn="l">
              <a:buFont typeface="Wingdings" panose="05000000000000000000" pitchFamily="2" charset="2"/>
              <a:buChar char="ü"/>
            </a:pPr>
            <a:r>
              <a:rPr lang="fr-FR" sz="1400" b="0" i="0" dirty="0">
                <a:effectLst/>
                <a:latin typeface="Times New Roman" panose="02020603050405020304" pitchFamily="18" charset="0"/>
                <a:cs typeface="Times New Roman" panose="02020603050405020304" pitchFamily="18" charset="0"/>
              </a:rPr>
              <a:t>Produire des rapports de traçabilité et de couverture pour les exigences, les tests et les défauts</a:t>
            </a:r>
          </a:p>
          <a:p>
            <a:pPr algn="l">
              <a:buFont typeface="Wingdings" panose="05000000000000000000" pitchFamily="2" charset="2"/>
              <a:buChar char="ü"/>
            </a:pPr>
            <a:r>
              <a:rPr lang="fr-FR" sz="1400" b="0" i="0" dirty="0">
                <a:effectLst/>
                <a:latin typeface="Times New Roman" panose="02020603050405020304" pitchFamily="18" charset="0"/>
                <a:cs typeface="Times New Roman" panose="02020603050405020304" pitchFamily="18" charset="0"/>
              </a:rPr>
              <a:t>Générer des rapports et comparer les résultats des tests entre plusieurs exécutions et configurations</a:t>
            </a:r>
          </a:p>
          <a:p>
            <a:pPr algn="l">
              <a:buFont typeface="Wingdings" panose="05000000000000000000" pitchFamily="2" charset="2"/>
              <a:buChar char="ü"/>
            </a:pPr>
            <a:r>
              <a:rPr lang="fr-FR" sz="1400" b="0" i="0" dirty="0">
                <a:effectLst/>
                <a:latin typeface="Times New Roman" panose="02020603050405020304" pitchFamily="18" charset="0"/>
                <a:cs typeface="Times New Roman" panose="02020603050405020304" pitchFamily="18" charset="0"/>
              </a:rPr>
              <a:t>Des intégrations intégrées, ainsi qu’une API ouverte pour s’intégrer à votre chaîne d’outils CI/CD/DevOps</a:t>
            </a:r>
          </a:p>
          <a:p>
            <a:pPr marL="0" indent="0">
              <a:buNone/>
            </a:pPr>
            <a:endParaRPr lang="fr-FR" sz="1600" dirty="0">
              <a:latin typeface="Times New Roman" panose="02020603050405020304" pitchFamily="18" charset="0"/>
              <a:cs typeface="Times New Roman" panose="02020603050405020304" pitchFamily="18" charset="0"/>
            </a:endParaRPr>
          </a:p>
        </p:txBody>
      </p:sp>
      <p:pic>
        <p:nvPicPr>
          <p:cNvPr id="4" name="Espace réservé du contenu 4">
            <a:extLst>
              <a:ext uri="{FF2B5EF4-FFF2-40B4-BE49-F238E27FC236}">
                <a16:creationId xmlns:a16="http://schemas.microsoft.com/office/drawing/2014/main" xmlns="" id="{D8C71873-6CF6-41C6-776A-B0F234760643}"/>
              </a:ext>
            </a:extLst>
          </p:cNvPr>
          <p:cNvPicPr>
            <a:picLocks noChangeAspect="1"/>
          </p:cNvPicPr>
          <p:nvPr/>
        </p:nvPicPr>
        <p:blipFill rotWithShape="1">
          <a:blip r:embed="rId2">
            <a:extLst>
              <a:ext uri="{28A0092B-C50C-407E-A947-70E740481C1C}">
                <a14:useLocalDpi xmlns:a14="http://schemas.microsoft.com/office/drawing/2010/main" xmlns="" val="0"/>
              </a:ext>
            </a:extLst>
          </a:blip>
          <a:srcRect l="37750" r="37751"/>
          <a:stretch/>
        </p:blipFill>
        <p:spPr>
          <a:xfrm>
            <a:off x="467543" y="476672"/>
            <a:ext cx="1229275" cy="1152128"/>
          </a:xfrm>
          <a:prstGeom prst="rect">
            <a:avLst/>
          </a:prstGeom>
        </p:spPr>
      </p:pic>
    </p:spTree>
    <p:extLst>
      <p:ext uri="{BB962C8B-B14F-4D97-AF65-F5344CB8AC3E}">
        <p14:creationId xmlns:p14="http://schemas.microsoft.com/office/powerpoint/2010/main" xmlns="" val="40868293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85720" y="214290"/>
            <a:ext cx="1042966" cy="511156"/>
          </a:xfrm>
        </p:spPr>
        <p:txBody>
          <a:bodyPr>
            <a:normAutofit/>
          </a:bodyPr>
          <a:lstStyle/>
          <a:p>
            <a:r>
              <a:rPr lang="fr-FR" sz="2000" dirty="0" smtClean="0">
                <a:solidFill>
                  <a:srgbClr val="0070C0"/>
                </a:solidFill>
                <a:latin typeface="Times New Roman" pitchFamily="18" charset="0"/>
                <a:cs typeface="Times New Roman" pitchFamily="18" charset="0"/>
              </a:rPr>
              <a:t>XRAY</a:t>
            </a:r>
            <a:endParaRPr lang="fr-FR" sz="2400" dirty="0">
              <a:solidFill>
                <a:srgbClr val="0070C0"/>
              </a:solidFill>
              <a:latin typeface="Times New Roman" pitchFamily="18" charset="0"/>
              <a:cs typeface="Times New Roman" pitchFamily="18" charset="0"/>
            </a:endParaRPr>
          </a:p>
        </p:txBody>
      </p:sp>
      <p:sp>
        <p:nvSpPr>
          <p:cNvPr id="3" name="Espace réservé du contenu 2"/>
          <p:cNvSpPr>
            <a:spLocks noGrp="1"/>
          </p:cNvSpPr>
          <p:nvPr>
            <p:ph idx="1"/>
          </p:nvPr>
        </p:nvSpPr>
        <p:spPr>
          <a:xfrm>
            <a:off x="0" y="857232"/>
            <a:ext cx="9144000" cy="6000768"/>
          </a:xfrm>
        </p:spPr>
        <p:txBody>
          <a:bodyPr>
            <a:normAutofit/>
          </a:bodyPr>
          <a:lstStyle/>
          <a:p>
            <a:pPr>
              <a:buNone/>
            </a:pPr>
            <a:r>
              <a:rPr lang="fr-FR" sz="1800" dirty="0" err="1" smtClean="0">
                <a:latin typeface="Times New Roman" pitchFamily="18" charset="0"/>
                <a:cs typeface="Times New Roman" pitchFamily="18" charset="0"/>
              </a:rPr>
              <a:t>Xray</a:t>
            </a:r>
            <a:r>
              <a:rPr lang="fr-FR" sz="1800" dirty="0" smtClean="0">
                <a:latin typeface="Times New Roman" pitchFamily="18" charset="0"/>
                <a:cs typeface="Times New Roman" pitchFamily="18" charset="0"/>
              </a:rPr>
              <a:t> pour </a:t>
            </a:r>
            <a:r>
              <a:rPr lang="fr-FR" sz="1800" dirty="0" err="1" smtClean="0">
                <a:latin typeface="Times New Roman" pitchFamily="18" charset="0"/>
                <a:cs typeface="Times New Roman" pitchFamily="18" charset="0"/>
              </a:rPr>
              <a:t>Jira</a:t>
            </a:r>
            <a:r>
              <a:rPr lang="fr-FR" sz="1800" dirty="0" smtClean="0">
                <a:latin typeface="Times New Roman" pitchFamily="18" charset="0"/>
                <a:cs typeface="Times New Roman" pitchFamily="18" charset="0"/>
              </a:rPr>
              <a:t> est </a:t>
            </a:r>
            <a:r>
              <a:rPr lang="fr-FR" sz="1800" dirty="0" smtClean="0">
                <a:latin typeface="Times New Roman" pitchFamily="18" charset="0"/>
                <a:cs typeface="Times New Roman" pitchFamily="18" charset="0"/>
              </a:rPr>
              <a:t>un outil complet de gestion des tests manuels et automatisés. Il </a:t>
            </a:r>
            <a:r>
              <a:rPr lang="fr-FR" sz="1800" dirty="0" smtClean="0">
                <a:latin typeface="Times New Roman" pitchFamily="18" charset="0"/>
                <a:cs typeface="Times New Roman" pitchFamily="18" charset="0"/>
              </a:rPr>
              <a:t>permet de manager le cycle de vie complet des phases des tests :</a:t>
            </a:r>
          </a:p>
          <a:p>
            <a:pPr>
              <a:buFont typeface="Wingdings" pitchFamily="2" charset="2"/>
              <a:buChar char="ü"/>
            </a:pPr>
            <a:r>
              <a:rPr lang="fr-FR" sz="1800" dirty="0" smtClean="0">
                <a:latin typeface="Times New Roman" pitchFamily="18" charset="0"/>
                <a:cs typeface="Times New Roman" pitchFamily="18" charset="0"/>
              </a:rPr>
              <a:t>Préparation et planification des </a:t>
            </a:r>
            <a:r>
              <a:rPr lang="fr-FR" sz="1800" dirty="0" smtClean="0">
                <a:latin typeface="Times New Roman" pitchFamily="18" charset="0"/>
                <a:cs typeface="Times New Roman" pitchFamily="18" charset="0"/>
              </a:rPr>
              <a:t>campagnes de test</a:t>
            </a:r>
            <a:endParaRPr lang="fr-FR" sz="1800" dirty="0" smtClean="0">
              <a:latin typeface="Times New Roman" pitchFamily="18" charset="0"/>
              <a:cs typeface="Times New Roman" pitchFamily="18" charset="0"/>
            </a:endParaRPr>
          </a:p>
          <a:p>
            <a:pPr>
              <a:buFont typeface="Wingdings" pitchFamily="2" charset="2"/>
              <a:buChar char="ü"/>
            </a:pPr>
            <a:r>
              <a:rPr lang="fr-FR" sz="1800" dirty="0" smtClean="0">
                <a:latin typeface="Times New Roman" pitchFamily="18" charset="0"/>
                <a:cs typeface="Times New Roman" pitchFamily="18" charset="0"/>
              </a:rPr>
              <a:t>Conception des tests en lien avec les exigences (manuels et automatisés)</a:t>
            </a:r>
          </a:p>
          <a:p>
            <a:pPr>
              <a:buFont typeface="Wingdings" pitchFamily="2" charset="2"/>
              <a:buChar char="ü"/>
            </a:pPr>
            <a:r>
              <a:rPr lang="fr-FR" sz="1800" dirty="0" smtClean="0">
                <a:latin typeface="Times New Roman" pitchFamily="18" charset="0"/>
                <a:cs typeface="Times New Roman" pitchFamily="18" charset="0"/>
              </a:rPr>
              <a:t>Exécution des tests et suivi de l’avancement en temps réel</a:t>
            </a:r>
          </a:p>
          <a:p>
            <a:pPr>
              <a:buFont typeface="Wingdings" pitchFamily="2" charset="2"/>
              <a:buChar char="ü"/>
            </a:pPr>
            <a:r>
              <a:rPr lang="fr-FR" sz="1800" dirty="0" err="1" smtClean="0">
                <a:latin typeface="Times New Roman" pitchFamily="18" charset="0"/>
                <a:cs typeface="Times New Roman" pitchFamily="18" charset="0"/>
              </a:rPr>
              <a:t>Reportings</a:t>
            </a:r>
            <a:r>
              <a:rPr lang="fr-FR" sz="1800" dirty="0" smtClean="0">
                <a:latin typeface="Times New Roman" pitchFamily="18" charset="0"/>
                <a:cs typeface="Times New Roman" pitchFamily="18" charset="0"/>
              </a:rPr>
              <a:t> standards et personnalisables, y compris export des données de </a:t>
            </a:r>
            <a:r>
              <a:rPr lang="fr-FR" sz="1800" dirty="0" smtClean="0">
                <a:latin typeface="Times New Roman" pitchFamily="18" charset="0"/>
                <a:cs typeface="Times New Roman" pitchFamily="18" charset="0"/>
              </a:rPr>
              <a:t>test</a:t>
            </a:r>
          </a:p>
          <a:p>
            <a:pPr algn="just">
              <a:buNone/>
            </a:pPr>
            <a:r>
              <a:rPr lang="fr-FR" sz="1600" b="1" dirty="0" smtClean="0">
                <a:latin typeface="Times New Roman" pitchFamily="18" charset="0"/>
                <a:cs typeface="Times New Roman" pitchFamily="18" charset="0"/>
              </a:rPr>
              <a:t>Gestion des cas de test </a:t>
            </a:r>
            <a:endParaRPr lang="fr-FR" sz="1600" b="1" dirty="0" smtClean="0">
              <a:latin typeface="Times New Roman" pitchFamily="18" charset="0"/>
              <a:cs typeface="Times New Roman" pitchFamily="18" charset="0"/>
            </a:endParaRPr>
          </a:p>
          <a:p>
            <a:pPr algn="just">
              <a:buNone/>
            </a:pPr>
            <a:r>
              <a:rPr lang="fr-FR" sz="1600" dirty="0" smtClean="0">
                <a:latin typeface="Times New Roman" pitchFamily="18" charset="0"/>
                <a:cs typeface="Times New Roman" pitchFamily="18" charset="0"/>
              </a:rPr>
              <a:t>       </a:t>
            </a:r>
            <a:r>
              <a:rPr lang="fr-FR" sz="1600" dirty="0" err="1" smtClean="0">
                <a:latin typeface="Times New Roman" pitchFamily="18" charset="0"/>
                <a:cs typeface="Times New Roman" pitchFamily="18" charset="0"/>
              </a:rPr>
              <a:t>Xray</a:t>
            </a:r>
            <a:r>
              <a:rPr lang="fr-FR" sz="1600" dirty="0" smtClean="0">
                <a:latin typeface="Times New Roman" pitchFamily="18" charset="0"/>
                <a:cs typeface="Times New Roman" pitchFamily="18" charset="0"/>
              </a:rPr>
              <a:t> </a:t>
            </a:r>
            <a:r>
              <a:rPr lang="fr-FR" sz="1600" dirty="0" smtClean="0">
                <a:latin typeface="Times New Roman" pitchFamily="18" charset="0"/>
                <a:cs typeface="Times New Roman" pitchFamily="18" charset="0"/>
              </a:rPr>
              <a:t>vous aide à gérer vos tests de manière organisée. Il vous permet de créer des tests, de les regrouper dans des ensembles de tests et de créer des plans de test</a:t>
            </a:r>
            <a:r>
              <a:rPr lang="fr-FR" sz="1600" dirty="0" smtClean="0">
                <a:latin typeface="Times New Roman" pitchFamily="18" charset="0"/>
                <a:cs typeface="Times New Roman" pitchFamily="18" charset="0"/>
              </a:rPr>
              <a:t>.</a:t>
            </a:r>
          </a:p>
          <a:p>
            <a:pPr algn="just">
              <a:buNone/>
            </a:pPr>
            <a:r>
              <a:rPr lang="fr-FR" sz="1600" b="1" dirty="0" smtClean="0">
                <a:latin typeface="Times New Roman" pitchFamily="18" charset="0"/>
                <a:cs typeface="Times New Roman" pitchFamily="18" charset="0"/>
              </a:rPr>
              <a:t>Automatisation de l'exécution des tests </a:t>
            </a:r>
            <a:endParaRPr lang="fr-FR" sz="1600" b="1" dirty="0" smtClean="0">
              <a:latin typeface="Times New Roman" pitchFamily="18" charset="0"/>
              <a:cs typeface="Times New Roman" pitchFamily="18" charset="0"/>
            </a:endParaRPr>
          </a:p>
          <a:p>
            <a:pPr algn="just">
              <a:buNone/>
            </a:pPr>
            <a:r>
              <a:rPr lang="fr-FR" sz="1600" dirty="0" smtClean="0">
                <a:latin typeface="Times New Roman" pitchFamily="18" charset="0"/>
                <a:cs typeface="Times New Roman" pitchFamily="18" charset="0"/>
              </a:rPr>
              <a:t>       </a:t>
            </a:r>
            <a:r>
              <a:rPr lang="fr-FR" sz="1600" dirty="0" err="1" smtClean="0">
                <a:latin typeface="Times New Roman" pitchFamily="18" charset="0"/>
                <a:cs typeface="Times New Roman" pitchFamily="18" charset="0"/>
              </a:rPr>
              <a:t>Xray</a:t>
            </a:r>
            <a:r>
              <a:rPr lang="fr-FR" sz="1600" dirty="0" smtClean="0">
                <a:latin typeface="Times New Roman" pitchFamily="18" charset="0"/>
                <a:cs typeface="Times New Roman" pitchFamily="18" charset="0"/>
              </a:rPr>
              <a:t> </a:t>
            </a:r>
            <a:r>
              <a:rPr lang="fr-FR" sz="1600" dirty="0" smtClean="0">
                <a:latin typeface="Times New Roman" pitchFamily="18" charset="0"/>
                <a:cs typeface="Times New Roman" pitchFamily="18" charset="0"/>
              </a:rPr>
              <a:t>vous permet de créer trois types de tests : manuel, concombre et générique. Vous pouvez automatiser les tests dans </a:t>
            </a:r>
            <a:r>
              <a:rPr lang="fr-FR" sz="1600" dirty="0" err="1" smtClean="0">
                <a:latin typeface="Times New Roman" pitchFamily="18" charset="0"/>
                <a:cs typeface="Times New Roman" pitchFamily="18" charset="0"/>
              </a:rPr>
              <a:t>Xray</a:t>
            </a:r>
            <a:r>
              <a:rPr lang="fr-FR" sz="1600" dirty="0" smtClean="0">
                <a:latin typeface="Times New Roman" pitchFamily="18" charset="0"/>
                <a:cs typeface="Times New Roman" pitchFamily="18" charset="0"/>
              </a:rPr>
              <a:t> en créant des tests </a:t>
            </a:r>
            <a:r>
              <a:rPr lang="fr-FR" sz="1600" dirty="0" err="1" smtClean="0">
                <a:latin typeface="Times New Roman" pitchFamily="18" charset="0"/>
                <a:cs typeface="Times New Roman" pitchFamily="18" charset="0"/>
              </a:rPr>
              <a:t>Cucumber</a:t>
            </a:r>
            <a:r>
              <a:rPr lang="fr-FR" sz="1600" dirty="0" smtClean="0">
                <a:latin typeface="Times New Roman" pitchFamily="18" charset="0"/>
                <a:cs typeface="Times New Roman" pitchFamily="18" charset="0"/>
              </a:rPr>
              <a:t>. Parallèlement à </a:t>
            </a:r>
            <a:r>
              <a:rPr lang="fr-FR" sz="1600" dirty="0" err="1" smtClean="0">
                <a:latin typeface="Times New Roman" pitchFamily="18" charset="0"/>
                <a:cs typeface="Times New Roman" pitchFamily="18" charset="0"/>
              </a:rPr>
              <a:t>Gherkin</a:t>
            </a:r>
            <a:r>
              <a:rPr lang="fr-FR" sz="1600" dirty="0" smtClean="0">
                <a:latin typeface="Times New Roman" pitchFamily="18" charset="0"/>
                <a:cs typeface="Times New Roman" pitchFamily="18" charset="0"/>
              </a:rPr>
              <a:t>, </a:t>
            </a:r>
            <a:r>
              <a:rPr lang="fr-FR" sz="1600" dirty="0" smtClean="0">
                <a:latin typeface="Times New Roman" pitchFamily="18" charset="0"/>
                <a:cs typeface="Times New Roman" pitchFamily="18" charset="0"/>
              </a:rPr>
              <a:t>vous pouvez créer des tests automatisés. Vous devrez implémenter le code à exécuter pour chaque scénario. Enfin, vous devrez publier les résultats dans un format structuré sur l'API </a:t>
            </a:r>
            <a:r>
              <a:rPr lang="fr-FR" sz="1600" dirty="0" err="1" smtClean="0">
                <a:latin typeface="Times New Roman" pitchFamily="18" charset="0"/>
                <a:cs typeface="Times New Roman" pitchFamily="18" charset="0"/>
              </a:rPr>
              <a:t>Jira</a:t>
            </a:r>
            <a:r>
              <a:rPr lang="fr-FR" sz="1600" dirty="0" smtClean="0">
                <a:latin typeface="Times New Roman" pitchFamily="18" charset="0"/>
                <a:cs typeface="Times New Roman" pitchFamily="18" charset="0"/>
              </a:rPr>
              <a:t> REST. </a:t>
            </a:r>
            <a:r>
              <a:rPr lang="fr-FR" sz="1600" dirty="0" smtClean="0">
                <a:latin typeface="Times New Roman" pitchFamily="18" charset="0"/>
                <a:cs typeface="Times New Roman" pitchFamily="18" charset="0"/>
              </a:rPr>
              <a:t>Après </a:t>
            </a:r>
            <a:r>
              <a:rPr lang="fr-FR" sz="1600" dirty="0" smtClean="0">
                <a:latin typeface="Times New Roman" pitchFamily="18" charset="0"/>
                <a:cs typeface="Times New Roman" pitchFamily="18" charset="0"/>
              </a:rPr>
              <a:t>avoir exécuté chaque test, vous verrez les résultats publiés sur l'API </a:t>
            </a:r>
            <a:r>
              <a:rPr lang="fr-FR" sz="1600" dirty="0" err="1" smtClean="0">
                <a:latin typeface="Times New Roman" pitchFamily="18" charset="0"/>
                <a:cs typeface="Times New Roman" pitchFamily="18" charset="0"/>
              </a:rPr>
              <a:t>Jira</a:t>
            </a:r>
            <a:r>
              <a:rPr lang="fr-FR" sz="1600" dirty="0" smtClean="0">
                <a:latin typeface="Times New Roman" pitchFamily="18" charset="0"/>
                <a:cs typeface="Times New Roman" pitchFamily="18" charset="0"/>
              </a:rPr>
              <a:t> REST, qui est mise à jour sur l'application </a:t>
            </a:r>
            <a:r>
              <a:rPr lang="fr-FR" sz="1600" dirty="0" err="1" smtClean="0">
                <a:latin typeface="Times New Roman" pitchFamily="18" charset="0"/>
                <a:cs typeface="Times New Roman" pitchFamily="18" charset="0"/>
              </a:rPr>
              <a:t>Xray</a:t>
            </a:r>
            <a:r>
              <a:rPr lang="fr-FR" sz="1600" dirty="0" smtClean="0">
                <a:latin typeface="Times New Roman" pitchFamily="18" charset="0"/>
                <a:cs typeface="Times New Roman" pitchFamily="18" charset="0"/>
              </a:rPr>
              <a:t>. </a:t>
            </a:r>
            <a:endParaRPr lang="fr-FR" sz="1600" dirty="0" smtClean="0">
              <a:latin typeface="Times New Roman" pitchFamily="18" charset="0"/>
              <a:cs typeface="Times New Roman" pitchFamily="18" charset="0"/>
            </a:endParaRPr>
          </a:p>
          <a:p>
            <a:pPr algn="just">
              <a:buNone/>
            </a:pPr>
            <a:r>
              <a:rPr lang="fr-FR" sz="1600" b="1" dirty="0" smtClean="0">
                <a:latin typeface="Times New Roman" pitchFamily="18" charset="0"/>
                <a:cs typeface="Times New Roman" pitchFamily="18" charset="0"/>
              </a:rPr>
              <a:t>Génération </a:t>
            </a:r>
            <a:r>
              <a:rPr lang="fr-FR" sz="1600" b="1" dirty="0" smtClean="0">
                <a:latin typeface="Times New Roman" pitchFamily="18" charset="0"/>
                <a:cs typeface="Times New Roman" pitchFamily="18" charset="0"/>
              </a:rPr>
              <a:t>de rapports de test </a:t>
            </a:r>
            <a:endParaRPr lang="fr-FR" sz="1600" b="1" dirty="0" smtClean="0">
              <a:latin typeface="Times New Roman" pitchFamily="18" charset="0"/>
              <a:cs typeface="Times New Roman" pitchFamily="18" charset="0"/>
            </a:endParaRPr>
          </a:p>
          <a:p>
            <a:pPr algn="just">
              <a:buNone/>
            </a:pPr>
            <a:r>
              <a:rPr lang="fr-FR" sz="1600" dirty="0" smtClean="0">
                <a:latin typeface="Times New Roman" pitchFamily="18" charset="0"/>
                <a:cs typeface="Times New Roman" pitchFamily="18" charset="0"/>
              </a:rPr>
              <a:t>       Une </a:t>
            </a:r>
            <a:r>
              <a:rPr lang="fr-FR" sz="1600" dirty="0" smtClean="0">
                <a:latin typeface="Times New Roman" pitchFamily="18" charset="0"/>
                <a:cs typeface="Times New Roman" pitchFamily="18" charset="0"/>
              </a:rPr>
              <a:t>fois que vous avez exécuté les tests, vous pouvez générer un rapport de traçabilité pour voir leurs détails. Le rapport affiche les exigences, les tests, les exécutions de tests et les défauts</a:t>
            </a:r>
            <a:r>
              <a:rPr lang="fr-FR" sz="1600" dirty="0" smtClean="0">
                <a:latin typeface="Times New Roman" pitchFamily="18" charset="0"/>
                <a:cs typeface="Times New Roman" pitchFamily="18" charset="0"/>
              </a:rPr>
              <a:t>.</a:t>
            </a:r>
            <a:endParaRPr lang="fr-FR" sz="1600" dirty="0" smtClean="0">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2114536" cy="654032"/>
          </a:xfrm>
        </p:spPr>
        <p:txBody>
          <a:bodyPr>
            <a:normAutofit fontScale="90000"/>
          </a:bodyPr>
          <a:lstStyle/>
          <a:p>
            <a:r>
              <a:rPr lang="fr-FR" sz="3200" b="1" dirty="0" smtClean="0">
                <a:solidFill>
                  <a:srgbClr val="0070C0"/>
                </a:solidFill>
                <a:latin typeface="Times New Roman" pitchFamily="18" charset="0"/>
                <a:cs typeface="Times New Roman" pitchFamily="18" charset="0"/>
              </a:rPr>
              <a:t>TESTLINK</a:t>
            </a:r>
            <a:endParaRPr lang="fr-FR" sz="3200" b="1" dirty="0">
              <a:solidFill>
                <a:srgbClr val="0070C0"/>
              </a:solidFill>
              <a:latin typeface="Times New Roman" pitchFamily="18" charset="0"/>
              <a:cs typeface="Times New Roman" pitchFamily="18" charset="0"/>
            </a:endParaRPr>
          </a:p>
        </p:txBody>
      </p:sp>
      <p:sp>
        <p:nvSpPr>
          <p:cNvPr id="3" name="Espace réservé du contenu 2"/>
          <p:cNvSpPr>
            <a:spLocks noGrp="1"/>
          </p:cNvSpPr>
          <p:nvPr>
            <p:ph idx="1"/>
          </p:nvPr>
        </p:nvSpPr>
        <p:spPr>
          <a:xfrm>
            <a:off x="0" y="857232"/>
            <a:ext cx="9144000" cy="6000768"/>
          </a:xfrm>
        </p:spPr>
        <p:txBody>
          <a:bodyPr>
            <a:noAutofit/>
          </a:bodyPr>
          <a:lstStyle/>
          <a:p>
            <a:pPr algn="just">
              <a:buNone/>
            </a:pPr>
            <a:r>
              <a:rPr lang="fr-FR" sz="1600" dirty="0" err="1" smtClean="0">
                <a:latin typeface="Times New Roman" pitchFamily="18" charset="0"/>
                <a:cs typeface="Times New Roman" pitchFamily="18" charset="0"/>
                <a:hlinkClick r:id="rId2"/>
              </a:rPr>
              <a:t>Testlink</a:t>
            </a:r>
            <a:r>
              <a:rPr lang="fr-FR" sz="1600" dirty="0" smtClean="0">
                <a:latin typeface="Times New Roman" pitchFamily="18" charset="0"/>
                <a:cs typeface="Times New Roman" pitchFamily="18" charset="0"/>
                <a:hlinkClick r:id="rId2"/>
              </a:rPr>
              <a:t> </a:t>
            </a:r>
            <a:r>
              <a:rPr lang="fr-FR" sz="1600" dirty="0" smtClean="0">
                <a:latin typeface="Times New Roman" pitchFamily="18" charset="0"/>
                <a:cs typeface="Times New Roman" pitchFamily="18" charset="0"/>
              </a:rPr>
              <a:t>est un outil de gestion des tests (ALM) open source et totalement </a:t>
            </a:r>
            <a:r>
              <a:rPr lang="fr-FR" sz="1600" dirty="0" smtClean="0">
                <a:latin typeface="Times New Roman" pitchFamily="18" charset="0"/>
                <a:cs typeface="Times New Roman" pitchFamily="18" charset="0"/>
              </a:rPr>
              <a:t>gratuit. </a:t>
            </a:r>
            <a:r>
              <a:rPr lang="fr-FR" sz="1600" dirty="0" err="1" smtClean="0">
                <a:latin typeface="Times New Roman" pitchFamily="18" charset="0"/>
                <a:cs typeface="Times New Roman" pitchFamily="18" charset="0"/>
              </a:rPr>
              <a:t>Testlink</a:t>
            </a:r>
            <a:r>
              <a:rPr lang="fr-FR" sz="1600" dirty="0" smtClean="0">
                <a:latin typeface="Times New Roman" pitchFamily="18" charset="0"/>
                <a:cs typeface="Times New Roman" pitchFamily="18" charset="0"/>
              </a:rPr>
              <a:t> </a:t>
            </a:r>
            <a:r>
              <a:rPr lang="fr-FR" sz="1600" dirty="0" smtClean="0">
                <a:latin typeface="Times New Roman" pitchFamily="18" charset="0"/>
                <a:cs typeface="Times New Roman" pitchFamily="18" charset="0"/>
              </a:rPr>
              <a:t>permet, comme d’autres </a:t>
            </a:r>
            <a:r>
              <a:rPr lang="fr-FR" sz="1600" dirty="0" smtClean="0">
                <a:latin typeface="Times New Roman" pitchFamily="18" charset="0"/>
                <a:cs typeface="Times New Roman" pitchFamily="18" charset="0"/>
                <a:hlinkClick r:id="rId3"/>
              </a:rPr>
              <a:t>ALM</a:t>
            </a:r>
            <a:r>
              <a:rPr lang="fr-FR" sz="1600" dirty="0" smtClean="0">
                <a:latin typeface="Times New Roman" pitchFamily="18" charset="0"/>
                <a:cs typeface="Times New Roman" pitchFamily="18" charset="0"/>
              </a:rPr>
              <a:t>, </a:t>
            </a:r>
            <a:r>
              <a:rPr lang="fr-FR" sz="1600" dirty="0" smtClean="0">
                <a:latin typeface="Times New Roman" pitchFamily="18" charset="0"/>
                <a:cs typeface="Times New Roman" pitchFamily="18" charset="0"/>
              </a:rPr>
              <a:t>de gérer </a:t>
            </a:r>
            <a:r>
              <a:rPr lang="fr-FR" sz="1600" dirty="0" smtClean="0">
                <a:latin typeface="Times New Roman" pitchFamily="18" charset="0"/>
                <a:cs typeface="Times New Roman" pitchFamily="18" charset="0"/>
              </a:rPr>
              <a:t>ses exigences, tests et campagnes de test tout en les liant entre elles. </a:t>
            </a:r>
            <a:r>
              <a:rPr lang="fr-FR" sz="1600" dirty="0" smtClean="0">
                <a:latin typeface="Times New Roman" pitchFamily="18" charset="0"/>
                <a:cs typeface="Times New Roman" pitchFamily="18" charset="0"/>
              </a:rPr>
              <a:t>Il </a:t>
            </a:r>
            <a:r>
              <a:rPr lang="fr-FR" sz="1600" dirty="0" smtClean="0">
                <a:latin typeface="Times New Roman" pitchFamily="18" charset="0"/>
                <a:cs typeface="Times New Roman" pitchFamily="18" charset="0"/>
              </a:rPr>
              <a:t>ne propose par contre pas de gestion de module de gestion des </a:t>
            </a:r>
            <a:r>
              <a:rPr lang="fr-FR" sz="1600" dirty="0" smtClean="0">
                <a:latin typeface="Times New Roman" pitchFamily="18" charset="0"/>
                <a:cs typeface="Times New Roman" pitchFamily="18" charset="0"/>
              </a:rPr>
              <a:t>anomalies. </a:t>
            </a:r>
            <a:r>
              <a:rPr lang="fr-FR" sz="1600" dirty="0" err="1" smtClean="0">
                <a:latin typeface="Times New Roman" pitchFamily="18" charset="0"/>
                <a:cs typeface="Times New Roman" pitchFamily="18" charset="0"/>
              </a:rPr>
              <a:t>Testlink</a:t>
            </a:r>
            <a:r>
              <a:rPr lang="fr-FR" sz="1600" dirty="0" smtClean="0">
                <a:latin typeface="Times New Roman" pitchFamily="18" charset="0"/>
                <a:cs typeface="Times New Roman" pitchFamily="18" charset="0"/>
              </a:rPr>
              <a:t> </a:t>
            </a:r>
            <a:r>
              <a:rPr lang="fr-FR" sz="1600" dirty="0" smtClean="0">
                <a:latin typeface="Times New Roman" pitchFamily="18" charset="0"/>
                <a:cs typeface="Times New Roman" pitchFamily="18" charset="0"/>
              </a:rPr>
              <a:t>a le mérite d’être simple d’utilisation et proposer la plupart des fonctionnalités de nombreux ALM.</a:t>
            </a:r>
          </a:p>
          <a:p>
            <a:pPr algn="just">
              <a:buNone/>
            </a:pPr>
            <a:endParaRPr lang="fr-FR" sz="1600" dirty="0" smtClean="0">
              <a:latin typeface="Times New Roman" pitchFamily="18" charset="0"/>
              <a:cs typeface="Times New Roman" pitchFamily="18" charset="0"/>
            </a:endParaRPr>
          </a:p>
          <a:p>
            <a:pPr algn="just">
              <a:buNone/>
            </a:pPr>
            <a:r>
              <a:rPr lang="fr-FR" sz="1600" b="1" dirty="0" smtClean="0">
                <a:latin typeface="Times New Roman" pitchFamily="18" charset="0"/>
                <a:cs typeface="Times New Roman" pitchFamily="18" charset="0"/>
              </a:rPr>
              <a:t>Points forts:</a:t>
            </a:r>
            <a:endParaRPr lang="fr-FR" sz="1600" dirty="0" smtClean="0">
              <a:latin typeface="Times New Roman" pitchFamily="18" charset="0"/>
              <a:cs typeface="Times New Roman" pitchFamily="18" charset="0"/>
            </a:endParaRPr>
          </a:p>
          <a:p>
            <a:pPr algn="just">
              <a:buFont typeface="Wingdings" pitchFamily="2" charset="2"/>
              <a:buChar char="ü"/>
            </a:pPr>
            <a:r>
              <a:rPr lang="fr-FR" sz="1600" dirty="0" smtClean="0">
                <a:latin typeface="Times New Roman" pitchFamily="18" charset="0"/>
                <a:cs typeface="Times New Roman" pitchFamily="18" charset="0"/>
              </a:rPr>
              <a:t>C’est </a:t>
            </a:r>
            <a:r>
              <a:rPr lang="fr-FR" sz="1600" dirty="0" smtClean="0">
                <a:latin typeface="Times New Roman" pitchFamily="18" charset="0"/>
                <a:cs typeface="Times New Roman" pitchFamily="18" charset="0"/>
              </a:rPr>
              <a:t>un outil gratuit</a:t>
            </a:r>
          </a:p>
          <a:p>
            <a:pPr algn="just">
              <a:buFont typeface="Wingdings" pitchFamily="2" charset="2"/>
              <a:buChar char="ü"/>
            </a:pPr>
            <a:r>
              <a:rPr lang="fr-FR" sz="1600" dirty="0" smtClean="0">
                <a:latin typeface="Times New Roman" pitchFamily="18" charset="0"/>
                <a:cs typeface="Times New Roman" pitchFamily="18" charset="0"/>
              </a:rPr>
              <a:t>Il est simple d’utilisation</a:t>
            </a:r>
          </a:p>
          <a:p>
            <a:pPr algn="just">
              <a:buFont typeface="Wingdings" pitchFamily="2" charset="2"/>
              <a:buChar char="ü"/>
            </a:pPr>
            <a:r>
              <a:rPr lang="fr-FR" sz="1600" dirty="0" smtClean="0">
                <a:latin typeface="Times New Roman" pitchFamily="18" charset="0"/>
                <a:cs typeface="Times New Roman" pitchFamily="18" charset="0"/>
              </a:rPr>
              <a:t>Il est </a:t>
            </a:r>
            <a:r>
              <a:rPr lang="fr-FR" sz="1600" dirty="0" err="1" smtClean="0">
                <a:latin typeface="Times New Roman" pitchFamily="18" charset="0"/>
                <a:cs typeface="Times New Roman" pitchFamily="18" charset="0"/>
              </a:rPr>
              <a:t>Opensource</a:t>
            </a:r>
            <a:endParaRPr lang="fr-FR" sz="1600" dirty="0" smtClean="0">
              <a:latin typeface="Times New Roman" pitchFamily="18" charset="0"/>
              <a:cs typeface="Times New Roman" pitchFamily="18" charset="0"/>
            </a:endParaRPr>
          </a:p>
          <a:p>
            <a:pPr algn="just">
              <a:buFont typeface="Wingdings" pitchFamily="2" charset="2"/>
              <a:buChar char="ü"/>
            </a:pPr>
            <a:r>
              <a:rPr lang="fr-FR" sz="1600" dirty="0" smtClean="0">
                <a:latin typeface="Times New Roman" pitchFamily="18" charset="0"/>
                <a:cs typeface="Times New Roman" pitchFamily="18" charset="0"/>
              </a:rPr>
              <a:t>Il propose toutes les fonctionnalités de base d’un ALM et va même un peu plus loin sur certaine (gestion de la couverture)</a:t>
            </a:r>
          </a:p>
          <a:p>
            <a:pPr algn="just">
              <a:buNone/>
            </a:pPr>
            <a:r>
              <a:rPr lang="fr-FR" sz="1600" b="1" dirty="0" smtClean="0">
                <a:latin typeface="Times New Roman" pitchFamily="18" charset="0"/>
                <a:cs typeface="Times New Roman" pitchFamily="18" charset="0"/>
              </a:rPr>
              <a:t>Points faibles:</a:t>
            </a:r>
            <a:endParaRPr lang="fr-FR" sz="1600" dirty="0" smtClean="0">
              <a:latin typeface="Times New Roman" pitchFamily="18" charset="0"/>
              <a:cs typeface="Times New Roman" pitchFamily="18" charset="0"/>
            </a:endParaRPr>
          </a:p>
          <a:p>
            <a:pPr algn="just">
              <a:buFont typeface="Wingdings" pitchFamily="2" charset="2"/>
              <a:buChar char="ü"/>
            </a:pPr>
            <a:r>
              <a:rPr lang="fr-FR" sz="1600" dirty="0" smtClean="0">
                <a:latin typeface="Times New Roman" pitchFamily="18" charset="0"/>
                <a:cs typeface="Times New Roman" pitchFamily="18" charset="0"/>
              </a:rPr>
              <a:t>Il </a:t>
            </a:r>
            <a:r>
              <a:rPr lang="fr-FR" sz="1600" dirty="0" smtClean="0">
                <a:latin typeface="Times New Roman" pitchFamily="18" charset="0"/>
                <a:cs typeface="Times New Roman" pitchFamily="18" charset="0"/>
              </a:rPr>
              <a:t>n’est quasiment plus maintenu</a:t>
            </a:r>
          </a:p>
          <a:p>
            <a:pPr algn="just">
              <a:buFont typeface="Wingdings" pitchFamily="2" charset="2"/>
              <a:buChar char="ü"/>
            </a:pPr>
            <a:r>
              <a:rPr lang="fr-FR" sz="1600" dirty="0" smtClean="0">
                <a:latin typeface="Times New Roman" pitchFamily="18" charset="0"/>
                <a:cs typeface="Times New Roman" pitchFamily="18" charset="0"/>
              </a:rPr>
              <a:t>Il ne propose pas </a:t>
            </a:r>
            <a:r>
              <a:rPr lang="fr-FR" sz="1600" dirty="0" smtClean="0">
                <a:latin typeface="Times New Roman" pitchFamily="18" charset="0"/>
                <a:cs typeface="Times New Roman" pitchFamily="18" charset="0"/>
              </a:rPr>
              <a:t> d’API </a:t>
            </a:r>
            <a:r>
              <a:rPr lang="fr-FR" sz="1600" dirty="0" smtClean="0">
                <a:latin typeface="Times New Roman" pitchFamily="18" charset="0"/>
                <a:cs typeface="Times New Roman" pitchFamily="18" charset="0"/>
              </a:rPr>
              <a:t>(ce qui rend la gestion des tests automatisés plus compliquée)</a:t>
            </a:r>
          </a:p>
          <a:p>
            <a:pPr algn="just">
              <a:buFont typeface="Wingdings" pitchFamily="2" charset="2"/>
              <a:buChar char="ü"/>
            </a:pPr>
            <a:r>
              <a:rPr lang="fr-FR" sz="1600" dirty="0" smtClean="0">
                <a:latin typeface="Times New Roman" pitchFamily="18" charset="0"/>
                <a:cs typeface="Times New Roman" pitchFamily="18" charset="0"/>
              </a:rPr>
              <a:t>Les graphismes sont vieillissants</a:t>
            </a:r>
          </a:p>
          <a:p>
            <a:pPr algn="just">
              <a:buFont typeface="Wingdings" pitchFamily="2" charset="2"/>
              <a:buChar char="ü"/>
            </a:pPr>
            <a:r>
              <a:rPr lang="fr-FR" sz="1600" dirty="0" smtClean="0">
                <a:latin typeface="Times New Roman" pitchFamily="18" charset="0"/>
                <a:cs typeface="Times New Roman" pitchFamily="18" charset="0"/>
              </a:rPr>
              <a:t>Pas de gestion d’anomalie intégrée</a:t>
            </a:r>
          </a:p>
          <a:p>
            <a:pPr algn="just">
              <a:buNone/>
            </a:pPr>
            <a:r>
              <a:rPr lang="fr-FR" sz="1600" b="1" dirty="0" smtClean="0">
                <a:latin typeface="Times New Roman" pitchFamily="18" charset="0"/>
                <a:cs typeface="Times New Roman" pitchFamily="18" charset="0"/>
              </a:rPr>
              <a:t>Conclusion</a:t>
            </a:r>
          </a:p>
          <a:p>
            <a:pPr algn="just">
              <a:buNone/>
            </a:pPr>
            <a:r>
              <a:rPr lang="fr-FR" sz="1600" dirty="0" smtClean="0">
                <a:latin typeface="Times New Roman" pitchFamily="18" charset="0"/>
                <a:cs typeface="Times New Roman" pitchFamily="18" charset="0"/>
              </a:rPr>
              <a:t>      </a:t>
            </a:r>
            <a:r>
              <a:rPr lang="fr-FR" sz="1600" dirty="0" err="1" smtClean="0">
                <a:latin typeface="Times New Roman" pitchFamily="18" charset="0"/>
                <a:cs typeface="Times New Roman" pitchFamily="18" charset="0"/>
              </a:rPr>
              <a:t>Testlink</a:t>
            </a:r>
            <a:r>
              <a:rPr lang="fr-FR" sz="1600" dirty="0" smtClean="0">
                <a:latin typeface="Times New Roman" pitchFamily="18" charset="0"/>
                <a:cs typeface="Times New Roman" pitchFamily="18" charset="0"/>
              </a:rPr>
              <a:t> </a:t>
            </a:r>
            <a:r>
              <a:rPr lang="fr-FR" sz="1600" dirty="0" smtClean="0">
                <a:latin typeface="Times New Roman" pitchFamily="18" charset="0"/>
                <a:cs typeface="Times New Roman" pitchFamily="18" charset="0"/>
              </a:rPr>
              <a:t>est un ALM qui j’apprécie et qui est très bien pour débuter lorsque l’on veut apprendre le fonctionnement des ALM ou avoir un outil gratuit de gestion de test. Néanmoins, on arrive rapidement à ses limites lorsque l’on cherche à automatiser des tests. Enfin son non maintient devient de plus en plus problématique dans de nombreuses organisation</a:t>
            </a:r>
            <a:r>
              <a:rPr lang="fr-FR" sz="1600" dirty="0" smtClean="0">
                <a:latin typeface="Times New Roman" pitchFamily="18" charset="0"/>
                <a:cs typeface="Times New Roman" pitchFamily="18" charset="0"/>
              </a:rPr>
              <a:t>.</a:t>
            </a:r>
            <a:endParaRPr lang="fr-FR" sz="1600" dirty="0" smtClean="0">
              <a:latin typeface="Times New Roman" pitchFamily="18" charset="0"/>
              <a:cs typeface="Times New Roman" pitchFamily="18" charset="0"/>
            </a:endParaRPr>
          </a:p>
        </p:txBody>
      </p:sp>
    </p:spTree>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1255</TotalTime>
  <Words>962</Words>
  <Application>Microsoft Office PowerPoint</Application>
  <PresentationFormat>Affichage à l'écran (4:3)</PresentationFormat>
  <Paragraphs>122</Paragraphs>
  <Slides>16</Slides>
  <Notes>0</Notes>
  <HiddenSlides>0</HiddenSlides>
  <MMClips>0</MMClips>
  <ScaleCrop>false</ScaleCrop>
  <HeadingPairs>
    <vt:vector size="4" baseType="variant">
      <vt:variant>
        <vt:lpstr>Thème</vt:lpstr>
      </vt:variant>
      <vt:variant>
        <vt:i4>1</vt:i4>
      </vt:variant>
      <vt:variant>
        <vt:lpstr>Titres des diapositives</vt:lpstr>
      </vt:variant>
      <vt:variant>
        <vt:i4>16</vt:i4>
      </vt:variant>
    </vt:vector>
  </HeadingPairs>
  <TitlesOfParts>
    <vt:vector size="17" baseType="lpstr">
      <vt:lpstr>Thème Office</vt:lpstr>
      <vt:lpstr>Outils De Gestion Des Tests</vt:lpstr>
      <vt:lpstr>Diapositive 2</vt:lpstr>
      <vt:lpstr>Diapositive 3</vt:lpstr>
      <vt:lpstr>Qu’est-ce que la gestion des tests ?</vt:lpstr>
      <vt:lpstr> Facteurs à prendre en compte pour choisir un outil de gestion des tests :</vt:lpstr>
      <vt:lpstr>Quelques outils populaires de gestion de tests</vt:lpstr>
      <vt:lpstr>Diapositive 7</vt:lpstr>
      <vt:lpstr>XRAY</vt:lpstr>
      <vt:lpstr>TESTLINK</vt:lpstr>
      <vt:lpstr>IBM Engineering Lifecycle Management</vt:lpstr>
      <vt:lpstr>PractiTest</vt:lpstr>
      <vt:lpstr>Zephyr</vt:lpstr>
      <vt:lpstr>Diapositive 13</vt:lpstr>
      <vt:lpstr>Tableau comparatif des outils de gestion des tests </vt:lpstr>
      <vt:lpstr>Diapositive 15</vt:lpstr>
      <vt:lpstr>Diapositive 16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Diapositive 1</dc:title>
  <dc:creator>USER</dc:creator>
  <cp:lastModifiedBy>USER</cp:lastModifiedBy>
  <cp:revision>60</cp:revision>
  <dcterms:created xsi:type="dcterms:W3CDTF">2022-05-22T11:27:35Z</dcterms:created>
  <dcterms:modified xsi:type="dcterms:W3CDTF">2022-05-23T21:36:50Z</dcterms:modified>
</cp:coreProperties>
</file>