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57"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ctrTitle"/>
          </p:nvPr>
        </p:nvSpPr>
        <p:spPr/>
        <p:txBody>
          <a:bodyPr/>
          <a:p>
            <a:r>
              <a:rPr lang="en-US">
                <a:solidFill>
                  <a:schemeClr val="bg1"/>
                </a:solidFill>
              </a:rPr>
              <a:t> </a:t>
            </a:r>
            <a:r>
              <a:rPr lang="en-US" altLang="en-US" b="1" u="sng">
                <a:solidFill>
                  <a:schemeClr val="bg1"/>
                </a:solidFill>
              </a:rPr>
              <a:t>Pavement Condition Monitoring and Maintenance Prediction</a:t>
            </a:r>
            <a:endParaRPr lang="en-US" altLang="en-US" b="1" u="sng">
              <a:solidFill>
                <a:schemeClr val="bg1"/>
              </a:solidFill>
            </a:endParaRPr>
          </a:p>
        </p:txBody>
      </p:sp>
      <p:sp>
        <p:nvSpPr>
          <p:cNvPr id="3" name="Subtitle 2"/>
          <p:cNvSpPr>
            <a:spLocks noGrp="1"/>
          </p:cNvSpPr>
          <p:nvPr>
            <p:ph type="subTitle" idx="1"/>
          </p:nvPr>
        </p:nvSpPr>
        <p:spPr/>
        <p:txBody>
          <a:bodyPr/>
          <a:p>
            <a:r>
              <a:rPr lang="en-US" altLang="en-US" sz="2800">
                <a:solidFill>
                  <a:srgbClr val="FFFF00"/>
                </a:solidFill>
              </a:rPr>
              <a:t>A city engineering office tasked with identifying which road segments require urgent maintenance.</a:t>
            </a:r>
            <a:endParaRPr lang="en-US" altLang="en-US" sz="2800">
              <a:solidFill>
                <a:srgbClr val="FFFF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Q4) Which road has more quality between Asphalt and Concrete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225425" y="1244600"/>
            <a:ext cx="5438775" cy="3829685"/>
          </a:xfrm>
          <a:prstGeom prst="rect">
            <a:avLst/>
          </a:prstGeom>
        </p:spPr>
      </p:pic>
      <p:pic>
        <p:nvPicPr>
          <p:cNvPr id="5" name="Picture 4"/>
          <p:cNvPicPr>
            <a:picLocks noChangeAspect="1"/>
          </p:cNvPicPr>
          <p:nvPr/>
        </p:nvPicPr>
        <p:blipFill>
          <a:blip r:embed="rId2"/>
          <a:stretch>
            <a:fillRect/>
          </a:stretch>
        </p:blipFill>
        <p:spPr>
          <a:xfrm>
            <a:off x="6096000" y="1417955"/>
            <a:ext cx="5953125" cy="3183255"/>
          </a:xfrm>
          <a:prstGeom prst="rect">
            <a:avLst/>
          </a:prstGeom>
        </p:spPr>
      </p:pic>
      <p:sp>
        <p:nvSpPr>
          <p:cNvPr id="7" name="Text Box 6"/>
          <p:cNvSpPr txBox="1"/>
          <p:nvPr/>
        </p:nvSpPr>
        <p:spPr>
          <a:xfrm>
            <a:off x="609600" y="5529580"/>
            <a:ext cx="10972800" cy="848995"/>
          </a:xfrm>
          <a:prstGeom prst="rect">
            <a:avLst/>
          </a:prstGeom>
        </p:spPr>
        <p:txBody>
          <a:bodyPr wrap="square">
            <a:noAutofit/>
          </a:bodyPr>
          <a:p>
            <a:pPr>
              <a:lnSpc>
                <a:spcPct val="100000"/>
              </a:lnSpc>
            </a:pPr>
            <a:r>
              <a:rPr sz="2000">
                <a:solidFill>
                  <a:schemeClr val="bg1"/>
                </a:solidFill>
                <a:latin typeface="Consolas" panose="020B0609020204030204"/>
                <a:ea typeface="Consolas" panose="020B0609020204030204"/>
              </a:rPr>
              <a:t>Q4 Answer) According to above charts Concrete road has more quality than Asphalt road as they have less number of Segments which needs maintenance.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Q5) Does high rainfall increase the chance of maintenance needs on Asphalt and Concrete Roads?</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788035" y="1417955"/>
            <a:ext cx="5109210" cy="4526280"/>
          </a:xfrm>
          <a:prstGeom prst="rect">
            <a:avLst/>
          </a:prstGeom>
        </p:spPr>
      </p:pic>
      <p:sp>
        <p:nvSpPr>
          <p:cNvPr id="5" name="Text Box 4"/>
          <p:cNvSpPr txBox="1"/>
          <p:nvPr/>
        </p:nvSpPr>
        <p:spPr>
          <a:xfrm>
            <a:off x="6096000" y="1584325"/>
            <a:ext cx="5080000" cy="3499485"/>
          </a:xfrm>
          <a:prstGeom prst="rect">
            <a:avLst/>
          </a:prstGeom>
        </p:spPr>
        <p:txBody>
          <a:bodyPr>
            <a:noAutofit/>
          </a:bodyPr>
          <a:p>
            <a:pPr>
              <a:lnSpc>
                <a:spcPct val="100000"/>
              </a:lnSpc>
            </a:pPr>
            <a:r>
              <a:rPr lang="en-US" sz="2000">
                <a:solidFill>
                  <a:schemeClr val="bg1"/>
                </a:solidFill>
                <a:latin typeface="Consolas" panose="020B0609020204030204"/>
                <a:ea typeface="Consolas" panose="020B0609020204030204"/>
              </a:rPr>
              <a:t>A</a:t>
            </a:r>
            <a:r>
              <a:rPr sz="2000">
                <a:solidFill>
                  <a:schemeClr val="bg1"/>
                </a:solidFill>
                <a:latin typeface="Consolas" panose="020B0609020204030204"/>
                <a:ea typeface="Consolas" panose="020B0609020204030204"/>
              </a:rPr>
              <a:t>nswer Q5) According to chart high rainfall increases the number of roads which needs maintenance and its applies to both Asphalt and Concrete roads.</a:t>
            </a:r>
            <a:endParaRPr sz="2000">
              <a:solidFill>
                <a:schemeClr val="bg1"/>
              </a:solidFill>
              <a:latin typeface="Consolas" panose="020B0609020204030204"/>
              <a:ea typeface="Consolas" panose="020B060902020403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Q6) Does Rutting increases the number of maintenance?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1036955" y="1637030"/>
            <a:ext cx="5295900" cy="4095750"/>
          </a:xfrm>
          <a:prstGeom prst="rect">
            <a:avLst/>
          </a:prstGeom>
        </p:spPr>
      </p:pic>
      <p:sp>
        <p:nvSpPr>
          <p:cNvPr id="5" name="Text Box 4"/>
          <p:cNvSpPr txBox="1"/>
          <p:nvPr/>
        </p:nvSpPr>
        <p:spPr>
          <a:xfrm>
            <a:off x="6502400" y="1725930"/>
            <a:ext cx="5080000" cy="218757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Q6) Yes more the value of rutting increases needs of road or segment maintenance increases.</a:t>
            </a:r>
            <a:endParaRPr sz="2000">
              <a:solidFill>
                <a:schemeClr val="bg1"/>
              </a:solidFill>
              <a:latin typeface="Consolas" panose="020B0609020204030204"/>
              <a:ea typeface="Consolas" panose="020B0609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Q7) Does rutting happens or increases on different Types of Roads and segment?</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485765" cy="5071110"/>
          </a:xfrm>
          <a:prstGeom prst="rect">
            <a:avLst/>
          </a:prstGeom>
        </p:spPr>
      </p:pic>
      <p:sp>
        <p:nvSpPr>
          <p:cNvPr id="5" name="Text Box 4"/>
          <p:cNvSpPr txBox="1"/>
          <p:nvPr/>
        </p:nvSpPr>
        <p:spPr>
          <a:xfrm>
            <a:off x="6321425" y="1548130"/>
            <a:ext cx="5080000" cy="3239770"/>
          </a:xfrm>
          <a:prstGeom prst="rect">
            <a:avLst/>
          </a:prstGeom>
        </p:spPr>
        <p:txBody>
          <a:bodyPr>
            <a:noAutofit/>
          </a:bodyPr>
          <a:p>
            <a:pPr>
              <a:lnSpc>
                <a:spcPct val="100000"/>
              </a:lnSpc>
            </a:pPr>
            <a:r>
              <a:rPr sz="2000" b="1">
                <a:solidFill>
                  <a:schemeClr val="bg1"/>
                </a:solidFill>
                <a:latin typeface="Consolas" panose="020B0609020204030204"/>
                <a:ea typeface="Consolas" panose="020B0609020204030204"/>
              </a:rPr>
              <a:t>Answer Q7) No, According to above chart rutting occures approximately equal on on every road type.</a:t>
            </a:r>
            <a:endParaRPr sz="2000" b="1">
              <a:solidFill>
                <a:schemeClr val="bg1"/>
              </a:solidFill>
              <a:latin typeface="Consolas" panose="020B0609020204030204"/>
              <a:ea typeface="Consolas" panose="020B0609020204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Q8) How Rutting level affects Road Maintenace?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422275" y="1417955"/>
            <a:ext cx="5674360" cy="5313045"/>
          </a:xfrm>
          <a:prstGeom prst="rect">
            <a:avLst/>
          </a:prstGeom>
        </p:spPr>
      </p:pic>
      <p:sp>
        <p:nvSpPr>
          <p:cNvPr id="5" name="Text Box 4"/>
          <p:cNvSpPr txBox="1"/>
          <p:nvPr/>
        </p:nvSpPr>
        <p:spPr>
          <a:xfrm>
            <a:off x="6219825" y="1558925"/>
            <a:ext cx="5080000" cy="263588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Q8) If Rutting level is very severe than it needs Maintenance if Rutting level is at severe then need of mantenance has no need of maintenance has little difference.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Q9) How last maintenance affects maintenace needs of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300980" cy="5236845"/>
          </a:xfrm>
          <a:prstGeom prst="rect">
            <a:avLst/>
          </a:prstGeom>
        </p:spPr>
      </p:pic>
      <p:sp>
        <p:nvSpPr>
          <p:cNvPr id="5" name="Text Box 4"/>
          <p:cNvSpPr txBox="1"/>
          <p:nvPr/>
        </p:nvSpPr>
        <p:spPr>
          <a:xfrm>
            <a:off x="6096000" y="1560830"/>
            <a:ext cx="5080000" cy="325310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Q9) If Road or segment is maintained before 2021 than road maintainance need chances are very high.</a:t>
            </a:r>
            <a:endParaRPr sz="2000">
              <a:solidFill>
                <a:schemeClr val="bg1"/>
              </a:solidFill>
              <a:latin typeface="Consolas" panose="020B0609020204030204"/>
              <a:ea typeface="Consolas" panose="020B0609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Q10) How PCI(pavement Condition Index) affects maintenace needs of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600200"/>
            <a:ext cx="5766435" cy="4779645"/>
          </a:xfrm>
          <a:prstGeom prst="rect">
            <a:avLst/>
          </a:prstGeom>
        </p:spPr>
      </p:pic>
      <p:sp>
        <p:nvSpPr>
          <p:cNvPr id="5" name="Text Box 4"/>
          <p:cNvSpPr txBox="1"/>
          <p:nvPr/>
        </p:nvSpPr>
        <p:spPr>
          <a:xfrm>
            <a:off x="6376035" y="1647825"/>
            <a:ext cx="5080000" cy="3369310"/>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10) According to above chart if PCI level is very poor then road need maintenance and if PCI level is excellent it doesnot need maintenace, overall if PCI level decreases it increases the need of maintenance.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Q11) How Average Rainfall level effects the Road maintenance?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505450" cy="5019040"/>
          </a:xfrm>
          <a:prstGeom prst="rect">
            <a:avLst/>
          </a:prstGeom>
        </p:spPr>
      </p:pic>
      <p:sp>
        <p:nvSpPr>
          <p:cNvPr id="5" name="Text Box 4"/>
          <p:cNvSpPr txBox="1"/>
          <p:nvPr/>
        </p:nvSpPr>
        <p:spPr>
          <a:xfrm>
            <a:off x="6257925" y="1417955"/>
            <a:ext cx="5080000" cy="3260090"/>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Q11) According to above chart if Average rainfall level is low than road doesnt need maintenance and if average rainfall is high than road needs to be maintained, As Average Rainfall increases it increases te chances of need for road maintenance.</a:t>
            </a:r>
            <a:endParaRPr sz="2000">
              <a:solidFill>
                <a:schemeClr val="bg1"/>
              </a:solidFill>
              <a:latin typeface="Consolas" panose="020B0609020204030204"/>
              <a:ea typeface="Consolas" panose="020B0609020204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Q12) Does average rainfall increases Rutting on Road?</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17955"/>
            <a:ext cx="5796915" cy="4930140"/>
          </a:xfrm>
          <a:prstGeom prst="rect">
            <a:avLst/>
          </a:prstGeom>
        </p:spPr>
      </p:pic>
      <p:sp>
        <p:nvSpPr>
          <p:cNvPr id="5" name="Text Box 4"/>
          <p:cNvSpPr txBox="1"/>
          <p:nvPr/>
        </p:nvSpPr>
        <p:spPr>
          <a:xfrm>
            <a:off x="6502400" y="1417955"/>
            <a:ext cx="5080000" cy="280352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Q12) Yes, As Average Rainfall level increases the rutting level also increases.</a:t>
            </a:r>
            <a:endParaRPr sz="2000">
              <a:solidFill>
                <a:schemeClr val="bg1"/>
              </a:solidFill>
              <a:latin typeface="Consolas" panose="020B0609020204030204"/>
              <a:ea typeface="Consolas" panose="020B060902020403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Q13) Does traffic value depends on road type?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382905" y="1619885"/>
            <a:ext cx="5525135" cy="4806315"/>
          </a:xfrm>
          <a:prstGeom prst="rect">
            <a:avLst/>
          </a:prstGeom>
        </p:spPr>
      </p:pic>
      <p:sp>
        <p:nvSpPr>
          <p:cNvPr id="5" name="Text Box 4"/>
          <p:cNvSpPr txBox="1"/>
          <p:nvPr/>
        </p:nvSpPr>
        <p:spPr>
          <a:xfrm>
            <a:off x="6096000" y="1748155"/>
            <a:ext cx="6096000" cy="2980690"/>
          </a:xfrm>
          <a:prstGeom prst="rect">
            <a:avLst/>
          </a:prstGeom>
          <a:noFill/>
        </p:spPr>
        <p:txBody>
          <a:bodyPr wrap="square" rtlCol="0" anchor="t">
            <a:noAutofit/>
          </a:bodyPr>
          <a:p>
            <a:pPr>
              <a:lnSpc>
                <a:spcPct val="100000"/>
              </a:lnSpc>
            </a:pPr>
            <a:r>
              <a:rPr lang="en-US" altLang="en-US" sz="2000">
                <a:solidFill>
                  <a:schemeClr val="bg1"/>
                </a:solidFill>
                <a:sym typeface="+mn-ea"/>
              </a:rPr>
              <a:t>Answer Q13) Different roads has different level of traffic as in above chart at tertiary road there is low level traffic and at primary level road the traffic level are very high.</a:t>
            </a:r>
            <a:endParaRPr lang="en-US" altLang="en-US" sz="2000">
              <a:solidFill>
                <a:schemeClr val="bg1"/>
              </a:solidFil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Aim </a:t>
            </a:r>
            <a:endParaRPr lang="en-US">
              <a:solidFill>
                <a:schemeClr val="bg1"/>
              </a:solidFill>
            </a:endParaRPr>
          </a:p>
        </p:txBody>
      </p:sp>
      <p:sp>
        <p:nvSpPr>
          <p:cNvPr id="3" name="Content Placeholder 2"/>
          <p:cNvSpPr>
            <a:spLocks noGrp="1"/>
          </p:cNvSpPr>
          <p:nvPr>
            <p:ph idx="1"/>
          </p:nvPr>
        </p:nvSpPr>
        <p:spPr/>
        <p:txBody>
          <a:bodyPr/>
          <a:p>
            <a:r>
              <a:rPr lang="en-US" altLang="en-US" sz="1800">
                <a:solidFill>
                  <a:schemeClr val="bg1"/>
                </a:solidFill>
                <a:sym typeface="+mn-ea"/>
              </a:rPr>
              <a:t>The goal is to analyze this data and build a binary classification model to predict whether a given road segment needs maintenance, based on pavement and environmental indicators.</a:t>
            </a:r>
            <a:endParaRPr lang="en-US" altLang="en-US" sz="1800">
              <a:solidFill>
                <a:schemeClr val="bg1"/>
              </a:solidFill>
              <a:sym typeface="+mn-ea"/>
            </a:endParaRPr>
          </a:p>
          <a:p>
            <a:pPr marL="0" indent="0">
              <a:buNone/>
            </a:pPr>
            <a:endParaRPr lang="en-US" altLang="en-US" sz="1800">
              <a:solidFill>
                <a:schemeClr val="bg1"/>
              </a:solidFill>
            </a:endParaRPr>
          </a:p>
          <a:p>
            <a:r>
              <a:rPr lang="en-US" altLang="en-US" sz="1800">
                <a:solidFill>
                  <a:schemeClr val="bg1"/>
                </a:solidFill>
              </a:rPr>
              <a:t>Target Variable : Needs_Maintenance</a:t>
            </a:r>
            <a:endParaRPr lang="en-US" altLang="en-US" sz="1800">
              <a:solidFill>
                <a:schemeClr val="bg1"/>
              </a:solidFill>
            </a:endParaRPr>
          </a:p>
          <a:p>
            <a:pPr marL="0" indent="0">
              <a:buNone/>
            </a:pPr>
            <a:endParaRPr lang="en-US" altLang="en-US" sz="1800">
              <a:solidFill>
                <a:schemeClr val="bg1"/>
              </a:solidFill>
            </a:endParaRPr>
          </a:p>
          <a:p>
            <a:pPr marL="0" indent="457200">
              <a:buNone/>
            </a:pPr>
            <a:r>
              <a:rPr lang="en-US" altLang="en-US" sz="1800">
                <a:solidFill>
                  <a:schemeClr val="bg1"/>
                </a:solidFill>
              </a:rPr>
              <a:t>This binary label indicates whether the road segment requires immediate maintenance, defined by the 	following rule:</a:t>
            </a:r>
            <a:endParaRPr lang="en-US" altLang="en-US" sz="1800">
              <a:solidFill>
                <a:schemeClr val="bg1"/>
              </a:solidFill>
            </a:endParaRPr>
          </a:p>
          <a:p>
            <a:endParaRPr lang="en-US" altLang="en-US" sz="1800">
              <a:solidFill>
                <a:schemeClr val="bg1"/>
              </a:solidFill>
            </a:endParaRPr>
          </a:p>
          <a:p>
            <a:pPr marL="914400" lvl="2" indent="0">
              <a:buNone/>
            </a:pPr>
            <a:r>
              <a:rPr lang="en-US" altLang="en-US" sz="1800">
                <a:solidFill>
                  <a:schemeClr val="bg1"/>
                </a:solidFill>
              </a:rPr>
              <a:t> Needs_Maintenance = 1</a:t>
            </a:r>
            <a:endParaRPr lang="en-US" altLang="en-US" sz="1800">
              <a:solidFill>
                <a:schemeClr val="bg1"/>
              </a:solidFill>
            </a:endParaRPr>
          </a:p>
          <a:p>
            <a:pPr marL="914400" lvl="2" indent="0">
              <a:buNone/>
            </a:pPr>
            <a:endParaRPr lang="en-US" altLang="en-US" sz="1800">
              <a:solidFill>
                <a:schemeClr val="bg1"/>
              </a:solidFill>
            </a:endParaRPr>
          </a:p>
          <a:p>
            <a:pPr marL="457200" lvl="1" indent="457200">
              <a:buNone/>
            </a:pPr>
            <a:r>
              <a:rPr lang="en-US" altLang="en-US" sz="1800">
                <a:solidFill>
                  <a:schemeClr val="bg1"/>
                </a:solidFill>
              </a:rPr>
              <a:t> Needs_Maintenance = 0 otherwise</a:t>
            </a:r>
            <a:endParaRPr lang="en-US" altLang="en-US" sz="180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792480"/>
          </a:xfrm>
        </p:spPr>
        <p:txBody>
          <a:bodyPr/>
          <a:p>
            <a:r>
              <a:rPr lang="en-US" altLang="en-US" sz="2800">
                <a:solidFill>
                  <a:schemeClr val="bg1"/>
                </a:solidFill>
              </a:rPr>
              <a:t>Q14) Does Pavement condition increases with low traffic or high traffic?</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1304290" y="1219200"/>
            <a:ext cx="9582785" cy="4678045"/>
          </a:xfrm>
          <a:prstGeom prst="rect">
            <a:avLst/>
          </a:prstGeom>
        </p:spPr>
      </p:pic>
      <p:sp>
        <p:nvSpPr>
          <p:cNvPr id="5" name="Text Box 4"/>
          <p:cNvSpPr txBox="1"/>
          <p:nvPr/>
        </p:nvSpPr>
        <p:spPr>
          <a:xfrm>
            <a:off x="1082040" y="5897245"/>
            <a:ext cx="9913620" cy="706755"/>
          </a:xfrm>
          <a:prstGeom prst="rect">
            <a:avLst/>
          </a:prstGeom>
        </p:spPr>
        <p:txBody>
          <a:bodyPr wrap="square">
            <a:spAutoFit/>
          </a:bodyPr>
          <a:p>
            <a:pPr>
              <a:lnSpc>
                <a:spcPct val="100000"/>
              </a:lnSpc>
            </a:pPr>
            <a:r>
              <a:rPr sz="2000">
                <a:solidFill>
                  <a:schemeClr val="bg1"/>
                </a:solidFill>
                <a:latin typeface="Consolas" panose="020B0609020204030204"/>
                <a:ea typeface="Consolas" panose="020B0609020204030204"/>
              </a:rPr>
              <a:t>Answer Q14) According to above chart lower the traffic better the condition of Pavement will be.</a:t>
            </a:r>
            <a:endParaRPr sz="2000">
              <a:solidFill>
                <a:schemeClr val="bg1"/>
              </a:solidFill>
              <a:latin typeface="Consolas" panose="020B0609020204030204"/>
              <a:ea typeface="Consolas" panose="020B0609020204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ltLang="en-US" sz="2800">
                <a:solidFill>
                  <a:schemeClr val="bg1"/>
                </a:solidFill>
              </a:rPr>
              <a:t>Q 15) Calculate relationship betwwen valriables(features).</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1841500" y="1600200"/>
            <a:ext cx="8509635" cy="50711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b="1">
                <a:solidFill>
                  <a:schemeClr val="bg1"/>
                </a:solidFill>
              </a:rPr>
              <a:t>Model Training</a:t>
            </a:r>
            <a:endParaRPr lang="en-US" b="1">
              <a:solidFill>
                <a:schemeClr val="bg1"/>
              </a:solidFill>
            </a:endParaRPr>
          </a:p>
        </p:txBody>
      </p:sp>
      <p:sp>
        <p:nvSpPr>
          <p:cNvPr id="3" name="Content Placeholder 2"/>
          <p:cNvSpPr>
            <a:spLocks noGrp="1"/>
          </p:cNvSpPr>
          <p:nvPr>
            <p:ph idx="1"/>
          </p:nvPr>
        </p:nvSpPr>
        <p:spPr/>
        <p:txBody>
          <a:bodyPr/>
          <a:p>
            <a:pPr marL="457200" indent="-457200">
              <a:buAutoNum type="arabicPeriod"/>
            </a:pPr>
            <a:r>
              <a:rPr lang="en-US" sz="2400">
                <a:solidFill>
                  <a:schemeClr val="bg1"/>
                </a:solidFill>
              </a:rPr>
              <a:t>Libraries (Pandas, Numpy, Matplotlib, Seaborn, Scikit-learn) </a:t>
            </a:r>
            <a:endParaRPr lang="en-US" sz="2400">
              <a:solidFill>
                <a:schemeClr val="bg1"/>
              </a:solidFill>
            </a:endParaRPr>
          </a:p>
          <a:p>
            <a:pPr marL="457200" indent="-457200">
              <a:buAutoNum type="arabicPeriod"/>
            </a:pPr>
            <a:r>
              <a:rPr lang="en-US" sz="2400">
                <a:solidFill>
                  <a:schemeClr val="bg1"/>
                </a:solidFill>
              </a:rPr>
              <a:t>load dataset</a:t>
            </a:r>
            <a:endParaRPr lang="en-US">
              <a:solidFill>
                <a:schemeClr val="bg1"/>
              </a:solidFill>
            </a:endParaRPr>
          </a:p>
          <a:p>
            <a:pPr marL="457200" indent="-457200">
              <a:buAutoNum type="arabicPeriod"/>
            </a:pPr>
            <a:r>
              <a:rPr lang="en-US" sz="2400">
                <a:solidFill>
                  <a:schemeClr val="bg1"/>
                </a:solidFill>
              </a:rPr>
              <a:t>Encoding and Scaling</a:t>
            </a:r>
            <a:endParaRPr lang="en-US" sz="2400">
              <a:solidFill>
                <a:schemeClr val="bg1"/>
              </a:solidFill>
            </a:endParaRPr>
          </a:p>
          <a:p>
            <a:pPr marL="457200" indent="-457200">
              <a:buAutoNum type="arabicPeriod"/>
            </a:pPr>
            <a:r>
              <a:rPr lang="en-US" sz="2400">
                <a:solidFill>
                  <a:schemeClr val="bg1"/>
                </a:solidFill>
              </a:rPr>
              <a:t>Data Split</a:t>
            </a:r>
            <a:endParaRPr lang="en-US" sz="2400">
              <a:solidFill>
                <a:schemeClr val="bg1"/>
              </a:solidFill>
            </a:endParaRPr>
          </a:p>
          <a:p>
            <a:pPr marL="457200" indent="-457200">
              <a:buAutoNum type="arabicPeriod"/>
            </a:pPr>
            <a:r>
              <a:rPr lang="en-US" sz="2400">
                <a:solidFill>
                  <a:schemeClr val="bg1"/>
                </a:solidFill>
              </a:rPr>
              <a:t>Select Algorithm or Model</a:t>
            </a:r>
            <a:endParaRPr lang="en-US" sz="2400">
              <a:solidFill>
                <a:schemeClr val="bg1"/>
              </a:solidFill>
            </a:endParaRPr>
          </a:p>
          <a:p>
            <a:pPr marL="457200" indent="-457200">
              <a:buAutoNum type="arabicPeriod"/>
            </a:pPr>
            <a:r>
              <a:rPr lang="en-US" sz="2400">
                <a:solidFill>
                  <a:schemeClr val="bg1"/>
                </a:solidFill>
              </a:rPr>
              <a:t>Select best model</a:t>
            </a:r>
            <a:endParaRPr lang="en-US" sz="2400">
              <a:solidFill>
                <a:schemeClr val="bg1"/>
              </a:solidFill>
            </a:endParaRPr>
          </a:p>
          <a:p>
            <a:pPr marL="457200" indent="-457200">
              <a:buAutoNum type="arabicPeriod"/>
            </a:pPr>
            <a:r>
              <a:rPr lang="en-US" sz="2400">
                <a:solidFill>
                  <a:schemeClr val="bg1"/>
                </a:solidFill>
              </a:rPr>
              <a:t>Save the Model</a:t>
            </a:r>
            <a:endParaRPr lang="en-US" sz="2400">
              <a:solidFill>
                <a:schemeClr val="bg1"/>
              </a:solidFill>
            </a:endParaRPr>
          </a:p>
          <a:p>
            <a:endParaRPr lang="en-US" sz="240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sz="3200" b="1">
                <a:solidFill>
                  <a:schemeClr val="bg1"/>
                </a:solidFill>
              </a:rPr>
              <a:t>Best Model</a:t>
            </a:r>
            <a:endParaRPr lang="en-US" sz="3200" b="1">
              <a:solidFill>
                <a:schemeClr val="bg1"/>
              </a:solidFill>
            </a:endParaRPr>
          </a:p>
        </p:txBody>
      </p:sp>
      <p:sp>
        <p:nvSpPr>
          <p:cNvPr id="3" name="Content Placeholder 2"/>
          <p:cNvSpPr>
            <a:spLocks noGrp="1"/>
          </p:cNvSpPr>
          <p:nvPr>
            <p:ph idx="1"/>
          </p:nvPr>
        </p:nvSpPr>
        <p:spPr/>
        <p:txBody>
          <a:bodyPr/>
          <a:p>
            <a:r>
              <a:rPr lang="en-US">
                <a:solidFill>
                  <a:schemeClr val="bg1"/>
                </a:solidFill>
              </a:rPr>
              <a:t>Random Forest Classifier</a:t>
            </a:r>
            <a:endParaRPr lang="en-US">
              <a:solidFill>
                <a:schemeClr val="bg1"/>
              </a:solidFill>
            </a:endParaRPr>
          </a:p>
          <a:p>
            <a:pPr marL="0" indent="0">
              <a:buNone/>
            </a:pPr>
            <a:endParaRPr lang="en-US">
              <a:solidFill>
                <a:schemeClr val="bg1"/>
              </a:solidFill>
            </a:endParaRPr>
          </a:p>
          <a:p>
            <a:pPr marL="0" indent="457200">
              <a:lnSpc>
                <a:spcPct val="150000"/>
              </a:lnSpc>
              <a:buNone/>
            </a:pPr>
            <a:r>
              <a:rPr lang="en-US" sz="2800">
                <a:solidFill>
                  <a:schemeClr val="bg1"/>
                </a:solidFill>
              </a:rPr>
              <a:t>RandomForestClassifier(n_estimators=200)</a:t>
            </a:r>
            <a:endParaRPr lang="en-US" sz="2800">
              <a:solidFill>
                <a:schemeClr val="bg1"/>
              </a:solidFill>
            </a:endParaRPr>
          </a:p>
          <a:p>
            <a:pPr marL="0" indent="457200">
              <a:lnSpc>
                <a:spcPct val="150000"/>
              </a:lnSpc>
              <a:buNone/>
            </a:pPr>
            <a:r>
              <a:rPr lang="en-US" sz="2800">
                <a:solidFill>
                  <a:schemeClr val="bg1"/>
                </a:solidFill>
              </a:rPr>
              <a:t>Accuracy : 99.997%( approximately 100%)</a:t>
            </a:r>
            <a:endParaRPr lang="en-US" sz="2800">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User Interface</a:t>
            </a:r>
            <a:endParaRPr lang="en-US">
              <a:solidFill>
                <a:schemeClr val="bg1"/>
              </a:solidFill>
            </a:endParaRPr>
          </a:p>
        </p:txBody>
      </p:sp>
      <p:sp>
        <p:nvSpPr>
          <p:cNvPr id="3" name="Content Placeholder 2"/>
          <p:cNvSpPr>
            <a:spLocks noGrp="1"/>
          </p:cNvSpPr>
          <p:nvPr>
            <p:ph idx="1"/>
          </p:nvPr>
        </p:nvSpPr>
        <p:spPr/>
        <p:txBody>
          <a:bodyPr/>
          <a:p>
            <a:r>
              <a:rPr lang="en-US">
                <a:solidFill>
                  <a:schemeClr val="bg1"/>
                </a:solidFill>
              </a:rPr>
              <a:t>HTML, CSS and Flask.</a:t>
            </a:r>
            <a:endParaRPr lang="en-US">
              <a:solidFill>
                <a:schemeClr val="bg1"/>
              </a:solidFill>
            </a:endParaRPr>
          </a:p>
        </p:txBody>
      </p:sp>
      <p:pic>
        <p:nvPicPr>
          <p:cNvPr id="4" name="Picture 3"/>
          <p:cNvPicPr>
            <a:picLocks noChangeAspect="1"/>
          </p:cNvPicPr>
          <p:nvPr/>
        </p:nvPicPr>
        <p:blipFill>
          <a:blip r:embed="rId1"/>
          <a:stretch>
            <a:fillRect/>
          </a:stretch>
        </p:blipFill>
        <p:spPr>
          <a:xfrm>
            <a:off x="3199765" y="2381250"/>
            <a:ext cx="5791835" cy="4191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609600" y="274955"/>
            <a:ext cx="10972800" cy="5851525"/>
          </a:xfrm>
        </p:spPr>
        <p:txBody>
          <a:bodyPr anchor="ctr" anchorCtr="0"/>
          <a:p>
            <a:pPr marL="0" indent="0" algn="ctr">
              <a:lnSpc>
                <a:spcPct val="100000"/>
              </a:lnSpc>
              <a:buNone/>
            </a:pPr>
            <a:r>
              <a:rPr lang="en-US" sz="6000" b="1">
                <a:solidFill>
                  <a:schemeClr val="bg1"/>
                </a:solidFill>
              </a:rPr>
              <a:t>Thank You</a:t>
            </a:r>
            <a:endParaRPr lang="en-US" sz="6000" b="1">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title"/>
          </p:nvPr>
        </p:nvSpPr>
        <p:spPr>
          <a:xfrm>
            <a:off x="609600" y="274955"/>
            <a:ext cx="10972800" cy="967740"/>
          </a:xfrm>
        </p:spPr>
        <p:txBody>
          <a:bodyPr/>
          <a:p>
            <a:r>
              <a:rPr lang="en-US">
                <a:solidFill>
                  <a:schemeClr val="bg1"/>
                </a:solidFill>
              </a:rPr>
              <a:t>Data Ditcionary</a:t>
            </a:r>
            <a:endParaRPr lang="en-US">
              <a:solidFill>
                <a:schemeClr val="bg1"/>
              </a:solidFill>
            </a:endParaRPr>
          </a:p>
        </p:txBody>
      </p:sp>
      <p:sp>
        <p:nvSpPr>
          <p:cNvPr id="3" name="Content Placeholder 2"/>
          <p:cNvSpPr>
            <a:spLocks noGrp="1"/>
          </p:cNvSpPr>
          <p:nvPr>
            <p:ph idx="1"/>
          </p:nvPr>
        </p:nvSpPr>
        <p:spPr>
          <a:xfrm>
            <a:off x="609600" y="1242695"/>
            <a:ext cx="10972800" cy="4521200"/>
          </a:xfrm>
        </p:spPr>
        <p:txBody>
          <a:bodyPr/>
          <a:p>
            <a:r>
              <a:rPr lang="en-US" altLang="en-US" sz="2000">
                <a:solidFill>
                  <a:schemeClr val="bg1"/>
                </a:solidFill>
              </a:rPr>
              <a:t>The office has collected inspection data on various roads, including surface conditions, traffic volume, and environmental factors.</a:t>
            </a:r>
            <a:endParaRPr lang="en-US" altLang="en-US" sz="2000">
              <a:solidFill>
                <a:schemeClr val="bg1"/>
              </a:solidFill>
            </a:endParaRPr>
          </a:p>
          <a:p>
            <a:r>
              <a:rPr lang="en-US" altLang="en-US" sz="2000">
                <a:solidFill>
                  <a:schemeClr val="bg1"/>
                </a:solidFill>
              </a:rPr>
              <a:t>1050000 rows × 10 column (after Feature Enginnering 1016793 rows × 17 columns)</a:t>
            </a:r>
            <a:endParaRPr lang="en-US" altLang="en-US" sz="2000">
              <a:solidFill>
                <a:schemeClr val="bg1"/>
              </a:solidFill>
            </a:endParaRPr>
          </a:p>
          <a:p>
            <a:pPr marL="0" indent="0">
              <a:buNone/>
            </a:pPr>
            <a:endParaRPr lang="en-US" altLang="en-US" sz="1600">
              <a:solidFill>
                <a:schemeClr val="bg1"/>
              </a:solidFill>
            </a:endParaRPr>
          </a:p>
          <a:p>
            <a:r>
              <a:rPr lang="en-US" altLang="en-US" sz="1800">
                <a:solidFill>
                  <a:schemeClr val="bg1"/>
                </a:solidFill>
              </a:rPr>
              <a:t>Segment ID : Unique identifier for the road segment</a:t>
            </a:r>
            <a:endParaRPr lang="en-US" altLang="en-US" sz="1800">
              <a:solidFill>
                <a:schemeClr val="bg1"/>
              </a:solidFill>
            </a:endParaRPr>
          </a:p>
          <a:p>
            <a:r>
              <a:rPr lang="en-US" altLang="en-US" sz="1800">
                <a:solidFill>
                  <a:schemeClr val="bg1"/>
                </a:solidFill>
              </a:rPr>
              <a:t>PCI : Pavement Condition Index (0 = worst, 100 = best)</a:t>
            </a:r>
            <a:endParaRPr lang="en-US" altLang="en-US" sz="1800">
              <a:solidFill>
                <a:schemeClr val="bg1"/>
              </a:solidFill>
            </a:endParaRPr>
          </a:p>
          <a:p>
            <a:r>
              <a:rPr lang="en-US" altLang="en-US" sz="1800">
                <a:solidFill>
                  <a:schemeClr val="bg1"/>
                </a:solidFill>
              </a:rPr>
              <a:t>Road Type : Type of road (Primary, Secondary, Barangay)</a:t>
            </a:r>
            <a:endParaRPr lang="en-US" altLang="en-US" sz="1800">
              <a:solidFill>
                <a:schemeClr val="bg1"/>
              </a:solidFill>
            </a:endParaRPr>
          </a:p>
          <a:p>
            <a:r>
              <a:rPr lang="en-US" altLang="en-US" sz="1800">
                <a:solidFill>
                  <a:schemeClr val="bg1"/>
                </a:solidFill>
              </a:rPr>
              <a:t>AADT : Average Annual Daily Traffic</a:t>
            </a:r>
            <a:endParaRPr lang="en-US" altLang="en-US" sz="1800">
              <a:solidFill>
                <a:schemeClr val="bg1"/>
              </a:solidFill>
            </a:endParaRPr>
          </a:p>
          <a:p>
            <a:r>
              <a:rPr lang="en-US" altLang="en-US" sz="1800">
                <a:solidFill>
                  <a:schemeClr val="bg1"/>
                </a:solidFill>
              </a:rPr>
              <a:t>Asphalt Type : Asphalt mix classification (e.g. Dense, Open-graded, SMA)</a:t>
            </a:r>
            <a:endParaRPr lang="en-US" altLang="en-US" sz="1800">
              <a:solidFill>
                <a:schemeClr val="bg1"/>
              </a:solidFill>
            </a:endParaRPr>
          </a:p>
          <a:p>
            <a:r>
              <a:rPr lang="en-US" altLang="en-US" sz="1800">
                <a:solidFill>
                  <a:schemeClr val="bg1"/>
                </a:solidFill>
              </a:rPr>
              <a:t>Last Maintenance : Year of the last major maintenance</a:t>
            </a:r>
            <a:endParaRPr lang="en-US" altLang="en-US" sz="1800">
              <a:solidFill>
                <a:schemeClr val="bg1"/>
              </a:solidFill>
            </a:endParaRPr>
          </a:p>
          <a:p>
            <a:r>
              <a:rPr lang="en-US" altLang="en-US" sz="1800">
                <a:solidFill>
                  <a:schemeClr val="bg1"/>
                </a:solidFill>
              </a:rPr>
              <a:t>Average Rainfall : Average annual rainfall in the area (mm)</a:t>
            </a:r>
            <a:endParaRPr lang="en-US" altLang="en-US" sz="1800">
              <a:solidFill>
                <a:schemeClr val="bg1"/>
              </a:solidFill>
            </a:endParaRPr>
          </a:p>
          <a:p>
            <a:r>
              <a:rPr lang="en-US" altLang="en-US" sz="1800">
                <a:solidFill>
                  <a:schemeClr val="bg1"/>
                </a:solidFill>
              </a:rPr>
              <a:t>Rutting : Depth of rutting (mm)</a:t>
            </a:r>
            <a:endParaRPr lang="en-US" altLang="en-US" sz="1800">
              <a:solidFill>
                <a:schemeClr val="bg1"/>
              </a:solidFill>
            </a:endParaRPr>
          </a:p>
          <a:p>
            <a:r>
              <a:rPr lang="en-US" altLang="en-US" sz="1800">
                <a:solidFill>
                  <a:schemeClr val="bg1"/>
                </a:solidFill>
              </a:rPr>
              <a:t>IRI : International Roughness Index (m/km)</a:t>
            </a:r>
            <a:endParaRPr lang="en-US" altLang="en-US" sz="1800">
              <a:solidFill>
                <a:schemeClr val="bg1"/>
              </a:solidFill>
            </a:endParaRPr>
          </a:p>
          <a:p>
            <a:r>
              <a:rPr lang="en-US" altLang="en-US" sz="1800">
                <a:solidFill>
                  <a:schemeClr val="bg1"/>
                </a:solidFill>
              </a:rPr>
              <a:t>Needs Maintenance : Target label: 1 if urgent maintenance is needed, 0 otherwise</a:t>
            </a:r>
            <a:endParaRPr lang="en-US" altLang="en-US" sz="18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p:sp>
        <p:nvSpPr>
          <p:cNvPr id="2" name="Title 1"/>
          <p:cNvSpPr>
            <a:spLocks noGrp="1"/>
          </p:cNvSpPr>
          <p:nvPr>
            <p:ph type="title"/>
          </p:nvPr>
        </p:nvSpPr>
        <p:spPr/>
        <p:txBody>
          <a:bodyPr/>
          <a:p>
            <a:r>
              <a:rPr lang="en-US">
                <a:solidFill>
                  <a:schemeClr val="bg1"/>
                </a:solidFill>
              </a:rPr>
              <a:t>Data Summary</a:t>
            </a:r>
            <a:endParaRPr lang="en-US">
              <a:solidFill>
                <a:schemeClr val="bg1"/>
              </a:solidFill>
            </a:endParaRPr>
          </a:p>
        </p:txBody>
      </p:sp>
      <p:pic>
        <p:nvPicPr>
          <p:cNvPr id="5" name="Content Placeholder 4"/>
          <p:cNvPicPr>
            <a:picLocks noChangeAspect="1"/>
          </p:cNvPicPr>
          <p:nvPr>
            <p:ph idx="1"/>
          </p:nvPr>
        </p:nvPicPr>
        <p:blipFill>
          <a:blip r:embed="rId1"/>
          <a:srcRect b="23938"/>
          <a:stretch>
            <a:fillRect/>
          </a:stretch>
        </p:blipFill>
        <p:spPr>
          <a:xfrm>
            <a:off x="609600" y="1626235"/>
            <a:ext cx="10972800" cy="2489835"/>
          </a:xfrm>
          <a:prstGeom prst="rect">
            <a:avLst/>
          </a:prstGeom>
        </p:spPr>
      </p:pic>
      <p:sp>
        <p:nvSpPr>
          <p:cNvPr id="7" name="Text Box 6"/>
          <p:cNvSpPr txBox="1"/>
          <p:nvPr/>
        </p:nvSpPr>
        <p:spPr>
          <a:xfrm>
            <a:off x="609600" y="4433570"/>
            <a:ext cx="10972800" cy="1280160"/>
          </a:xfrm>
          <a:prstGeom prst="rect">
            <a:avLst/>
          </a:prstGeom>
        </p:spPr>
        <p:txBody>
          <a:bodyPr>
            <a:noAutofit/>
          </a:bodyPr>
          <a:p>
            <a:pPr>
              <a:lnSpc>
                <a:spcPct val="100000"/>
              </a:lnSpc>
            </a:pPr>
            <a:r>
              <a:rPr sz="2000" b="0" i="1">
                <a:solidFill>
                  <a:schemeClr val="bg1"/>
                </a:solidFill>
                <a:latin typeface="Consolas" panose="020B0609020204030204"/>
                <a:ea typeface="Consolas" panose="020B0609020204030204"/>
              </a:rPr>
              <a:t>Note : As you in data summary(desciption) AADT and IRI has min value as -19313 and -0.28 respectively which is note correct as minimum value for AADT and IRI is 0.0, hence data has serious Outliers(Noices). Also Last maintenance column which has maximum value 2028 and as currently we are in 2025, A road maintained in 2028 is not possible, Hence Last Maintenance column also has Outliers(Noice).</a:t>
            </a:r>
            <a:endParaRPr sz="2000" b="0" i="1">
              <a:solidFill>
                <a:schemeClr val="bg1"/>
              </a:solidFill>
              <a:latin typeface="Consolas" panose="020B0609020204030204"/>
              <a:ea typeface="Consolas" panose="020B0609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631190"/>
          </a:xfrm>
        </p:spPr>
        <p:txBody>
          <a:bodyPr/>
          <a:p>
            <a:r>
              <a:rPr lang="en-US">
                <a:solidFill>
                  <a:schemeClr val="bg1"/>
                </a:solidFill>
              </a:rPr>
              <a:t>Proportion in Datasets</a:t>
            </a:r>
            <a:endParaRPr lang="en-US">
              <a:solidFill>
                <a:schemeClr val="bg1"/>
              </a:solidFill>
            </a:endParaRPr>
          </a:p>
        </p:txBody>
      </p:sp>
      <p:pic>
        <p:nvPicPr>
          <p:cNvPr id="4" name="Content Placeholder 3"/>
          <p:cNvPicPr>
            <a:picLocks noChangeAspect="1"/>
          </p:cNvPicPr>
          <p:nvPr>
            <p:ph idx="1"/>
          </p:nvPr>
        </p:nvPicPr>
        <p:blipFill>
          <a:blip r:embed="rId1"/>
          <a:stretch>
            <a:fillRect/>
          </a:stretch>
        </p:blipFill>
        <p:spPr>
          <a:xfrm>
            <a:off x="1731010" y="1005840"/>
            <a:ext cx="8729345" cy="5514340"/>
          </a:xfrm>
          <a:prstGeom prst="rect">
            <a:avLst/>
          </a:prstGeom>
        </p:spPr>
      </p:pic>
      <p:pic>
        <p:nvPicPr>
          <p:cNvPr id="5" name="Picture 4"/>
          <p:cNvPicPr>
            <a:picLocks noChangeAspect="1"/>
          </p:cNvPicPr>
          <p:nvPr/>
        </p:nvPicPr>
        <p:blipFill>
          <a:blip r:embed="rId2"/>
          <a:stretch>
            <a:fillRect/>
          </a:stretch>
        </p:blipFill>
        <p:spPr>
          <a:xfrm>
            <a:off x="1731645" y="1005840"/>
            <a:ext cx="8729345" cy="5852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723900"/>
          </a:xfrm>
        </p:spPr>
        <p:txBody>
          <a:bodyPr/>
          <a:p>
            <a:r>
              <a:rPr lang="en-US" altLang="en-US" sz="2800">
                <a:solidFill>
                  <a:schemeClr val="bg1"/>
                </a:solidFill>
              </a:rPr>
              <a:t>Q1) Does Road Type matters for For Maintenance?</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998855"/>
            <a:ext cx="5316855" cy="5172710"/>
          </a:xfrm>
          <a:prstGeom prst="rect">
            <a:avLst/>
          </a:prstGeom>
        </p:spPr>
      </p:pic>
      <p:sp>
        <p:nvSpPr>
          <p:cNvPr id="5" name="Text Box 4"/>
          <p:cNvSpPr txBox="1"/>
          <p:nvPr/>
        </p:nvSpPr>
        <p:spPr>
          <a:xfrm>
            <a:off x="6194425" y="1226820"/>
            <a:ext cx="5080000" cy="370649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According to Bar chart Road type matters for the maintenance as in the chart count of Raod which needs maintenance increases with moving from primary to secondary to tertiary.</a:t>
            </a:r>
            <a:endParaRPr sz="2000">
              <a:solidFill>
                <a:schemeClr val="bg1"/>
              </a:solidFill>
              <a:latin typeface="Consolas" panose="020B0609020204030204"/>
              <a:ea typeface="Consolas" panose="020B0609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1079500"/>
          </a:xfrm>
        </p:spPr>
        <p:txBody>
          <a:bodyPr/>
          <a:p>
            <a:r>
              <a:rPr lang="en-US" altLang="en-US" sz="2800">
                <a:solidFill>
                  <a:schemeClr val="bg1"/>
                </a:solidFill>
              </a:rPr>
              <a:t>Q2) Does AADT (Average Annual Daily Traffic) affects roads for maintenance?, Does AADT affects diiferently on different type of roads?</a:t>
            </a:r>
            <a:endParaRPr lang="en-US" altLang="en-US" sz="2800">
              <a:solidFill>
                <a:schemeClr val="bg1"/>
              </a:solidFill>
            </a:endParaRPr>
          </a:p>
        </p:txBody>
      </p:sp>
      <p:pic>
        <p:nvPicPr>
          <p:cNvPr id="4" name="Content Placeholder 3"/>
          <p:cNvPicPr>
            <a:picLocks noChangeAspect="1"/>
          </p:cNvPicPr>
          <p:nvPr>
            <p:ph idx="1"/>
          </p:nvPr>
        </p:nvPicPr>
        <p:blipFill>
          <a:blip r:embed="rId1"/>
          <a:stretch>
            <a:fillRect/>
          </a:stretch>
        </p:blipFill>
        <p:spPr>
          <a:xfrm>
            <a:off x="609600" y="1456055"/>
            <a:ext cx="5234305" cy="4526280"/>
          </a:xfrm>
          <a:prstGeom prst="rect">
            <a:avLst/>
          </a:prstGeom>
        </p:spPr>
      </p:pic>
      <p:sp>
        <p:nvSpPr>
          <p:cNvPr id="5" name="Text Box 4"/>
          <p:cNvSpPr txBox="1"/>
          <p:nvPr/>
        </p:nvSpPr>
        <p:spPr>
          <a:xfrm>
            <a:off x="6096000" y="1692910"/>
            <a:ext cx="5080000" cy="3855085"/>
          </a:xfrm>
          <a:prstGeom prst="rect">
            <a:avLst/>
          </a:prstGeom>
        </p:spPr>
        <p:txBody>
          <a:bodyPr>
            <a:noAutofit/>
          </a:bodyPr>
          <a:p>
            <a:pPr>
              <a:lnSpc>
                <a:spcPct val="100000"/>
              </a:lnSpc>
            </a:pPr>
            <a:r>
              <a:rPr sz="2000">
                <a:solidFill>
                  <a:schemeClr val="bg1"/>
                </a:solidFill>
                <a:latin typeface="Consolas" panose="020B0609020204030204"/>
                <a:ea typeface="Consolas" panose="020B0609020204030204"/>
              </a:rPr>
              <a:t>Answer) According to bar chart as AADT value increases as roads maintenance chances increases and AADT value does work differently on different type of roads as in the Chart AADT value decrease from Primary to secondary to tertiary which explains that AADT values are high on primary road type and also bar of needed meintnac=nce is high in primary road type.</a:t>
            </a:r>
            <a:endParaRPr sz="2000">
              <a:solidFill>
                <a:schemeClr val="bg1"/>
              </a:solidFill>
              <a:latin typeface="Consolas" panose="020B0609020204030204"/>
              <a:ea typeface="Consolas" panose="020B0609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a:xfrm>
            <a:off x="609600" y="274955"/>
            <a:ext cx="10972800" cy="812800"/>
          </a:xfrm>
        </p:spPr>
        <p:txBody>
          <a:bodyPr/>
          <a:p>
            <a:r>
              <a:rPr lang="en-US" altLang="en-US" sz="2800">
                <a:solidFill>
                  <a:schemeClr val="bg1"/>
                </a:solidFill>
              </a:rPr>
              <a:t>Q3) Does roads or segments maintained recently has less need of maintainance?</a:t>
            </a:r>
            <a:endParaRPr lang="en-US" altLang="en-US" sz="2800">
              <a:solidFill>
                <a:schemeClr val="bg1"/>
              </a:solidFill>
            </a:endParaRPr>
          </a:p>
        </p:txBody>
      </p:sp>
      <p:pic>
        <p:nvPicPr>
          <p:cNvPr id="5" name="Picture 4"/>
          <p:cNvPicPr>
            <a:picLocks noChangeAspect="1"/>
          </p:cNvPicPr>
          <p:nvPr/>
        </p:nvPicPr>
        <p:blipFill>
          <a:blip r:embed="rId1"/>
          <a:stretch>
            <a:fillRect/>
          </a:stretch>
        </p:blipFill>
        <p:spPr>
          <a:xfrm>
            <a:off x="0" y="1176020"/>
            <a:ext cx="12044045" cy="5567045"/>
          </a:xfrm>
          <a:prstGeom prst="rect">
            <a:avLst/>
          </a:prstGeom>
        </p:spPr>
      </p:pic>
      <p:pic>
        <p:nvPicPr>
          <p:cNvPr id="7" name="Content Placeholder 6"/>
          <p:cNvPicPr>
            <a:picLocks noChangeAspect="1"/>
          </p:cNvPicPr>
          <p:nvPr>
            <p:ph idx="1"/>
          </p:nvPr>
        </p:nvPicPr>
        <p:blipFill>
          <a:blip r:embed="rId2"/>
          <a:stretch>
            <a:fillRect/>
          </a:stretch>
        </p:blipFill>
        <p:spPr>
          <a:xfrm>
            <a:off x="8013065" y="3975100"/>
            <a:ext cx="4030980" cy="2767965"/>
          </a:xfrm>
          <a:prstGeom prst="rect">
            <a:avLst/>
          </a:prstGeom>
        </p:spPr>
      </p:pic>
      <p:sp>
        <p:nvSpPr>
          <p:cNvPr id="8" name="Text Box 7"/>
          <p:cNvSpPr txBox="1"/>
          <p:nvPr/>
        </p:nvSpPr>
        <p:spPr>
          <a:xfrm>
            <a:off x="609600" y="4361180"/>
            <a:ext cx="11070590" cy="1457960"/>
          </a:xfrm>
          <a:prstGeom prst="rect">
            <a:avLst/>
          </a:prstGeom>
        </p:spPr>
        <p:txBody>
          <a:bodyPr wrap="square">
            <a:noAutofit/>
          </a:bodyPr>
          <a:p>
            <a:pPr>
              <a:lnSpc>
                <a:spcPct val="100000"/>
              </a:lnSpc>
            </a:pPr>
            <a:endParaRPr>
              <a:solidFill>
                <a:schemeClr val="bg1"/>
              </a:solidFill>
              <a:latin typeface="Consolas" panose="020B0609020204030204"/>
              <a:ea typeface="Consolas" panose="020B0609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 name="Title 1"/>
          <p:cNvSpPr>
            <a:spLocks noGrp="1"/>
          </p:cNvSpPr>
          <p:nvPr>
            <p:ph type="title"/>
          </p:nvPr>
        </p:nvSpPr>
        <p:spPr/>
        <p:txBody>
          <a:bodyPr/>
          <a:p>
            <a:endParaRPr lang="en-US">
              <a:solidFill>
                <a:schemeClr val="bg1"/>
              </a:solidFill>
            </a:endParaRPr>
          </a:p>
        </p:txBody>
      </p:sp>
      <p:sp>
        <p:nvSpPr>
          <p:cNvPr id="3" name="Content Placeholder 2"/>
          <p:cNvSpPr>
            <a:spLocks noGrp="1"/>
          </p:cNvSpPr>
          <p:nvPr>
            <p:ph idx="1"/>
          </p:nvPr>
        </p:nvSpPr>
        <p:spPr/>
        <p:txBody>
          <a:bodyPr/>
          <a:p>
            <a:r>
              <a:rPr sz="2000">
                <a:solidFill>
                  <a:schemeClr val="bg1"/>
                </a:solidFill>
                <a:latin typeface="Consolas" panose="020B0609020204030204"/>
                <a:ea typeface="Consolas" panose="020B0609020204030204"/>
                <a:sym typeface="+mn-ea"/>
              </a:rPr>
              <a:t>Answer Q3) the Roads which were maintaied early has less chances of maintainance needs and has high PCI (Pavement Cindition Index) value and less IRI (International Roughness Index).</a:t>
            </a:r>
            <a:endParaRPr sz="2000">
              <a:solidFill>
                <a:schemeClr val="bg1"/>
              </a:solidFill>
              <a:latin typeface="Consolas" panose="020B0609020204030204"/>
              <a:ea typeface="Consolas" panose="020B0609020204030204"/>
            </a:endParaRPr>
          </a:p>
          <a:p>
            <a:endParaRPr lang="en-US" sz="2000">
              <a:solidFill>
                <a:schemeClr val="bg1"/>
              </a:solidFill>
              <a:latin typeface="Consolas" panose="020B0609020204030204"/>
              <a:ea typeface="Consolas" panose="020B0609020204030204"/>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5394</Words>
  <Application>WPS Presentation</Application>
  <PresentationFormat>Widescreen</PresentationFormat>
  <Paragraphs>121</Paragraphs>
  <Slides>25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Arial</vt:lpstr>
      <vt:lpstr>SimSun</vt:lpstr>
      <vt:lpstr>Wingdings</vt:lpstr>
      <vt:lpstr>Consolas</vt:lpstr>
      <vt:lpstr>Microsoft YaHei</vt:lpstr>
      <vt:lpstr>Arial Unicode MS</vt:lpstr>
      <vt:lpstr>Calibri</vt:lpstr>
      <vt:lpstr>Default Design</vt:lpstr>
      <vt:lpstr> Pavement Condition Monitoring and Maintenance Prediction</vt:lpstr>
      <vt:lpstr>Aim </vt:lpstr>
      <vt:lpstr>Data Ditcionary</vt:lpstr>
      <vt:lpstr>Data Summary</vt:lpstr>
      <vt:lpstr>Proportion in Datasets</vt:lpstr>
      <vt:lpstr>Q1) Does Road Type matters for For Maintenance?</vt:lpstr>
      <vt:lpstr>Q2) Does AADT (Average Annual Daily Traffic) affects roads for maintenance?, Does AADT affects diiferently on different type of roads?</vt:lpstr>
      <vt:lpstr>Q3) Does roads or segments maintained recently has less need of maintainance?</vt:lpstr>
      <vt:lpstr>PowerPoint 演示文稿</vt:lpstr>
      <vt:lpstr>Q4) Which road has more quality between Asphalt and Concrete Road?</vt:lpstr>
      <vt:lpstr>Q5) Does high rainfall increase the chance of maintenance needs on Asphalt and Concrete Roads?</vt:lpstr>
      <vt:lpstr>Q6) Does Rutting increases the number of maintenance?</vt:lpstr>
      <vt:lpstr>Q7) Does rutting happens or increases on different Types of Roads and segment?</vt:lpstr>
      <vt:lpstr>Q8) How Rutting level affects Road Maintenace?</vt:lpstr>
      <vt:lpstr>Q9) How last maintenance affects maintenace needs of Road?</vt:lpstr>
      <vt:lpstr>Q10) How PCI(pavement Condition Index) affects maintenace needs of Road?</vt:lpstr>
      <vt:lpstr>Q11) How Average Rainfall level effects the Road maintenance?</vt:lpstr>
      <vt:lpstr>Q12) Does average rainfall increases Rutting on Road?</vt:lpstr>
      <vt:lpstr>Q13) Does traffic value depends on road type?</vt:lpstr>
      <vt:lpstr>Q14) Does Pavement condition increases with low traffic or high traffic?</vt:lpstr>
      <vt:lpstr>Q 15) Calculate relationship betwwen valriables(features).</vt:lpstr>
      <vt:lpstr>Model Training</vt:lpstr>
      <vt:lpstr>Best Model</vt:lpstr>
      <vt:lpstr>User Interface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Pavement Condition Monitoring and Maintenance Prediction</dc:title>
  <dc:creator>HP</dc:creator>
  <cp:lastModifiedBy>Siddiqui Siddiqui</cp:lastModifiedBy>
  <cp:revision>3</cp:revision>
  <dcterms:created xsi:type="dcterms:W3CDTF">2025-06-22T17:02:00Z</dcterms:created>
  <dcterms:modified xsi:type="dcterms:W3CDTF">2025-06-23T06:55:27Z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841A16B3B7FE44A28085A952DF840782_11</vt:lpwstr>
  </property>
  <property fmtid="{D5CDD505-2E9C-101B-9397-08002B2CF9AE}" pid="3" name="KSOProductBuildVer">
    <vt:lpwstr>1033-12.2.0.21546</vt:lpwstr>
  </property>
</Properties>
</file>