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2"/>
    <p:sldId id="447" r:id="rId3"/>
    <p:sldId id="399" r:id="rId4"/>
    <p:sldId id="434" r:id="rId5"/>
    <p:sldId id="258" r:id="rId6"/>
    <p:sldId id="435" r:id="rId7"/>
    <p:sldId id="375" r:id="rId8"/>
    <p:sldId id="376" r:id="rId9"/>
    <p:sldId id="448" r:id="rId10"/>
    <p:sldId id="449" r:id="rId11"/>
    <p:sldId id="429" r:id="rId12"/>
    <p:sldId id="407" r:id="rId13"/>
    <p:sldId id="432" r:id="rId14"/>
    <p:sldId id="431" r:id="rId15"/>
    <p:sldId id="442" r:id="rId16"/>
    <p:sldId id="396" r:id="rId17"/>
    <p:sldId id="436" r:id="rId18"/>
    <p:sldId id="268" r:id="rId19"/>
    <p:sldId id="430" r:id="rId20"/>
    <p:sldId id="446" r:id="rId21"/>
    <p:sldId id="460" r:id="rId22"/>
    <p:sldId id="457" r:id="rId23"/>
    <p:sldId id="453" r:id="rId24"/>
    <p:sldId id="461" r:id="rId25"/>
    <p:sldId id="383" r:id="rId26"/>
    <p:sldId id="462" r:id="rId27"/>
    <p:sldId id="290"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p:cViewPr varScale="1">
        <p:scale>
          <a:sx n="81" d="100"/>
          <a:sy n="81" d="100"/>
        </p:scale>
        <p:origin x="1762"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ini Naik" userId="5df988869fcf5eb4" providerId="LiveId" clId="{2812B8B0-DABB-45E6-8FDE-8FCE48231566}"/>
    <pc:docChg chg="undo custSel addSld delSld modSld sldOrd">
      <pc:chgData name="Harshini Naik" userId="5df988869fcf5eb4" providerId="LiveId" clId="{2812B8B0-DABB-45E6-8FDE-8FCE48231566}" dt="2024-03-22T06:54:42.608" v="1534" actId="14100"/>
      <pc:docMkLst>
        <pc:docMk/>
      </pc:docMkLst>
      <pc:sldChg chg="modSp mod">
        <pc:chgData name="Harshini Naik" userId="5df988869fcf5eb4" providerId="LiveId" clId="{2812B8B0-DABB-45E6-8FDE-8FCE48231566}" dt="2024-03-22T05:05:06.535" v="1" actId="20577"/>
        <pc:sldMkLst>
          <pc:docMk/>
          <pc:sldMk cId="0" sldId="256"/>
        </pc:sldMkLst>
        <pc:spChg chg="mod">
          <ac:chgData name="Harshini Naik" userId="5df988869fcf5eb4" providerId="LiveId" clId="{2812B8B0-DABB-45E6-8FDE-8FCE48231566}" dt="2024-03-22T05:05:06.535" v="1" actId="20577"/>
          <ac:spMkLst>
            <pc:docMk/>
            <pc:sldMk cId="0" sldId="256"/>
            <ac:spMk id="7" creationId="{94997AF8-6B6E-040B-FF07-B099985FAFAE}"/>
          </ac:spMkLst>
        </pc:spChg>
      </pc:sldChg>
      <pc:sldChg chg="modSp mod">
        <pc:chgData name="Harshini Naik" userId="5df988869fcf5eb4" providerId="LiveId" clId="{2812B8B0-DABB-45E6-8FDE-8FCE48231566}" dt="2024-03-22T06:20:22.323" v="1327" actId="1076"/>
        <pc:sldMkLst>
          <pc:docMk/>
          <pc:sldMk cId="0" sldId="290"/>
        </pc:sldMkLst>
        <pc:spChg chg="mod">
          <ac:chgData name="Harshini Naik" userId="5df988869fcf5eb4" providerId="LiveId" clId="{2812B8B0-DABB-45E6-8FDE-8FCE48231566}" dt="2024-03-22T06:20:22.323" v="1327" actId="1076"/>
          <ac:spMkLst>
            <pc:docMk/>
            <pc:sldMk cId="0" sldId="290"/>
            <ac:spMk id="5" creationId="{00000000-0000-0000-0000-000000000000}"/>
          </ac:spMkLst>
        </pc:spChg>
      </pc:sldChg>
      <pc:sldChg chg="modSp mod">
        <pc:chgData name="Harshini Naik" userId="5df988869fcf5eb4" providerId="LiveId" clId="{2812B8B0-DABB-45E6-8FDE-8FCE48231566}" dt="2024-03-22T06:21:40.040" v="1333" actId="20577"/>
        <pc:sldMkLst>
          <pc:docMk/>
          <pc:sldMk cId="0" sldId="383"/>
        </pc:sldMkLst>
        <pc:spChg chg="mod">
          <ac:chgData name="Harshini Naik" userId="5df988869fcf5eb4" providerId="LiveId" clId="{2812B8B0-DABB-45E6-8FDE-8FCE48231566}" dt="2024-03-22T06:21:40.040" v="1333" actId="20577"/>
          <ac:spMkLst>
            <pc:docMk/>
            <pc:sldMk cId="0" sldId="383"/>
            <ac:spMk id="5" creationId="{00000000-0000-0000-0000-000000000000}"/>
          </ac:spMkLst>
        </pc:spChg>
      </pc:sldChg>
      <pc:sldChg chg="modSp mod">
        <pc:chgData name="Harshini Naik" userId="5df988869fcf5eb4" providerId="LiveId" clId="{2812B8B0-DABB-45E6-8FDE-8FCE48231566}" dt="2024-03-22T05:58:19.378" v="822" actId="1076"/>
        <pc:sldMkLst>
          <pc:docMk/>
          <pc:sldMk cId="0" sldId="396"/>
        </pc:sldMkLst>
        <pc:spChg chg="mod">
          <ac:chgData name="Harshini Naik" userId="5df988869fcf5eb4" providerId="LiveId" clId="{2812B8B0-DABB-45E6-8FDE-8FCE48231566}" dt="2024-03-22T05:58:19.378" v="822" actId="1076"/>
          <ac:spMkLst>
            <pc:docMk/>
            <pc:sldMk cId="0" sldId="396"/>
            <ac:spMk id="83" creationId="{00000000-0000-0000-0000-000000000000}"/>
          </ac:spMkLst>
        </pc:spChg>
      </pc:sldChg>
      <pc:sldChg chg="modSp mod">
        <pc:chgData name="Harshini Naik" userId="5df988869fcf5eb4" providerId="LiveId" clId="{2812B8B0-DABB-45E6-8FDE-8FCE48231566}" dt="2024-03-22T06:46:40.468" v="1533" actId="14100"/>
        <pc:sldMkLst>
          <pc:docMk/>
          <pc:sldMk cId="0" sldId="399"/>
        </pc:sldMkLst>
        <pc:spChg chg="mod">
          <ac:chgData name="Harshini Naik" userId="5df988869fcf5eb4" providerId="LiveId" clId="{2812B8B0-DABB-45E6-8FDE-8FCE48231566}" dt="2024-03-22T06:46:40.468" v="1533" actId="14100"/>
          <ac:spMkLst>
            <pc:docMk/>
            <pc:sldMk cId="0" sldId="399"/>
            <ac:spMk id="83" creationId="{00000000-0000-0000-0000-000000000000}"/>
          </ac:spMkLst>
        </pc:spChg>
      </pc:sldChg>
      <pc:sldChg chg="modSp mod">
        <pc:chgData name="Harshini Naik" userId="5df988869fcf5eb4" providerId="LiveId" clId="{2812B8B0-DABB-45E6-8FDE-8FCE48231566}" dt="2024-03-22T06:40:54.882" v="1512" actId="255"/>
        <pc:sldMkLst>
          <pc:docMk/>
          <pc:sldMk cId="4277705169" sldId="429"/>
        </pc:sldMkLst>
        <pc:spChg chg="mod">
          <ac:chgData name="Harshini Naik" userId="5df988869fcf5eb4" providerId="LiveId" clId="{2812B8B0-DABB-45E6-8FDE-8FCE48231566}" dt="2024-03-22T06:40:54.882" v="1512" actId="255"/>
          <ac:spMkLst>
            <pc:docMk/>
            <pc:sldMk cId="4277705169" sldId="429"/>
            <ac:spMk id="83" creationId="{00000000-0000-0000-0000-000000000000}"/>
          </ac:spMkLst>
        </pc:spChg>
      </pc:sldChg>
      <pc:sldChg chg="modSp mod">
        <pc:chgData name="Harshini Naik" userId="5df988869fcf5eb4" providerId="LiveId" clId="{2812B8B0-DABB-45E6-8FDE-8FCE48231566}" dt="2024-03-22T06:26:14.173" v="1393" actId="207"/>
        <pc:sldMkLst>
          <pc:docMk/>
          <pc:sldMk cId="1896597897" sldId="430"/>
        </pc:sldMkLst>
        <pc:spChg chg="mod">
          <ac:chgData name="Harshini Naik" userId="5df988869fcf5eb4" providerId="LiveId" clId="{2812B8B0-DABB-45E6-8FDE-8FCE48231566}" dt="2024-03-22T06:26:14.173" v="1393" actId="207"/>
          <ac:spMkLst>
            <pc:docMk/>
            <pc:sldMk cId="1896597897" sldId="430"/>
            <ac:spMk id="3" creationId="{00000000-0000-0000-0000-000000000000}"/>
          </ac:spMkLst>
        </pc:spChg>
      </pc:sldChg>
      <pc:sldChg chg="modSp mod">
        <pc:chgData name="Harshini Naik" userId="5df988869fcf5eb4" providerId="LiveId" clId="{2812B8B0-DABB-45E6-8FDE-8FCE48231566}" dt="2024-03-22T06:54:42.608" v="1534" actId="14100"/>
        <pc:sldMkLst>
          <pc:docMk/>
          <pc:sldMk cId="1038465385" sldId="431"/>
        </pc:sldMkLst>
        <pc:spChg chg="mod">
          <ac:chgData name="Harshini Naik" userId="5df988869fcf5eb4" providerId="LiveId" clId="{2812B8B0-DABB-45E6-8FDE-8FCE48231566}" dt="2024-03-22T06:25:53.166" v="1391" actId="207"/>
          <ac:spMkLst>
            <pc:docMk/>
            <pc:sldMk cId="1038465385" sldId="431"/>
            <ac:spMk id="6" creationId="{00000000-0000-0000-0000-000000000000}"/>
          </ac:spMkLst>
        </pc:spChg>
        <pc:spChg chg="mod">
          <ac:chgData name="Harshini Naik" userId="5df988869fcf5eb4" providerId="LiveId" clId="{2812B8B0-DABB-45E6-8FDE-8FCE48231566}" dt="2024-03-22T06:24:52.119" v="1378" actId="1076"/>
          <ac:spMkLst>
            <pc:docMk/>
            <pc:sldMk cId="1038465385" sldId="431"/>
            <ac:spMk id="7" creationId="{00000000-0000-0000-0000-000000000000}"/>
          </ac:spMkLst>
        </pc:spChg>
        <pc:picChg chg="mod">
          <ac:chgData name="Harshini Naik" userId="5df988869fcf5eb4" providerId="LiveId" clId="{2812B8B0-DABB-45E6-8FDE-8FCE48231566}" dt="2024-03-22T06:54:42.608" v="1534" actId="14100"/>
          <ac:picMkLst>
            <pc:docMk/>
            <pc:sldMk cId="1038465385" sldId="431"/>
            <ac:picMk id="2" creationId="{00000000-0000-0000-0000-000000000000}"/>
          </ac:picMkLst>
        </pc:picChg>
      </pc:sldChg>
      <pc:sldChg chg="modSp mod">
        <pc:chgData name="Harshini Naik" userId="5df988869fcf5eb4" providerId="LiveId" clId="{2812B8B0-DABB-45E6-8FDE-8FCE48231566}" dt="2024-03-22T06:25:15.890" v="1388" actId="255"/>
        <pc:sldMkLst>
          <pc:docMk/>
          <pc:sldMk cId="0" sldId="434"/>
        </pc:sldMkLst>
        <pc:spChg chg="mod">
          <ac:chgData name="Harshini Naik" userId="5df988869fcf5eb4" providerId="LiveId" clId="{2812B8B0-DABB-45E6-8FDE-8FCE48231566}" dt="2024-03-22T06:25:15.890" v="1388" actId="255"/>
          <ac:spMkLst>
            <pc:docMk/>
            <pc:sldMk cId="0" sldId="434"/>
            <ac:spMk id="10" creationId="{DBFBDE46-73B2-8EA1-0ACA-AC4D5B600B02}"/>
          </ac:spMkLst>
        </pc:spChg>
      </pc:sldChg>
      <pc:sldChg chg="modSp mod">
        <pc:chgData name="Harshini Naik" userId="5df988869fcf5eb4" providerId="LiveId" clId="{2812B8B0-DABB-45E6-8FDE-8FCE48231566}" dt="2024-03-22T06:23:57.889" v="1368" actId="20577"/>
        <pc:sldMkLst>
          <pc:docMk/>
          <pc:sldMk cId="0" sldId="436"/>
        </pc:sldMkLst>
        <pc:spChg chg="mod">
          <ac:chgData name="Harshini Naik" userId="5df988869fcf5eb4" providerId="LiveId" clId="{2812B8B0-DABB-45E6-8FDE-8FCE48231566}" dt="2024-03-22T06:23:57.889" v="1368" actId="20577"/>
          <ac:spMkLst>
            <pc:docMk/>
            <pc:sldMk cId="0" sldId="436"/>
            <ac:spMk id="3" creationId="{00000000-0000-0000-0000-000000000000}"/>
          </ac:spMkLst>
        </pc:spChg>
        <pc:spChg chg="mod">
          <ac:chgData name="Harshini Naik" userId="5df988869fcf5eb4" providerId="LiveId" clId="{2812B8B0-DABB-45E6-8FDE-8FCE48231566}" dt="2024-03-22T06:23:55.036" v="1366" actId="1076"/>
          <ac:spMkLst>
            <pc:docMk/>
            <pc:sldMk cId="0" sldId="436"/>
            <ac:spMk id="8" creationId="{E301C7E8-5536-68D6-E3A3-DCBE5D75B250}"/>
          </ac:spMkLst>
        </pc:spChg>
      </pc:sldChg>
      <pc:sldChg chg="modSp mod">
        <pc:chgData name="Harshini Naik" userId="5df988869fcf5eb4" providerId="LiveId" clId="{2812B8B0-DABB-45E6-8FDE-8FCE48231566}" dt="2024-03-22T06:26:03.075" v="1392" actId="207"/>
        <pc:sldMkLst>
          <pc:docMk/>
          <pc:sldMk cId="1050300300" sldId="442"/>
        </pc:sldMkLst>
        <pc:spChg chg="mod">
          <ac:chgData name="Harshini Naik" userId="5df988869fcf5eb4" providerId="LiveId" clId="{2812B8B0-DABB-45E6-8FDE-8FCE48231566}" dt="2024-03-22T06:24:45.139" v="1377" actId="2711"/>
          <ac:spMkLst>
            <pc:docMk/>
            <pc:sldMk cId="1050300300" sldId="442"/>
            <ac:spMk id="4" creationId="{D36D98E0-F00E-4FB3-4C2C-46CB6EA1C5C4}"/>
          </ac:spMkLst>
        </pc:spChg>
        <pc:spChg chg="mod">
          <ac:chgData name="Harshini Naik" userId="5df988869fcf5eb4" providerId="LiveId" clId="{2812B8B0-DABB-45E6-8FDE-8FCE48231566}" dt="2024-03-22T06:26:03.075" v="1392" actId="207"/>
          <ac:spMkLst>
            <pc:docMk/>
            <pc:sldMk cId="1050300300" sldId="442"/>
            <ac:spMk id="6" creationId="{00000000-0000-0000-0000-000000000000}"/>
          </ac:spMkLst>
        </pc:spChg>
        <pc:spChg chg="mod">
          <ac:chgData name="Harshini Naik" userId="5df988869fcf5eb4" providerId="LiveId" clId="{2812B8B0-DABB-45E6-8FDE-8FCE48231566}" dt="2024-03-22T06:24:11.868" v="1370" actId="1076"/>
          <ac:spMkLst>
            <pc:docMk/>
            <pc:sldMk cId="1050300300" sldId="442"/>
            <ac:spMk id="7" creationId="{00000000-0000-0000-0000-000000000000}"/>
          </ac:spMkLst>
        </pc:spChg>
      </pc:sldChg>
      <pc:sldChg chg="modSp mod">
        <pc:chgData name="Harshini Naik" userId="5df988869fcf5eb4" providerId="LiveId" clId="{2812B8B0-DABB-45E6-8FDE-8FCE48231566}" dt="2024-03-22T06:26:30.752" v="1395" actId="207"/>
        <pc:sldMkLst>
          <pc:docMk/>
          <pc:sldMk cId="3665266518" sldId="446"/>
        </pc:sldMkLst>
        <pc:spChg chg="mod">
          <ac:chgData name="Harshini Naik" userId="5df988869fcf5eb4" providerId="LiveId" clId="{2812B8B0-DABB-45E6-8FDE-8FCE48231566}" dt="2024-03-22T06:26:30.752" v="1395" actId="207"/>
          <ac:spMkLst>
            <pc:docMk/>
            <pc:sldMk cId="3665266518" sldId="446"/>
            <ac:spMk id="3" creationId="{E9FA9332-524C-AFA3-D0F8-42BA9E68AAC3}"/>
          </ac:spMkLst>
        </pc:spChg>
      </pc:sldChg>
      <pc:sldChg chg="modSp mod">
        <pc:chgData name="Harshini Naik" userId="5df988869fcf5eb4" providerId="LiveId" clId="{2812B8B0-DABB-45E6-8FDE-8FCE48231566}" dt="2024-03-22T06:43:31.942" v="1515" actId="1076"/>
        <pc:sldMkLst>
          <pc:docMk/>
          <pc:sldMk cId="0" sldId="447"/>
        </pc:sldMkLst>
        <pc:spChg chg="mod">
          <ac:chgData name="Harshini Naik" userId="5df988869fcf5eb4" providerId="LiveId" clId="{2812B8B0-DABB-45E6-8FDE-8FCE48231566}" dt="2024-03-22T06:43:31.942" v="1515" actId="1076"/>
          <ac:spMkLst>
            <pc:docMk/>
            <pc:sldMk cId="0" sldId="447"/>
            <ac:spMk id="45" creationId="{00000000-0000-0000-0000-000000000000}"/>
          </ac:spMkLst>
        </pc:spChg>
      </pc:sldChg>
      <pc:sldChg chg="modSp del mod">
        <pc:chgData name="Harshini Naik" userId="5df988869fcf5eb4" providerId="LiveId" clId="{2812B8B0-DABB-45E6-8FDE-8FCE48231566}" dt="2024-03-22T06:41:26.194" v="1513" actId="2696"/>
        <pc:sldMkLst>
          <pc:docMk/>
          <pc:sldMk cId="0" sldId="450"/>
        </pc:sldMkLst>
        <pc:spChg chg="mod">
          <ac:chgData name="Harshini Naik" userId="5df988869fcf5eb4" providerId="LiveId" clId="{2812B8B0-DABB-45E6-8FDE-8FCE48231566}" dt="2024-03-22T05:48:31.761" v="551" actId="1076"/>
          <ac:spMkLst>
            <pc:docMk/>
            <pc:sldMk cId="0" sldId="450"/>
            <ac:spMk id="82" creationId="{00000000-0000-0000-0000-000000000000}"/>
          </ac:spMkLst>
        </pc:spChg>
        <pc:spChg chg="mod">
          <ac:chgData name="Harshini Naik" userId="5df988869fcf5eb4" providerId="LiveId" clId="{2812B8B0-DABB-45E6-8FDE-8FCE48231566}" dt="2024-03-22T05:48:45.571" v="553" actId="14100"/>
          <ac:spMkLst>
            <pc:docMk/>
            <pc:sldMk cId="0" sldId="450"/>
            <ac:spMk id="83" creationId="{00000000-0000-0000-0000-000000000000}"/>
          </ac:spMkLst>
        </pc:spChg>
      </pc:sldChg>
      <pc:sldChg chg="modSp del mod">
        <pc:chgData name="Harshini Naik" userId="5df988869fcf5eb4" providerId="LiveId" clId="{2812B8B0-DABB-45E6-8FDE-8FCE48231566}" dt="2024-03-22T06:41:29.707" v="1514" actId="2696"/>
        <pc:sldMkLst>
          <pc:docMk/>
          <pc:sldMk cId="1596879905" sldId="451"/>
        </pc:sldMkLst>
        <pc:spChg chg="mod">
          <ac:chgData name="Harshini Naik" userId="5df988869fcf5eb4" providerId="LiveId" clId="{2812B8B0-DABB-45E6-8FDE-8FCE48231566}" dt="2024-03-22T05:54:02.759" v="753" actId="20577"/>
          <ac:spMkLst>
            <pc:docMk/>
            <pc:sldMk cId="1596879905" sldId="451"/>
            <ac:spMk id="2" creationId="{D5FAF857-C346-3F82-4F7D-8B340406ACE5}"/>
          </ac:spMkLst>
        </pc:spChg>
        <pc:spChg chg="mod">
          <ac:chgData name="Harshini Naik" userId="5df988869fcf5eb4" providerId="LiveId" clId="{2812B8B0-DABB-45E6-8FDE-8FCE48231566}" dt="2024-03-22T06:25:42.247" v="1390" actId="207"/>
          <ac:spMkLst>
            <pc:docMk/>
            <pc:sldMk cId="1596879905" sldId="451"/>
            <ac:spMk id="3" creationId="{00000000-0000-0000-0000-000000000000}"/>
          </ac:spMkLst>
        </pc:spChg>
      </pc:sldChg>
      <pc:sldChg chg="modSp mod ord">
        <pc:chgData name="Harshini Naik" userId="5df988869fcf5eb4" providerId="LiveId" clId="{2812B8B0-DABB-45E6-8FDE-8FCE48231566}" dt="2024-03-22T06:26:48.350" v="1398" actId="207"/>
        <pc:sldMkLst>
          <pc:docMk/>
          <pc:sldMk cId="706120936" sldId="453"/>
        </pc:sldMkLst>
        <pc:spChg chg="mod">
          <ac:chgData name="Harshini Naik" userId="5df988869fcf5eb4" providerId="LiveId" clId="{2812B8B0-DABB-45E6-8FDE-8FCE48231566}" dt="2024-03-22T06:26:48.350" v="1398" actId="207"/>
          <ac:spMkLst>
            <pc:docMk/>
            <pc:sldMk cId="706120936" sldId="453"/>
            <ac:spMk id="3" creationId="{00000000-0000-0000-0000-000000000000}"/>
          </ac:spMkLst>
        </pc:spChg>
      </pc:sldChg>
      <pc:sldChg chg="modSp new del mod">
        <pc:chgData name="Harshini Naik" userId="5df988869fcf5eb4" providerId="LiveId" clId="{2812B8B0-DABB-45E6-8FDE-8FCE48231566}" dt="2024-03-22T05:40:09.293" v="494" actId="2696"/>
        <pc:sldMkLst>
          <pc:docMk/>
          <pc:sldMk cId="2947753056" sldId="454"/>
        </pc:sldMkLst>
        <pc:spChg chg="mod">
          <ac:chgData name="Harshini Naik" userId="5df988869fcf5eb4" providerId="LiveId" clId="{2812B8B0-DABB-45E6-8FDE-8FCE48231566}" dt="2024-03-22T05:39:54.988" v="492" actId="14100"/>
          <ac:spMkLst>
            <pc:docMk/>
            <pc:sldMk cId="2947753056" sldId="454"/>
            <ac:spMk id="2" creationId="{4EDD30B6-FCFC-156C-7158-1EA952F7A885}"/>
          </ac:spMkLst>
        </pc:spChg>
      </pc:sldChg>
      <pc:sldChg chg="modSp new del mod">
        <pc:chgData name="Harshini Naik" userId="5df988869fcf5eb4" providerId="LiveId" clId="{2812B8B0-DABB-45E6-8FDE-8FCE48231566}" dt="2024-03-22T06:10:29.969" v="1029" actId="2696"/>
        <pc:sldMkLst>
          <pc:docMk/>
          <pc:sldMk cId="2502104382" sldId="455"/>
        </pc:sldMkLst>
        <pc:spChg chg="mod">
          <ac:chgData name="Harshini Naik" userId="5df988869fcf5eb4" providerId="LiveId" clId="{2812B8B0-DABB-45E6-8FDE-8FCE48231566}" dt="2024-03-22T05:40:15.550" v="500" actId="20577"/>
          <ac:spMkLst>
            <pc:docMk/>
            <pc:sldMk cId="2502104382" sldId="455"/>
            <ac:spMk id="3" creationId="{A3FD82A8-A8AE-46C0-FB6F-42AF642ECAD3}"/>
          </ac:spMkLst>
        </pc:spChg>
      </pc:sldChg>
      <pc:sldChg chg="addSp modSp new del mod">
        <pc:chgData name="Harshini Naik" userId="5df988869fcf5eb4" providerId="LiveId" clId="{2812B8B0-DABB-45E6-8FDE-8FCE48231566}" dt="2024-03-22T06:04:06.234" v="915" actId="2696"/>
        <pc:sldMkLst>
          <pc:docMk/>
          <pc:sldMk cId="734924076" sldId="456"/>
        </pc:sldMkLst>
        <pc:picChg chg="add mod">
          <ac:chgData name="Harshini Naik" userId="5df988869fcf5eb4" providerId="LiveId" clId="{2812B8B0-DABB-45E6-8FDE-8FCE48231566}" dt="2024-03-22T06:01:42.360" v="837" actId="14100"/>
          <ac:picMkLst>
            <pc:docMk/>
            <pc:sldMk cId="734924076" sldId="456"/>
            <ac:picMk id="2" creationId="{D7D620BC-1646-A37B-726C-18B2831934EA}"/>
          </ac:picMkLst>
        </pc:picChg>
      </pc:sldChg>
      <pc:sldChg chg="addSp delSp modSp new del mod">
        <pc:chgData name="Harshini Naik" userId="5df988869fcf5eb4" providerId="LiveId" clId="{2812B8B0-DABB-45E6-8FDE-8FCE48231566}" dt="2024-03-22T05:47:21.317" v="511" actId="2696"/>
        <pc:sldMkLst>
          <pc:docMk/>
          <pc:sldMk cId="834534235" sldId="456"/>
        </pc:sldMkLst>
        <pc:spChg chg="mod">
          <ac:chgData name="Harshini Naik" userId="5df988869fcf5eb4" providerId="LiveId" clId="{2812B8B0-DABB-45E6-8FDE-8FCE48231566}" dt="2024-03-22T05:46:34.034" v="510" actId="1036"/>
          <ac:spMkLst>
            <pc:docMk/>
            <pc:sldMk cId="834534235" sldId="456"/>
            <ac:spMk id="2" creationId="{34FBD74D-5C47-A370-FCBB-926BF1989998}"/>
          </ac:spMkLst>
        </pc:spChg>
        <pc:spChg chg="del mod">
          <ac:chgData name="Harshini Naik" userId="5df988869fcf5eb4" providerId="LiveId" clId="{2812B8B0-DABB-45E6-8FDE-8FCE48231566}" dt="2024-03-22T05:45:56.153" v="505" actId="21"/>
          <ac:spMkLst>
            <pc:docMk/>
            <pc:sldMk cId="834534235" sldId="456"/>
            <ac:spMk id="3" creationId="{179C4564-B3E6-EAFC-43AF-196145FEC920}"/>
          </ac:spMkLst>
        </pc:spChg>
        <pc:picChg chg="add mod">
          <ac:chgData name="Harshini Naik" userId="5df988869fcf5eb4" providerId="LiveId" clId="{2812B8B0-DABB-45E6-8FDE-8FCE48231566}" dt="2024-03-22T05:46:22.462" v="507" actId="1076"/>
          <ac:picMkLst>
            <pc:docMk/>
            <pc:sldMk cId="834534235" sldId="456"/>
            <ac:picMk id="4" creationId="{1BC1C217-9077-7FA6-DAA5-06FDB2B795BF}"/>
          </ac:picMkLst>
        </pc:picChg>
      </pc:sldChg>
      <pc:sldChg chg="new del">
        <pc:chgData name="Harshini Naik" userId="5df988869fcf5eb4" providerId="LiveId" clId="{2812B8B0-DABB-45E6-8FDE-8FCE48231566}" dt="2024-03-22T05:58:32.494" v="823" actId="2696"/>
        <pc:sldMkLst>
          <pc:docMk/>
          <pc:sldMk cId="3686588607" sldId="456"/>
        </pc:sldMkLst>
      </pc:sldChg>
      <pc:sldChg chg="addSp modSp new mod">
        <pc:chgData name="Harshini Naik" userId="5df988869fcf5eb4" providerId="LiveId" clId="{2812B8B0-DABB-45E6-8FDE-8FCE48231566}" dt="2024-03-22T06:26:41.376" v="1397" actId="207"/>
        <pc:sldMkLst>
          <pc:docMk/>
          <pc:sldMk cId="863509638" sldId="457"/>
        </pc:sldMkLst>
        <pc:spChg chg="mod">
          <ac:chgData name="Harshini Naik" userId="5df988869fcf5eb4" providerId="LiveId" clId="{2812B8B0-DABB-45E6-8FDE-8FCE48231566}" dt="2024-03-22T06:23:02.567" v="1362" actId="20577"/>
          <ac:spMkLst>
            <pc:docMk/>
            <pc:sldMk cId="863509638" sldId="457"/>
            <ac:spMk id="2" creationId="{F128D2B1-B6BB-884A-5BFC-8B6118787D03}"/>
          </ac:spMkLst>
        </pc:spChg>
        <pc:spChg chg="mod">
          <ac:chgData name="Harshini Naik" userId="5df988869fcf5eb4" providerId="LiveId" clId="{2812B8B0-DABB-45E6-8FDE-8FCE48231566}" dt="2024-03-22T06:26:41.376" v="1397" actId="207"/>
          <ac:spMkLst>
            <pc:docMk/>
            <pc:sldMk cId="863509638" sldId="457"/>
            <ac:spMk id="3" creationId="{4DAD0D81-32BD-3CC8-6E72-7CF382921B98}"/>
          </ac:spMkLst>
        </pc:spChg>
        <pc:picChg chg="add mod">
          <ac:chgData name="Harshini Naik" userId="5df988869fcf5eb4" providerId="LiveId" clId="{2812B8B0-DABB-45E6-8FDE-8FCE48231566}" dt="2024-03-22T06:01:07.593" v="833" actId="1076"/>
          <ac:picMkLst>
            <pc:docMk/>
            <pc:sldMk cId="863509638" sldId="457"/>
            <ac:picMk id="4" creationId="{490CFD11-4EA3-8A26-77BD-4E734D0A22BC}"/>
          </ac:picMkLst>
        </pc:picChg>
      </pc:sldChg>
      <pc:sldChg chg="new del">
        <pc:chgData name="Harshini Naik" userId="5df988869fcf5eb4" providerId="LiveId" clId="{2812B8B0-DABB-45E6-8FDE-8FCE48231566}" dt="2024-03-22T06:00:30.176" v="828" actId="2696"/>
        <pc:sldMkLst>
          <pc:docMk/>
          <pc:sldMk cId="3597016143" sldId="457"/>
        </pc:sldMkLst>
      </pc:sldChg>
      <pc:sldChg chg="add del">
        <pc:chgData name="Harshini Naik" userId="5df988869fcf5eb4" providerId="LiveId" clId="{2812B8B0-DABB-45E6-8FDE-8FCE48231566}" dt="2024-03-22T06:10:25.480" v="1028" actId="2696"/>
        <pc:sldMkLst>
          <pc:docMk/>
          <pc:sldMk cId="1645211682" sldId="458"/>
        </pc:sldMkLst>
      </pc:sldChg>
      <pc:sldChg chg="add del">
        <pc:chgData name="Harshini Naik" userId="5df988869fcf5eb4" providerId="LiveId" clId="{2812B8B0-DABB-45E6-8FDE-8FCE48231566}" dt="2024-03-22T06:10:22.497" v="1027" actId="2696"/>
        <pc:sldMkLst>
          <pc:docMk/>
          <pc:sldMk cId="3198430151" sldId="459"/>
        </pc:sldMkLst>
      </pc:sldChg>
      <pc:sldChg chg="addSp delSp modSp new mod">
        <pc:chgData name="Harshini Naik" userId="5df988869fcf5eb4" providerId="LiveId" clId="{2812B8B0-DABB-45E6-8FDE-8FCE48231566}" dt="2024-03-22T06:10:16.081" v="1026" actId="113"/>
        <pc:sldMkLst>
          <pc:docMk/>
          <pc:sldMk cId="4191818053" sldId="460"/>
        </pc:sldMkLst>
        <pc:spChg chg="del">
          <ac:chgData name="Harshini Naik" userId="5df988869fcf5eb4" providerId="LiveId" clId="{2812B8B0-DABB-45E6-8FDE-8FCE48231566}" dt="2024-03-22T06:03:34.990" v="893" actId="478"/>
          <ac:spMkLst>
            <pc:docMk/>
            <pc:sldMk cId="4191818053" sldId="460"/>
            <ac:spMk id="2" creationId="{EA84605F-9F20-916A-8F55-CF5F8E423821}"/>
          </ac:spMkLst>
        </pc:spChg>
        <pc:spChg chg="del mod">
          <ac:chgData name="Harshini Naik" userId="5df988869fcf5eb4" providerId="LiveId" clId="{2812B8B0-DABB-45E6-8FDE-8FCE48231566}" dt="2024-03-22T06:03:05.429" v="884" actId="21"/>
          <ac:spMkLst>
            <pc:docMk/>
            <pc:sldMk cId="4191818053" sldId="460"/>
            <ac:spMk id="3" creationId="{576F3EB7-1810-B55D-9491-D1692F632C6D}"/>
          </ac:spMkLst>
        </pc:spChg>
        <pc:spChg chg="add mod">
          <ac:chgData name="Harshini Naik" userId="5df988869fcf5eb4" providerId="LiveId" clId="{2812B8B0-DABB-45E6-8FDE-8FCE48231566}" dt="2024-03-22T06:10:16.081" v="1026" actId="113"/>
          <ac:spMkLst>
            <pc:docMk/>
            <pc:sldMk cId="4191818053" sldId="460"/>
            <ac:spMk id="6" creationId="{181C7019-6F0C-4EC6-DF88-439B3FFDB2CB}"/>
          </ac:spMkLst>
        </pc:spChg>
        <pc:picChg chg="add mod">
          <ac:chgData name="Harshini Naik" userId="5df988869fcf5eb4" providerId="LiveId" clId="{2812B8B0-DABB-45E6-8FDE-8FCE48231566}" dt="2024-03-22T06:02:06.892" v="840" actId="1076"/>
          <ac:picMkLst>
            <pc:docMk/>
            <pc:sldMk cId="4191818053" sldId="460"/>
            <ac:picMk id="4" creationId="{E6A3299A-2C4B-C82A-2836-2E975BF22CF0}"/>
          </ac:picMkLst>
        </pc:picChg>
      </pc:sldChg>
      <pc:sldChg chg="addSp delSp modSp new mod">
        <pc:chgData name="Harshini Naik" userId="5df988869fcf5eb4" providerId="LiveId" clId="{2812B8B0-DABB-45E6-8FDE-8FCE48231566}" dt="2024-03-22T06:40:28.900" v="1511" actId="1035"/>
        <pc:sldMkLst>
          <pc:docMk/>
          <pc:sldMk cId="930339807" sldId="461"/>
        </pc:sldMkLst>
        <pc:spChg chg="mod">
          <ac:chgData name="Harshini Naik" userId="5df988869fcf5eb4" providerId="LiveId" clId="{2812B8B0-DABB-45E6-8FDE-8FCE48231566}" dt="2024-03-22T06:40:04.720" v="1499" actId="1076"/>
          <ac:spMkLst>
            <pc:docMk/>
            <pc:sldMk cId="930339807" sldId="461"/>
            <ac:spMk id="2" creationId="{F9126B9B-5F5B-F9AF-C8EC-41C620149C9E}"/>
          </ac:spMkLst>
        </pc:spChg>
        <pc:spChg chg="mod">
          <ac:chgData name="Harshini Naik" userId="5df988869fcf5eb4" providerId="LiveId" clId="{2812B8B0-DABB-45E6-8FDE-8FCE48231566}" dt="2024-03-22T06:27:00.244" v="1399" actId="207"/>
          <ac:spMkLst>
            <pc:docMk/>
            <pc:sldMk cId="930339807" sldId="461"/>
            <ac:spMk id="3" creationId="{0E9B57C3-E584-C1CA-E10E-91CCCEF4CFB9}"/>
          </ac:spMkLst>
        </pc:spChg>
        <pc:spChg chg="add del mod">
          <ac:chgData name="Harshini Naik" userId="5df988869fcf5eb4" providerId="LiveId" clId="{2812B8B0-DABB-45E6-8FDE-8FCE48231566}" dt="2024-03-22T06:38:20.993" v="1491"/>
          <ac:spMkLst>
            <pc:docMk/>
            <pc:sldMk cId="930339807" sldId="461"/>
            <ac:spMk id="8" creationId="{F195BCE8-7967-7FF3-A1A3-DF6B4E998DE7}"/>
          </ac:spMkLst>
        </pc:spChg>
        <pc:spChg chg="add del mod">
          <ac:chgData name="Harshini Naik" userId="5df988869fcf5eb4" providerId="LiveId" clId="{2812B8B0-DABB-45E6-8FDE-8FCE48231566}" dt="2024-03-22T06:38:20.993" v="1493"/>
          <ac:spMkLst>
            <pc:docMk/>
            <pc:sldMk cId="930339807" sldId="461"/>
            <ac:spMk id="9" creationId="{9E23DFCE-0378-26C9-7B6B-19F10CE9BBD4}"/>
          </ac:spMkLst>
        </pc:spChg>
        <pc:spChg chg="add del mod">
          <ac:chgData name="Harshini Naik" userId="5df988869fcf5eb4" providerId="LiveId" clId="{2812B8B0-DABB-45E6-8FDE-8FCE48231566}" dt="2024-03-22T06:38:20.993" v="1495"/>
          <ac:spMkLst>
            <pc:docMk/>
            <pc:sldMk cId="930339807" sldId="461"/>
            <ac:spMk id="10" creationId="{A1AAE24E-0CF1-F9E7-5664-2193CCEAA073}"/>
          </ac:spMkLst>
        </pc:spChg>
        <pc:spChg chg="add mod">
          <ac:chgData name="Harshini Naik" userId="5df988869fcf5eb4" providerId="LiveId" clId="{2812B8B0-DABB-45E6-8FDE-8FCE48231566}" dt="2024-03-22T06:35:07.224" v="1462" actId="1076"/>
          <ac:spMkLst>
            <pc:docMk/>
            <pc:sldMk cId="930339807" sldId="461"/>
            <ac:spMk id="11" creationId="{FB32BDA2-DABB-EE7E-56EA-656A9496A83D}"/>
          </ac:spMkLst>
        </pc:spChg>
        <pc:spChg chg="add mod">
          <ac:chgData name="Harshini Naik" userId="5df988869fcf5eb4" providerId="LiveId" clId="{2812B8B0-DABB-45E6-8FDE-8FCE48231566}" dt="2024-03-22T06:36:11.851" v="1489" actId="1076"/>
          <ac:spMkLst>
            <pc:docMk/>
            <pc:sldMk cId="930339807" sldId="461"/>
            <ac:spMk id="12" creationId="{868A6503-3DD9-220B-293A-24A32234AAF1}"/>
          </ac:spMkLst>
        </pc:spChg>
        <pc:picChg chg="add mod">
          <ac:chgData name="Harshini Naik" userId="5df988869fcf5eb4" providerId="LiveId" clId="{2812B8B0-DABB-45E6-8FDE-8FCE48231566}" dt="2024-03-22T06:11:53.821" v="1033" actId="1076"/>
          <ac:picMkLst>
            <pc:docMk/>
            <pc:sldMk cId="930339807" sldId="461"/>
            <ac:picMk id="4" creationId="{150FE043-6256-26AF-D487-A1C3DEE5519F}"/>
          </ac:picMkLst>
        </pc:picChg>
        <pc:picChg chg="add del mod">
          <ac:chgData name="Harshini Naik" userId="5df988869fcf5eb4" providerId="LiveId" clId="{2812B8B0-DABB-45E6-8FDE-8FCE48231566}" dt="2024-03-22T06:32:14.079" v="1405" actId="21"/>
          <ac:picMkLst>
            <pc:docMk/>
            <pc:sldMk cId="930339807" sldId="461"/>
            <ac:picMk id="5" creationId="{039201FA-BB28-C90C-FF35-891DABCE9A5F}"/>
          </ac:picMkLst>
        </pc:picChg>
        <pc:picChg chg="add mod">
          <ac:chgData name="Harshini Naik" userId="5df988869fcf5eb4" providerId="LiveId" clId="{2812B8B0-DABB-45E6-8FDE-8FCE48231566}" dt="2024-03-22T06:33:59.388" v="1411" actId="14100"/>
          <ac:picMkLst>
            <pc:docMk/>
            <pc:sldMk cId="930339807" sldId="461"/>
            <ac:picMk id="7" creationId="{FFE8FD00-E359-445D-F2D5-0268A0515AFA}"/>
          </ac:picMkLst>
        </pc:picChg>
        <pc:picChg chg="add mod">
          <ac:chgData name="Harshini Naik" userId="5df988869fcf5eb4" providerId="LiveId" clId="{2812B8B0-DABB-45E6-8FDE-8FCE48231566}" dt="2024-03-22T06:40:28.900" v="1511" actId="1035"/>
          <ac:picMkLst>
            <pc:docMk/>
            <pc:sldMk cId="930339807" sldId="461"/>
            <ac:picMk id="14" creationId="{30EECBFD-CAC6-4A57-D252-4215734EC1CC}"/>
          </ac:picMkLst>
        </pc:picChg>
      </pc:sldChg>
      <pc:sldChg chg="addSp modSp new mod">
        <pc:chgData name="Harshini Naik" userId="5df988869fcf5eb4" providerId="LiveId" clId="{2812B8B0-DABB-45E6-8FDE-8FCE48231566}" dt="2024-03-22T06:27:13.629" v="1402" actId="207"/>
        <pc:sldMkLst>
          <pc:docMk/>
          <pc:sldMk cId="2409037463" sldId="462"/>
        </pc:sldMkLst>
        <pc:spChg chg="mod">
          <ac:chgData name="Harshini Naik" userId="5df988869fcf5eb4" providerId="LiveId" clId="{2812B8B0-DABB-45E6-8FDE-8FCE48231566}" dt="2024-03-22T06:27:06.806" v="1400" actId="20577"/>
          <ac:spMkLst>
            <pc:docMk/>
            <pc:sldMk cId="2409037463" sldId="462"/>
            <ac:spMk id="2" creationId="{FF504EF4-A014-CD77-BD6E-97ABBF410158}"/>
          </ac:spMkLst>
        </pc:spChg>
        <pc:spChg chg="mod">
          <ac:chgData name="Harshini Naik" userId="5df988869fcf5eb4" providerId="LiveId" clId="{2812B8B0-DABB-45E6-8FDE-8FCE48231566}" dt="2024-03-22T06:27:13.629" v="1402" actId="207"/>
          <ac:spMkLst>
            <pc:docMk/>
            <pc:sldMk cId="2409037463" sldId="462"/>
            <ac:spMk id="3" creationId="{D6D0107A-A534-56B2-8202-F3ED62D76CD4}"/>
          </ac:spMkLst>
        </pc:spChg>
        <pc:picChg chg="add mod">
          <ac:chgData name="Harshini Naik" userId="5df988869fcf5eb4" providerId="LiveId" clId="{2812B8B0-DABB-45E6-8FDE-8FCE48231566}" dt="2024-03-22T06:13:53.114" v="1066" actId="1076"/>
          <ac:picMkLst>
            <pc:docMk/>
            <pc:sldMk cId="2409037463" sldId="462"/>
            <ac:picMk id="4" creationId="{B8C50340-9692-7FB6-F206-FC49996E5123}"/>
          </ac:picMkLst>
        </pc:picChg>
      </pc:sldChg>
    </pc:docChg>
  </pc:docChgLst>
  <pc:docChgLst>
    <pc:chgData name="Harshini Naik" userId="5df988869fcf5eb4" providerId="LiveId" clId="{A4CD749A-4A5E-4D6A-969C-45C5F7499380}"/>
    <pc:docChg chg="modSld">
      <pc:chgData name="Harshini Naik" userId="5df988869fcf5eb4" providerId="LiveId" clId="{A4CD749A-4A5E-4D6A-969C-45C5F7499380}" dt="2024-01-20T05:09:16.108" v="0" actId="20577"/>
      <pc:docMkLst>
        <pc:docMk/>
      </pc:docMkLst>
      <pc:sldChg chg="modSp mod">
        <pc:chgData name="Harshini Naik" userId="5df988869fcf5eb4" providerId="LiveId" clId="{A4CD749A-4A5E-4D6A-969C-45C5F7499380}" dt="2024-01-20T05:09:16.108" v="0" actId="20577"/>
        <pc:sldMkLst>
          <pc:docMk/>
          <pc:sldMk cId="2831753582" sldId="432"/>
        </pc:sldMkLst>
        <pc:graphicFrameChg chg="modGraphic">
          <ac:chgData name="Harshini Naik" userId="5df988869fcf5eb4" providerId="LiveId" clId="{A4CD749A-4A5E-4D6A-969C-45C5F7499380}" dt="2024-01-20T05:09:16.108" v="0" actId="20577"/>
          <ac:graphicFrameMkLst>
            <pc:docMk/>
            <pc:sldMk cId="2831753582" sldId="432"/>
            <ac:graphicFrameMk id="2" creationId="{C7B0E5F3-E63A-E40C-3B4F-FF4E3A18651B}"/>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extLst>
      <p:ext uri="{BB962C8B-B14F-4D97-AF65-F5344CB8AC3E}">
        <p14:creationId xmlns:p14="http://schemas.microsoft.com/office/powerpoint/2010/main" val="1304229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51811100-C181-4161-81E1-C1B1D191B141}" type="slidenum">
              <a:rPr lang="en-IN" smtClean="0"/>
              <a:pPr algn="r"/>
              <a:t>23</a:t>
            </a:fld>
            <a:endParaRPr lang="en-IN"/>
          </a:p>
        </p:txBody>
      </p:sp>
    </p:spTree>
    <p:extLst>
      <p:ext uri="{BB962C8B-B14F-4D97-AF65-F5344CB8AC3E}">
        <p14:creationId xmlns:p14="http://schemas.microsoft.com/office/powerpoint/2010/main" val="2591392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extLst>
      <p:ext uri="{BB962C8B-B14F-4D97-AF65-F5344CB8AC3E}">
        <p14:creationId xmlns:p14="http://schemas.microsoft.com/office/powerpoint/2010/main" val="996676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16</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18</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eb.stanford.edu/class/archive/cs/cs224n/cs224n.1184/reports/6837517.pdf" TargetMode="External"/><Relationship Id="rId2" Type="http://schemas.openxmlformats.org/officeDocument/2006/relationships/hyperlink" Target="https://arxiv/" TargetMode="External"/><Relationship Id="rId1" Type="http://schemas.openxmlformats.org/officeDocument/2006/relationships/slideLayout" Target="../slideLayouts/slideLayout1.xml"/><Relationship Id="rId4" Type="http://schemas.openxmlformats.org/officeDocument/2006/relationships/hyperlink" Target="https://aclanthology.org/W18-5105.pdf"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47800"/>
            <a:ext cx="9144000" cy="1323439"/>
          </a:xfrm>
          <a:prstGeom prst="rect">
            <a:avLst/>
          </a:prstGeom>
          <a:noFill/>
        </p:spPr>
        <p:txBody>
          <a:bodyPr wrap="square" rtlCol="0">
            <a:spAutoFit/>
          </a:bodyPr>
          <a:lstStyle/>
          <a:p>
            <a:pPr algn="ctr"/>
            <a:r>
              <a:rPr lang="en-US" sz="4000" b="1" dirty="0">
                <a:latin typeface="Calibri" panose="020F0502020204030204" pitchFamily="34" charset="0"/>
                <a:ea typeface="Calibri" panose="020F0502020204030204" pitchFamily="34" charset="0"/>
                <a:cs typeface="Calibri" panose="020F0502020204030204" pitchFamily="34" charset="0"/>
              </a:rPr>
              <a:t>Toxic Comment Classification System Using LSTM</a:t>
            </a:r>
            <a:endParaRPr lang="en-IN" sz="40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p:cNvSpPr txBox="1"/>
          <p:nvPr/>
        </p:nvSpPr>
        <p:spPr>
          <a:xfrm>
            <a:off x="5337175" y="2743200"/>
            <a:ext cx="5029200" cy="369332"/>
          </a:xfrm>
          <a:prstGeom prst="rect">
            <a:avLst/>
          </a:prstGeom>
          <a:noFill/>
        </p:spPr>
        <p:txBody>
          <a:bodyPr wrap="square" rtlCol="0">
            <a:spAutoFit/>
          </a:bodyPr>
          <a:lstStyle/>
          <a:p>
            <a:r>
              <a:rPr lang="en-US" b="1" dirty="0">
                <a:solidFill>
                  <a:schemeClr val="tx2">
                    <a:lumMod val="75000"/>
                  </a:schemeClr>
                </a:solidFill>
              </a:rPr>
              <a:t>Name of the student:</a:t>
            </a:r>
          </a:p>
        </p:txBody>
      </p:sp>
      <p:sp>
        <p:nvSpPr>
          <p:cNvPr id="4" name="TextBox 3"/>
          <p:cNvSpPr txBox="1"/>
          <p:nvPr/>
        </p:nvSpPr>
        <p:spPr>
          <a:xfrm>
            <a:off x="155575" y="4543116"/>
            <a:ext cx="7997825" cy="1138773"/>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esteemed guidance of</a:t>
            </a:r>
          </a:p>
          <a:p>
            <a:pPr indent="0"/>
            <a:r>
              <a:rPr lang="en-US" b="1" dirty="0">
                <a:latin typeface="Times New Roman" panose="02020603050405020304" pitchFamily="18" charset="0"/>
                <a:cs typeface="Times New Roman" panose="02020603050405020304" pitchFamily="18" charset="0"/>
              </a:rPr>
              <a:t>Mr. B. K. </a:t>
            </a:r>
            <a:r>
              <a:rPr lang="en-US" b="1" dirty="0" err="1">
                <a:latin typeface="Times New Roman" panose="02020603050405020304" pitchFamily="18" charset="0"/>
                <a:cs typeface="Times New Roman" panose="02020603050405020304" pitchFamily="18" charset="0"/>
              </a:rPr>
              <a:t>ChinnaMaddileti</a:t>
            </a:r>
            <a:endParaRPr lang="en-US" b="1" dirty="0">
              <a:latin typeface="Times New Roman" panose="02020603050405020304" pitchFamily="18" charset="0"/>
              <a:cs typeface="Times New Roman" panose="02020603050405020304" pitchFamily="18" charset="0"/>
            </a:endParaRPr>
          </a:p>
          <a:p>
            <a:r>
              <a:rPr lang="en-US" b="1" dirty="0"/>
              <a:t>(Assistant Professor)</a:t>
            </a:r>
          </a:p>
        </p:txBody>
      </p:sp>
      <p:graphicFrame>
        <p:nvGraphicFramePr>
          <p:cNvPr id="5" name="Table 4"/>
          <p:cNvGraphicFramePr>
            <a:graphicFrameLocks noGrp="1"/>
          </p:cNvGraphicFramePr>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337792" y="2743200"/>
            <a:ext cx="5029200" cy="400110"/>
          </a:xfrm>
          <a:prstGeom prst="rect">
            <a:avLst/>
          </a:prstGeom>
          <a:noFill/>
        </p:spPr>
        <p:txBody>
          <a:bodyPr wrap="square" rtlCol="0">
            <a:spAutoFit/>
          </a:bodyPr>
          <a:lstStyle/>
          <a:p>
            <a:r>
              <a:rPr lang="en-US" sz="2000" b="1" dirty="0">
                <a:solidFill>
                  <a:schemeClr val="tx2">
                    <a:lumMod val="75000"/>
                  </a:schemeClr>
                </a:solidFill>
              </a:rPr>
              <a:t>Batch No.:19</a:t>
            </a:r>
          </a:p>
        </p:txBody>
      </p:sp>
      <p:sp>
        <p:nvSpPr>
          <p:cNvPr id="7" name="TextBox 6">
            <a:extLst>
              <a:ext uri="{FF2B5EF4-FFF2-40B4-BE49-F238E27FC236}">
                <a16:creationId xmlns:a16="http://schemas.microsoft.com/office/drawing/2014/main"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2</a:t>
            </a:r>
          </a:p>
        </p:txBody>
      </p:sp>
      <p:sp>
        <p:nvSpPr>
          <p:cNvPr id="11" name="Text Placeholder 9">
            <a:extLst>
              <a:ext uri="{FF2B5EF4-FFF2-40B4-BE49-F238E27FC236}">
                <a16:creationId xmlns:a16="http://schemas.microsoft.com/office/drawing/2014/main" id="{A93123E6-9C56-358F-FFC3-DF9480006953}"/>
              </a:ext>
            </a:extLst>
          </p:cNvPr>
          <p:cNvSpPr txBox="1">
            <a:spLocks/>
          </p:cNvSpPr>
          <p:nvPr/>
        </p:nvSpPr>
        <p:spPr>
          <a:xfrm>
            <a:off x="3505200" y="3342509"/>
            <a:ext cx="6324600" cy="1435877"/>
          </a:xfrm>
          <a:prstGeom prst="rect">
            <a:avLst/>
          </a:prstGeom>
        </p:spPr>
        <p:txBody>
          <a:bodyPr/>
          <a:lstStyle/>
          <a:p>
            <a:pPr marR="753745" algn="ctr">
              <a:spcBef>
                <a:spcPts val="455"/>
              </a:spcBef>
            </a:pPr>
            <a:r>
              <a:rPr lang="en-US" b="1" kern="0" dirty="0">
                <a:solidFill>
                  <a:sysClr val="windowText" lastClr="000000"/>
                </a:solidFill>
                <a:latin typeface="Times New Roman" panose="02020603050405020304" pitchFamily="18" charset="0"/>
                <a:ea typeface="Times New Roman" panose="02020603050405020304" pitchFamily="18" charset="0"/>
              </a:rPr>
              <a:t>                     MD </a:t>
            </a:r>
            <a:r>
              <a:rPr lang="en-US" b="1" kern="0" dirty="0" err="1">
                <a:solidFill>
                  <a:sysClr val="windowText" lastClr="000000"/>
                </a:solidFill>
                <a:latin typeface="Times New Roman" panose="02020603050405020304" pitchFamily="18" charset="0"/>
                <a:ea typeface="Times New Roman" panose="02020603050405020304" pitchFamily="18" charset="0"/>
              </a:rPr>
              <a:t>Khaja</a:t>
            </a:r>
            <a:r>
              <a:rPr lang="en-US" b="1" kern="0" dirty="0">
                <a:solidFill>
                  <a:sysClr val="windowText" lastClr="000000"/>
                </a:solidFill>
                <a:latin typeface="Times New Roman" panose="02020603050405020304" pitchFamily="18" charset="0"/>
                <a:ea typeface="Times New Roman" panose="02020603050405020304" pitchFamily="18" charset="0"/>
              </a:rPr>
              <a:t> </a:t>
            </a:r>
            <a:r>
              <a:rPr lang="en-US" b="1" kern="0" dirty="0" err="1">
                <a:solidFill>
                  <a:sysClr val="windowText" lastClr="000000"/>
                </a:solidFill>
                <a:latin typeface="Times New Roman" panose="02020603050405020304" pitchFamily="18" charset="0"/>
                <a:ea typeface="Times New Roman" panose="02020603050405020304" pitchFamily="18" charset="0"/>
              </a:rPr>
              <a:t>Tazeem</a:t>
            </a:r>
            <a:r>
              <a:rPr lang="en-US" b="1" kern="0" dirty="0">
                <a:solidFill>
                  <a:sysClr val="windowText" lastClr="000000"/>
                </a:solidFill>
                <a:latin typeface="Times New Roman" panose="02020603050405020304" pitchFamily="18" charset="0"/>
                <a:ea typeface="Times New Roman" panose="02020603050405020304" pitchFamily="18" charset="0"/>
              </a:rPr>
              <a:t>    (20H51A05E8)</a:t>
            </a:r>
            <a:endParaRPr lang="en-IN" kern="0" dirty="0">
              <a:solidFill>
                <a:sysClr val="windowText" lastClr="000000"/>
              </a:solidFill>
              <a:latin typeface="Times New Roman" panose="02020603050405020304" pitchFamily="18" charset="0"/>
              <a:ea typeface="Times New Roman" panose="02020603050405020304" pitchFamily="18" charset="0"/>
            </a:endParaRPr>
          </a:p>
          <a:p>
            <a:pPr marL="0" marR="753745" lvl="7" algn="ctr">
              <a:spcBef>
                <a:spcPts val="455"/>
              </a:spcBef>
            </a:pPr>
            <a:r>
              <a:rPr lang="en-US" b="1" kern="0" dirty="0">
                <a:solidFill>
                  <a:sysClr val="windowText" lastClr="000000"/>
                </a:solidFill>
                <a:latin typeface="Times New Roman" panose="02020603050405020304" pitchFamily="18" charset="0"/>
                <a:ea typeface="Times New Roman" panose="02020603050405020304" pitchFamily="18" charset="0"/>
              </a:rPr>
              <a:t>                     J. </a:t>
            </a:r>
            <a:r>
              <a:rPr lang="en-US" b="1" kern="0" dirty="0" err="1">
                <a:solidFill>
                  <a:sysClr val="windowText" lastClr="000000"/>
                </a:solidFill>
                <a:latin typeface="Times New Roman" panose="02020603050405020304" pitchFamily="18" charset="0"/>
                <a:ea typeface="Times New Roman" panose="02020603050405020304" pitchFamily="18" charset="0"/>
              </a:rPr>
              <a:t>Harshini</a:t>
            </a:r>
            <a:r>
              <a:rPr lang="en-US" b="1" kern="0" dirty="0">
                <a:solidFill>
                  <a:sysClr val="windowText" lastClr="000000"/>
                </a:solidFill>
                <a:latin typeface="Times New Roman" panose="02020603050405020304" pitchFamily="18" charset="0"/>
                <a:ea typeface="Times New Roman" panose="02020603050405020304" pitchFamily="18" charset="0"/>
              </a:rPr>
              <a:t> </a:t>
            </a:r>
            <a:r>
              <a:rPr lang="en-US" b="1" kern="0" dirty="0" err="1">
                <a:solidFill>
                  <a:sysClr val="windowText" lastClr="000000"/>
                </a:solidFill>
                <a:latin typeface="Times New Roman" panose="02020603050405020304" pitchFamily="18" charset="0"/>
                <a:ea typeface="Times New Roman" panose="02020603050405020304" pitchFamily="18" charset="0"/>
              </a:rPr>
              <a:t>Naik</a:t>
            </a:r>
            <a:r>
              <a:rPr lang="en-US" b="1" kern="0" dirty="0">
                <a:solidFill>
                  <a:sysClr val="windowText" lastClr="000000"/>
                </a:solidFill>
                <a:latin typeface="Times New Roman" panose="02020603050405020304" pitchFamily="18" charset="0"/>
                <a:ea typeface="Times New Roman" panose="02020603050405020304" pitchFamily="18" charset="0"/>
              </a:rPr>
              <a:t>         (20H51A05K9)</a:t>
            </a:r>
            <a:endParaRPr lang="en-IN" kern="0" dirty="0">
              <a:solidFill>
                <a:sysClr val="windowText" lastClr="000000"/>
              </a:solidFill>
              <a:latin typeface="Times New Roman" panose="02020603050405020304" pitchFamily="18" charset="0"/>
              <a:ea typeface="Times New Roman" panose="02020603050405020304" pitchFamily="18" charset="0"/>
            </a:endParaRPr>
          </a:p>
          <a:p>
            <a:pPr marR="753745" algn="ctr">
              <a:spcBef>
                <a:spcPts val="455"/>
              </a:spcBef>
            </a:pPr>
            <a:r>
              <a:rPr lang="en-US" b="1" kern="0" dirty="0">
                <a:solidFill>
                  <a:sysClr val="windowText" lastClr="000000"/>
                </a:solidFill>
                <a:latin typeface="Times New Roman" panose="02020603050405020304" pitchFamily="18" charset="0"/>
                <a:ea typeface="Times New Roman" panose="02020603050405020304" pitchFamily="18" charset="0"/>
              </a:rPr>
              <a:t>                     K.Kavya Sree              (20H51A05P0)</a:t>
            </a:r>
            <a:endParaRPr lang="en-IN" kern="0" dirty="0">
              <a:solidFill>
                <a:sysClr val="windowText" lastClr="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8" name="TextBox 7">
            <a:extLst>
              <a:ext uri="{FF2B5EF4-FFF2-40B4-BE49-F238E27FC236}">
                <a16:creationId xmlns:a16="http://schemas.microsoft.com/office/drawing/2014/main" id="{E301C7E8-5536-68D6-E3A3-DCBE5D75B250}"/>
              </a:ext>
            </a:extLst>
          </p:cNvPr>
          <p:cNvSpPr txBox="1"/>
          <p:nvPr/>
        </p:nvSpPr>
        <p:spPr>
          <a:xfrm>
            <a:off x="426654" y="1447800"/>
            <a:ext cx="8229600" cy="5570756"/>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objective of this project is to develop a Toxic Comment Classification System utilizing Long Short-Term Memory (LSTM) architecture</a:t>
            </a:r>
            <a:r>
              <a:rPr lang="en-IN" dirty="0">
                <a:latin typeface="Times New Roman" panose="02020603050405020304" pitchFamily="18" charset="0"/>
                <a:cs typeface="Times New Roman" panose="02020603050405020304" pitchFamily="18" charset="0"/>
              </a:rPr>
              <a:t>. </a:t>
            </a:r>
          </a:p>
          <a:p>
            <a:endParaRPr lang="en-US" i="0" dirty="0">
              <a:effectLst/>
              <a:latin typeface="+mj-lt"/>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system aims to automatically identify and categorize toxic comments within textual data across various online platforms, such as social media, forums, and comment sections</a:t>
            </a:r>
            <a:r>
              <a:rPr lang="en-US" sz="2400" dirty="0">
                <a:latin typeface="+mj-lt"/>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 toxic comment is defined as any form of text containing offensive, harmful, or inappropriate language that may potentially incite hostility or discomfort among readers.</a:t>
            </a:r>
            <a:r>
              <a:rPr lang="en-US" sz="2000" dirty="0">
                <a:solidFill>
                  <a:srgbClr val="374151"/>
                </a:solidFill>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US" sz="2000" dirty="0">
              <a:solidFill>
                <a:srgbClr val="37415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primary goal of this system is to create a robust and accurate model capable of distinguishing toxic comments from non-toxic ones</a:t>
            </a: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mj-lt"/>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4400" b="1" dirty="0"/>
              <a:t>Literature Review</a:t>
            </a:r>
            <a:endParaRPr sz="44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4277705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621068836"/>
              </p:ext>
            </p:extLst>
          </p:nvPr>
        </p:nvGraphicFramePr>
        <p:xfrm>
          <a:off x="15019" y="451726"/>
          <a:ext cx="9296401" cy="6267209"/>
        </p:xfrm>
        <a:graphic>
          <a:graphicData uri="http://schemas.openxmlformats.org/drawingml/2006/table">
            <a:tbl>
              <a:tblPr firstRow="1" bandRow="1">
                <a:tableStyleId>{5C22544A-7EE6-4342-B048-85BDC9FD1C3A}</a:tableStyleId>
              </a:tblPr>
              <a:tblGrid>
                <a:gridCol w="599767">
                  <a:extLst>
                    <a:ext uri="{9D8B030D-6E8A-4147-A177-3AD203B41FA5}">
                      <a16:colId xmlns:a16="http://schemas.microsoft.com/office/drawing/2014/main" val="432745929"/>
                    </a:ext>
                  </a:extLst>
                </a:gridCol>
                <a:gridCol w="1450091">
                  <a:extLst>
                    <a:ext uri="{9D8B030D-6E8A-4147-A177-3AD203B41FA5}">
                      <a16:colId xmlns:a16="http://schemas.microsoft.com/office/drawing/2014/main" val="1998233565"/>
                    </a:ext>
                  </a:extLst>
                </a:gridCol>
                <a:gridCol w="1670073">
                  <a:extLst>
                    <a:ext uri="{9D8B030D-6E8A-4147-A177-3AD203B41FA5}">
                      <a16:colId xmlns:a16="http://schemas.microsoft.com/office/drawing/2014/main" val="3760181125"/>
                    </a:ext>
                  </a:extLst>
                </a:gridCol>
                <a:gridCol w="1654099">
                  <a:extLst>
                    <a:ext uri="{9D8B030D-6E8A-4147-A177-3AD203B41FA5}">
                      <a16:colId xmlns:a16="http://schemas.microsoft.com/office/drawing/2014/main" val="1470764825"/>
                    </a:ext>
                  </a:extLst>
                </a:gridCol>
                <a:gridCol w="1849951">
                  <a:extLst>
                    <a:ext uri="{9D8B030D-6E8A-4147-A177-3AD203B41FA5}">
                      <a16:colId xmlns:a16="http://schemas.microsoft.com/office/drawing/2014/main" val="3423994347"/>
                    </a:ext>
                  </a:extLst>
                </a:gridCol>
                <a:gridCol w="2072420">
                  <a:extLst>
                    <a:ext uri="{9D8B030D-6E8A-4147-A177-3AD203B41FA5}">
                      <a16:colId xmlns:a16="http://schemas.microsoft.com/office/drawing/2014/main" val="635663868"/>
                    </a:ext>
                  </a:extLst>
                </a:gridCol>
              </a:tblGrid>
              <a:tr h="919874">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2631228">
                <a:tc>
                  <a:txBody>
                    <a:bodyPr/>
                    <a:lstStyle/>
                    <a:p>
                      <a:r>
                        <a:rPr lang="en-US" dirty="0"/>
                        <a:t>1</a:t>
                      </a:r>
                      <a:endParaRPr lang="en-IN" dirty="0"/>
                    </a:p>
                  </a:txBody>
                  <a:tcPr/>
                </a:tc>
                <a:tc>
                  <a:txBody>
                    <a:bodyPr/>
                    <a:lstStyle/>
                    <a:p>
                      <a:r>
                        <a:rPr lang="en-US" sz="1200" dirty="0"/>
                        <a:t>Automated NER, Sentiment Analysis and Toxic Comment Classification for a Goal-Oriented Chatbot.</a:t>
                      </a:r>
                    </a:p>
                    <a:p>
                      <a:r>
                        <a:rPr lang="en-US" sz="1200" dirty="0"/>
                        <a:t>Authors:1.Sourabh Raja Murali</a:t>
                      </a:r>
                    </a:p>
                    <a:p>
                      <a:r>
                        <a:rPr lang="en-US" sz="1200" dirty="0"/>
                        <a:t>2.Sanketh </a:t>
                      </a:r>
                      <a:r>
                        <a:rPr lang="en-US" sz="1200" dirty="0" err="1"/>
                        <a:t>Rangerji</a:t>
                      </a:r>
                      <a:endParaRPr lang="en-US" sz="1200" dirty="0"/>
                    </a:p>
                    <a:p>
                      <a:r>
                        <a:rPr lang="en-US" sz="1200" dirty="0"/>
                        <a:t>October 2020</a:t>
                      </a:r>
                    </a:p>
                    <a:p>
                      <a:endParaRPr lang="en-US" sz="1200" dirty="0"/>
                    </a:p>
                  </a:txBody>
                  <a:tcPr/>
                </a:tc>
                <a:tc>
                  <a:txBody>
                    <a:bodyPr/>
                    <a:lstStyle/>
                    <a:p>
                      <a:r>
                        <a:rPr lang="en-US" sz="1200" b="0" i="0" dirty="0">
                          <a:solidFill>
                            <a:schemeClr val="dk1"/>
                          </a:solidFill>
                          <a:effectLst/>
                          <a:latin typeface="Times New Roman" panose="02020603050405020304" pitchFamily="18" charset="0"/>
                          <a:ea typeface="+mn-ea"/>
                          <a:cs typeface="Times New Roman" panose="02020603050405020304" pitchFamily="18" charset="0"/>
                        </a:rPr>
                        <a:t>chatbot's sensitivity to a user's comment and the tone of a conversation through designing a fine-grained sentiment analysis module.</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IN" sz="1200" b="0" i="0" dirty="0">
                          <a:solidFill>
                            <a:schemeClr val="dk1"/>
                          </a:solidFill>
                          <a:effectLst/>
                          <a:latin typeface="+mn-lt"/>
                          <a:ea typeface="+mn-ea"/>
                          <a:cs typeface="+mn-cs"/>
                        </a:rPr>
                        <a:t>entity recognition, sentiment analysis and toxic comment classification modules</a:t>
                      </a:r>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b="0" i="0" dirty="0">
                          <a:solidFill>
                            <a:schemeClr val="dk1"/>
                          </a:solidFill>
                          <a:effectLst/>
                          <a:latin typeface="+mj-lt"/>
                          <a:ea typeface="+mn-ea"/>
                          <a:cs typeface="Times New Roman" panose="02020603050405020304" pitchFamily="18" charset="0"/>
                        </a:rPr>
                        <a:t>self-learning chatbot is positive and pleasant through a toxic-comment classifier that improves upon a dictionary-based profanity detection module.</a:t>
                      </a:r>
                      <a:endParaRPr lang="en-US" sz="1200" dirty="0">
                        <a:latin typeface="+mj-lt"/>
                        <a:cs typeface="Times New Roman" panose="02020603050405020304" pitchFamily="18" charset="0"/>
                      </a:endParaRPr>
                    </a:p>
                    <a:p>
                      <a:endParaRPr lang="en-US" dirty="0"/>
                    </a:p>
                  </a:txBody>
                  <a:tcPr/>
                </a:tc>
                <a:tc>
                  <a:txBody>
                    <a:bodyPr/>
                    <a:lstStyle/>
                    <a:p>
                      <a:r>
                        <a:rPr lang="en-US" sz="1200" b="0" i="0" dirty="0">
                          <a:solidFill>
                            <a:schemeClr val="dk1"/>
                          </a:solidFill>
                          <a:effectLst/>
                          <a:latin typeface="+mn-lt"/>
                          <a:ea typeface="+mn-ea"/>
                          <a:cs typeface="+mn-cs"/>
                        </a:rPr>
                        <a:t>performance of these modules in comparison with predecessor approaches and the code to reproduce the results have also been included to facilitate further improvements in these directions</a:t>
                      </a:r>
                      <a:r>
                        <a:rPr lang="en-US" b="0" i="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3097843794"/>
                  </a:ext>
                </a:extLst>
              </a:tr>
              <a:tr h="2716107">
                <a:tc>
                  <a:txBody>
                    <a:bodyPr/>
                    <a:lstStyle/>
                    <a:p>
                      <a:r>
                        <a:rPr lang="en-US" dirty="0"/>
                        <a:t>2</a:t>
                      </a:r>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b="0" i="0" dirty="0">
                          <a:solidFill>
                            <a:schemeClr val="dk1"/>
                          </a:solidFill>
                          <a:effectLst/>
                          <a:latin typeface="+mn-lt"/>
                          <a:ea typeface="+mn-ea"/>
                          <a:cs typeface="+mn-cs"/>
                        </a:rPr>
                        <a:t>Toxicity in Twitch Live Stream Chats: Towards Understanding the Impact of Gender, Size of Community and Game Genre</a:t>
                      </a:r>
                    </a:p>
                    <a:p>
                      <a:pPr marL="0" marR="0" lvl="0" indent="0" defTabSz="914400" eaLnBrk="1" fontAlgn="auto" latinLnBrk="0" hangingPunct="1">
                        <a:lnSpc>
                          <a:spcPct val="100000"/>
                        </a:lnSpc>
                        <a:spcBef>
                          <a:spcPts val="0"/>
                        </a:spcBef>
                        <a:spcAft>
                          <a:spcPts val="0"/>
                        </a:spcAft>
                        <a:buClrTx/>
                        <a:buSzTx/>
                        <a:buFontTx/>
                        <a:buNone/>
                        <a:tabLst/>
                        <a:defRPr/>
                      </a:pPr>
                      <a:r>
                        <a:rPr lang="en-US" sz="1200" b="0" i="0" dirty="0">
                          <a:solidFill>
                            <a:schemeClr val="dk1"/>
                          </a:solidFill>
                          <a:effectLst/>
                          <a:latin typeface="+mn-lt"/>
                          <a:ea typeface="+mn-ea"/>
                          <a:cs typeface="+mn-cs"/>
                        </a:rPr>
                        <a:t>Authors:1Johanna</a:t>
                      </a:r>
                    </a:p>
                    <a:p>
                      <a:r>
                        <a:rPr lang="en-US" sz="1200" dirty="0"/>
                        <a:t>2.Lukas Dreier</a:t>
                      </a:r>
                    </a:p>
                    <a:p>
                      <a:r>
                        <a:rPr lang="en-US" sz="1200" dirty="0"/>
                        <a:t>August 2023</a:t>
                      </a:r>
                    </a:p>
                  </a:txBody>
                  <a:tcPr/>
                </a:tc>
                <a:tc>
                  <a:txBody>
                    <a:bodyPr/>
                    <a:lstStyle/>
                    <a:p>
                      <a:r>
                        <a:rPr lang="en-US" sz="1200" b="0" i="0" dirty="0">
                          <a:solidFill>
                            <a:schemeClr val="dk1"/>
                          </a:solidFill>
                          <a:effectLst/>
                          <a:latin typeface="+mn-lt"/>
                          <a:ea typeface="+mn-ea"/>
                          <a:cs typeface="+mn-cs"/>
                        </a:rPr>
                        <a:t> streaming content, and gender, we offer insights into this under-represented research topic and propose ideas for preventing toxicity in live chats.</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b="0" i="0" dirty="0">
                          <a:solidFill>
                            <a:schemeClr val="dk1"/>
                          </a:solidFill>
                          <a:effectLst/>
                          <a:latin typeface="+mn-lt"/>
                          <a:ea typeface="+mn-ea"/>
                          <a:cs typeface="+mn-cs"/>
                        </a:rPr>
                        <a:t>streaming content, and gender, we offer insights into this under-represented research topic and propose ideas for preventing toxicity in live chats Using machine learning methods.</a:t>
                      </a:r>
                      <a:endParaRPr lang="en-US" sz="12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b="0" i="0" dirty="0">
                          <a:solidFill>
                            <a:schemeClr val="dk1"/>
                          </a:solidFill>
                          <a:effectLst/>
                          <a:latin typeface="+mn-lt"/>
                          <a:ea typeface="+mn-ea"/>
                          <a:cs typeface="+mn-cs"/>
                        </a:rPr>
                        <a:t>Twitch’s fast-growing user base creates a potential breeding ground for toxic and hateful behavior. The viewers interact with each other or the streamer through a chat. </a:t>
                      </a:r>
                      <a:endParaRPr lang="en-US" sz="1200" dirty="0"/>
                    </a:p>
                    <a:p>
                      <a:endParaRPr lang="en-US" dirty="0"/>
                    </a:p>
                  </a:txBody>
                  <a:tcPr/>
                </a:tc>
                <a:tc>
                  <a:txBody>
                    <a:bodyPr/>
                    <a:lstStyle/>
                    <a:p>
                      <a:r>
                        <a:rPr lang="en-US" sz="1200" b="0" i="0" dirty="0">
                          <a:solidFill>
                            <a:schemeClr val="dk1"/>
                          </a:solidFill>
                          <a:effectLst/>
                          <a:latin typeface="+mn-lt"/>
                          <a:ea typeface="+mn-ea"/>
                          <a:cs typeface="+mn-cs"/>
                        </a:rPr>
                        <a:t>negative posts in the chat, a common challenge on social media platforms</a:t>
                      </a:r>
                      <a:endParaRPr lang="en-US" sz="1200" dirty="0"/>
                    </a:p>
                  </a:txBody>
                  <a:tcPr/>
                </a:tc>
                <a:extLst>
                  <a:ext uri="{0D108BD9-81ED-4DB2-BD59-A6C34878D82A}">
                    <a16:rowId xmlns:a16="http://schemas.microsoft.com/office/drawing/2014/main" val="3396774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2913483944"/>
              </p:ext>
            </p:extLst>
          </p:nvPr>
        </p:nvGraphicFramePr>
        <p:xfrm>
          <a:off x="142461" y="451726"/>
          <a:ext cx="8763001" cy="6096000"/>
        </p:xfrm>
        <a:graphic>
          <a:graphicData uri="http://schemas.openxmlformats.org/drawingml/2006/table">
            <a:tbl>
              <a:tblPr firstRow="1" bandRow="1">
                <a:tableStyleId>{5C22544A-7EE6-4342-B048-85BDC9FD1C3A}</a:tableStyleId>
              </a:tblPr>
              <a:tblGrid>
                <a:gridCol w="565354">
                  <a:extLst>
                    <a:ext uri="{9D8B030D-6E8A-4147-A177-3AD203B41FA5}">
                      <a16:colId xmlns:a16="http://schemas.microsoft.com/office/drawing/2014/main" val="432745929"/>
                    </a:ext>
                  </a:extLst>
                </a:gridCol>
                <a:gridCol w="1291214">
                  <a:extLst>
                    <a:ext uri="{9D8B030D-6E8A-4147-A177-3AD203B41FA5}">
                      <a16:colId xmlns:a16="http://schemas.microsoft.com/office/drawing/2014/main" val="1998233565"/>
                    </a:ext>
                  </a:extLst>
                </a:gridCol>
                <a:gridCol w="1262465">
                  <a:extLst>
                    <a:ext uri="{9D8B030D-6E8A-4147-A177-3AD203B41FA5}">
                      <a16:colId xmlns:a16="http://schemas.microsoft.com/office/drawing/2014/main" val="3760181125"/>
                    </a:ext>
                  </a:extLst>
                </a:gridCol>
                <a:gridCol w="1708044">
                  <a:extLst>
                    <a:ext uri="{9D8B030D-6E8A-4147-A177-3AD203B41FA5}">
                      <a16:colId xmlns:a16="http://schemas.microsoft.com/office/drawing/2014/main" val="1470764825"/>
                    </a:ext>
                  </a:extLst>
                </a:gridCol>
                <a:gridCol w="1704858">
                  <a:extLst>
                    <a:ext uri="{9D8B030D-6E8A-4147-A177-3AD203B41FA5}">
                      <a16:colId xmlns:a16="http://schemas.microsoft.com/office/drawing/2014/main" val="3423994347"/>
                    </a:ext>
                  </a:extLst>
                </a:gridCol>
                <a:gridCol w="2231066">
                  <a:extLst>
                    <a:ext uri="{9D8B030D-6E8A-4147-A177-3AD203B41FA5}">
                      <a16:colId xmlns:a16="http://schemas.microsoft.com/office/drawing/2014/main" val="635663868"/>
                    </a:ext>
                  </a:extLst>
                </a:gridCol>
              </a:tblGrid>
              <a:tr h="1015752">
                <a:tc>
                  <a:txBody>
                    <a:bodyPr/>
                    <a:lstStyle/>
                    <a:p>
                      <a:pPr algn="ctr"/>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err="1">
                          <a:latin typeface="Times New Roman" panose="02020603050405020304" pitchFamily="18" charset="0"/>
                          <a:cs typeface="Times New Roman" panose="02020603050405020304" pitchFamily="18" charset="0"/>
                        </a:rPr>
                        <a:t>sffRemarks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2634185">
                <a:tc>
                  <a:txBody>
                    <a:bodyPr/>
                    <a:lstStyle/>
                    <a:p>
                      <a:r>
                        <a:rPr lang="en-US" dirty="0"/>
                        <a:t>3</a:t>
                      </a:r>
                      <a:endParaRPr lang="en-IN" dirty="0"/>
                    </a:p>
                  </a:txBody>
                  <a:tcPr/>
                </a:tc>
                <a:tc>
                  <a:txBody>
                    <a:bodyPr/>
                    <a:lstStyle/>
                    <a:p>
                      <a:endParaRPr lang="en-IN" sz="1200" dirty="0"/>
                    </a:p>
                  </a:txBody>
                  <a:tcPr/>
                </a:tc>
                <a:tc>
                  <a:txBody>
                    <a:bodyPr/>
                    <a:lstStyle/>
                    <a:p>
                      <a:r>
                        <a:rPr lang="en-US" sz="1200" b="0" i="0" dirty="0">
                          <a:solidFill>
                            <a:schemeClr val="dk1"/>
                          </a:solidFill>
                          <a:effectLst/>
                          <a:latin typeface="+mn-lt"/>
                          <a:ea typeface="+mn-ea"/>
                          <a:cs typeface="+mn-cs"/>
                        </a:rPr>
                        <a:t>it discusses the MERN stack, highlighting its advantages over previous technologies such as HTML, CSS, SQL, and NoSQL</a:t>
                      </a:r>
                      <a:endParaRPr lang="en-IN" sz="1200" dirty="0"/>
                    </a:p>
                  </a:txBody>
                  <a:tcPr/>
                </a:tc>
                <a:tc>
                  <a:txBody>
                    <a:bodyPr/>
                    <a:lstStyle/>
                    <a:p>
                      <a:r>
                        <a:rPr lang="en-US" sz="1200" b="0" i="0" dirty="0">
                          <a:solidFill>
                            <a:schemeClr val="dk1"/>
                          </a:solidFill>
                          <a:effectLst/>
                          <a:latin typeface="+mn-lt"/>
                          <a:ea typeface="+mn-ea"/>
                          <a:cs typeface="+mn-cs"/>
                        </a:rPr>
                        <a:t>It primarily serves as an introduction to the MERN stack and a comparison with other technologies also proposed a solution re our project is to create an online system that provides interactive textbooks, notes and quizzes. </a:t>
                      </a:r>
                      <a:endParaRPr lang="en-IN" sz="1200" dirty="0"/>
                    </a:p>
                  </a:txBody>
                  <a:tcPr/>
                </a:tc>
                <a:tc>
                  <a:txBody>
                    <a:bodyPr/>
                    <a:lstStyle/>
                    <a:p>
                      <a:r>
                        <a:rPr lang="en-US" sz="1200" b="0" i="0" dirty="0">
                          <a:solidFill>
                            <a:schemeClr val="dk1"/>
                          </a:solidFill>
                          <a:effectLst/>
                          <a:latin typeface="+mn-lt"/>
                          <a:ea typeface="+mn-ea"/>
                          <a:cs typeface="+mn-cs"/>
                        </a:rPr>
                        <a:t>it highlights the advantages of the MERN stack for web development, such as using a single language (JavaScript) for both front-end and back-end development, cost-effectiveness due to open-source technologies</a:t>
                      </a:r>
                      <a:endParaRPr lang="en-IN" sz="1200" dirty="0"/>
                    </a:p>
                  </a:txBody>
                  <a:tcPr/>
                </a:tc>
                <a:tc>
                  <a:txBody>
                    <a:bodyPr/>
                    <a:lstStyle/>
                    <a:p>
                      <a:r>
                        <a:rPr lang="en-US" sz="1200" dirty="0"/>
                        <a:t>It focuses on</a:t>
                      </a:r>
                      <a:r>
                        <a:rPr lang="en-IN" sz="1200" b="0" i="0" dirty="0">
                          <a:solidFill>
                            <a:schemeClr val="dk1"/>
                          </a:solidFill>
                          <a:effectLst/>
                          <a:latin typeface="+mn-lt"/>
                          <a:ea typeface="+mn-ea"/>
                          <a:cs typeface="+mn-cs"/>
                        </a:rPr>
                        <a:t>React vs. HTML/CSS</a:t>
                      </a:r>
                    </a:p>
                    <a:p>
                      <a:r>
                        <a:rPr lang="en-IN" sz="1200" b="0" i="0" dirty="0">
                          <a:solidFill>
                            <a:schemeClr val="dk1"/>
                          </a:solidFill>
                          <a:effectLst/>
                          <a:latin typeface="+mn-lt"/>
                          <a:ea typeface="+mn-ea"/>
                          <a:cs typeface="+mn-cs"/>
                        </a:rPr>
                        <a:t>SQL vs. MongoDB and NoSQL Databases</a:t>
                      </a:r>
                    </a:p>
                    <a:p>
                      <a:r>
                        <a:rPr lang="en-IN" sz="1200" b="0" i="0" dirty="0">
                          <a:solidFill>
                            <a:schemeClr val="dk1"/>
                          </a:solidFill>
                          <a:effectLst/>
                          <a:latin typeface="+mn-lt"/>
                          <a:ea typeface="+mn-ea"/>
                          <a:cs typeface="+mn-cs"/>
                        </a:rPr>
                        <a:t>MongoDB vs. Other NoSQL Databases</a:t>
                      </a:r>
                    </a:p>
                    <a:p>
                      <a:endParaRPr lang="en-IN" dirty="0"/>
                    </a:p>
                  </a:txBody>
                  <a:tcPr/>
                </a:tc>
                <a:extLst>
                  <a:ext uri="{0D108BD9-81ED-4DB2-BD59-A6C34878D82A}">
                    <a16:rowId xmlns:a16="http://schemas.microsoft.com/office/drawing/2014/main" val="3097843794"/>
                  </a:ext>
                </a:extLst>
              </a:tr>
              <a:tr h="2446063">
                <a:tc>
                  <a:txBody>
                    <a:bodyPr/>
                    <a:lstStyle/>
                    <a:p>
                      <a:r>
                        <a:rPr lang="en-US" dirty="0"/>
                        <a:t>4</a:t>
                      </a:r>
                      <a:endParaRPr lang="en-IN" dirty="0"/>
                    </a:p>
                    <a:p>
                      <a:endParaRPr lang="en-IN" dirty="0"/>
                    </a:p>
                    <a:p>
                      <a:endParaRPr lang="en-IN" dirty="0"/>
                    </a:p>
                  </a:txBody>
                  <a:tcPr/>
                </a:tc>
                <a:tc>
                  <a:txBody>
                    <a:bodyPr/>
                    <a:lstStyle/>
                    <a:p>
                      <a:r>
                        <a:rPr lang="en-US" sz="1200" dirty="0"/>
                        <a:t>College ERP Using MERN Stack - A Comprehensive Review*</a:t>
                      </a:r>
                    </a:p>
                    <a:p>
                      <a:r>
                        <a:rPr lang="en-US" sz="1200" dirty="0"/>
                        <a:t>Authors:</a:t>
                      </a:r>
                      <a:r>
                        <a:rPr lang="en-IN" sz="1200" dirty="0"/>
                        <a:t>Shubham Patil, Saurav Daware </a:t>
                      </a:r>
                      <a:r>
                        <a:rPr lang="en-US" sz="1200" b="0" dirty="0"/>
                        <a:t>(IJERT may 2021)</a:t>
                      </a:r>
                      <a:endParaRPr lang="en-IN" sz="1200" dirty="0"/>
                    </a:p>
                  </a:txBody>
                  <a:tcPr/>
                </a:tc>
                <a:tc>
                  <a:txBody>
                    <a:bodyPr/>
                    <a:lstStyle/>
                    <a:p>
                      <a:r>
                        <a:rPr lang="en-US" sz="1100" dirty="0"/>
                        <a:t>Traditional college management systems are manual, time-consuming, and error-prone. With the increasing number of student.</a:t>
                      </a:r>
                      <a:endParaRPr lang="en-IN" sz="1100" dirty="0"/>
                    </a:p>
                  </a:txBody>
                  <a:tcPr/>
                </a:tc>
                <a:tc>
                  <a:txBody>
                    <a:bodyPr/>
                    <a:lstStyle/>
                    <a:p>
                      <a:r>
                        <a:rPr lang="en-US" sz="1100" dirty="0"/>
                        <a:t>This system leverages the MERN stack, which comprises MongoDB, Express.js, React.js, and Node.js, to create, a scalable platform for managing various activities within a college to access, upload, and download information securely.</a:t>
                      </a:r>
                      <a:endParaRPr lang="en-IN" sz="1100" dirty="0"/>
                    </a:p>
                  </a:txBody>
                  <a:tcPr/>
                </a:tc>
                <a:tc>
                  <a:txBody>
                    <a:bodyPr/>
                    <a:lstStyle/>
                    <a:p>
                      <a:r>
                        <a:rPr lang="en-US" sz="1100" dirty="0"/>
                        <a:t>it suggest to develop the </a:t>
                      </a:r>
                      <a:r>
                        <a:rPr lang="en-US" sz="1200" dirty="0"/>
                        <a:t>mern stack website on college ERP and it comprises of frontend using React and express and backend using node and mango dB database</a:t>
                      </a:r>
                    </a:p>
                    <a:p>
                      <a:endParaRPr lang="en-IN" sz="1100" dirty="0"/>
                    </a:p>
                  </a:txBody>
                  <a:tcPr/>
                </a:tc>
                <a:tc>
                  <a:txBody>
                    <a:bodyPr/>
                    <a:lstStyle/>
                    <a:p>
                      <a:r>
                        <a:rPr lang="en-US" sz="1200" dirty="0"/>
                        <a:t>The proposed College ERP using MERN stack addresses the limitations of manual systems by offering an integrated, cloud-based solution JavaScript-based development environment from the front-end to the back-end. This approach ensures seamless communication, quick data processing and updates</a:t>
                      </a:r>
                      <a:endParaRPr lang="en-IN" sz="1200" dirty="0"/>
                    </a:p>
                  </a:txBody>
                  <a:tcPr/>
                </a:tc>
                <a:extLst>
                  <a:ext uri="{0D108BD9-81ED-4DB2-BD59-A6C34878D82A}">
                    <a16:rowId xmlns:a16="http://schemas.microsoft.com/office/drawing/2014/main" val="3396774005"/>
                  </a:ext>
                </a:extLst>
              </a:tr>
            </a:tbl>
          </a:graphicData>
        </a:graphic>
      </p:graphicFrame>
    </p:spTree>
    <p:extLst>
      <p:ext uri="{BB962C8B-B14F-4D97-AF65-F5344CB8AC3E}">
        <p14:creationId xmlns:p14="http://schemas.microsoft.com/office/powerpoint/2010/main" val="2831753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5334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     </a:t>
            </a:r>
            <a:r>
              <a:rPr lang="en-US" sz="2400" dirty="0">
                <a:solidFill>
                  <a:srgbClr val="C00000"/>
                </a:solidFill>
                <a:latin typeface="+mj-lt"/>
                <a:cs typeface="Times New Roman" panose="02020603050405020304" pitchFamily="18" charset="0"/>
              </a:rPr>
              <a:t>Implementation of Existing System    </a:t>
            </a:r>
          </a:p>
        </p:txBody>
      </p:sp>
      <p:sp>
        <p:nvSpPr>
          <p:cNvPr id="7" name="CustomShape 1"/>
          <p:cNvSpPr/>
          <p:nvPr/>
        </p:nvSpPr>
        <p:spPr>
          <a:xfrm>
            <a:off x="419520" y="1143000"/>
            <a:ext cx="8381160" cy="75600"/>
          </a:xfrm>
          <a:prstGeom prst="rect">
            <a:avLst/>
          </a:prstGeom>
          <a:solidFill>
            <a:srgbClr val="7030A0"/>
          </a:solidFill>
          <a:ln w="25560">
            <a:solidFill>
              <a:srgbClr val="3A5F8B"/>
            </a:solidFill>
            <a:round/>
          </a:ln>
        </p:spPr>
        <p:txBody>
          <a:bodyPr/>
          <a:lstStyle/>
          <a:p>
            <a:endParaRPr lang="en-IN"/>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366535"/>
            <a:ext cx="8001000" cy="4653265"/>
          </a:xfrm>
          <a:prstGeom prst="rect">
            <a:avLst/>
          </a:prstGeom>
        </p:spPr>
      </p:pic>
    </p:spTree>
    <p:extLst>
      <p:ext uri="{BB962C8B-B14F-4D97-AF65-F5344CB8AC3E}">
        <p14:creationId xmlns:p14="http://schemas.microsoft.com/office/powerpoint/2010/main" val="1038465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534038"/>
            <a:ext cx="8991600" cy="523220"/>
          </a:xfrm>
          <a:prstGeom prst="rect">
            <a:avLst/>
          </a:prstGeom>
          <a:noFill/>
        </p:spPr>
        <p:txBody>
          <a:bodyPr wrap="square" rtlCol="0">
            <a:spAutoFit/>
          </a:bodyPr>
          <a:lstStyle/>
          <a:p>
            <a:r>
              <a:rPr lang="en-US" sz="2800" dirty="0">
                <a:solidFill>
                  <a:srgbClr val="FF0000"/>
                </a:solidFill>
                <a:latin typeface="+mj-lt"/>
                <a:cs typeface="Times New Roman" panose="02020603050405020304" pitchFamily="18" charset="0"/>
              </a:rPr>
              <a:t>     </a:t>
            </a:r>
            <a:r>
              <a:rPr lang="en-US" sz="2800" dirty="0">
                <a:solidFill>
                  <a:srgbClr val="C00000"/>
                </a:solidFill>
                <a:latin typeface="+mj-lt"/>
                <a:cs typeface="Times New Roman" panose="02020603050405020304" pitchFamily="18" charset="0"/>
              </a:rPr>
              <a:t>Implementation of Existing System</a:t>
            </a:r>
          </a:p>
        </p:txBody>
      </p:sp>
      <p:sp>
        <p:nvSpPr>
          <p:cNvPr id="7" name="CustomShape 1"/>
          <p:cNvSpPr/>
          <p:nvPr/>
        </p:nvSpPr>
        <p:spPr>
          <a:xfrm>
            <a:off x="457200" y="1108351"/>
            <a:ext cx="8381160" cy="75600"/>
          </a:xfrm>
          <a:prstGeom prst="rect">
            <a:avLst/>
          </a:prstGeom>
          <a:solidFill>
            <a:srgbClr val="7030A0"/>
          </a:solidFill>
          <a:ln w="25560">
            <a:solidFill>
              <a:srgbClr val="3A5F8B"/>
            </a:solidFill>
            <a:round/>
          </a:ln>
        </p:spPr>
        <p:txBody>
          <a:bodyPr/>
          <a:lstStyle/>
          <a:p>
            <a:endParaRPr lang="en-IN"/>
          </a:p>
        </p:txBody>
      </p:sp>
      <p:sp>
        <p:nvSpPr>
          <p:cNvPr id="4" name="TextBox 3">
            <a:extLst>
              <a:ext uri="{FF2B5EF4-FFF2-40B4-BE49-F238E27FC236}">
                <a16:creationId xmlns:a16="http://schemas.microsoft.com/office/drawing/2014/main" id="{D36D98E0-F00E-4FB3-4C2C-46CB6EA1C5C4}"/>
              </a:ext>
            </a:extLst>
          </p:cNvPr>
          <p:cNvSpPr txBox="1"/>
          <p:nvPr/>
        </p:nvSpPr>
        <p:spPr>
          <a:xfrm>
            <a:off x="457200" y="1447800"/>
            <a:ext cx="7771560"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Components are Reusable by using ReactJs and props are Parameter (props) is used to pass the information from one page to another</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Backend Like Node.js is used to create a backend environment to run the server helpful in creating Http request and response from the server and also developing API</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Existing System uses Mango DB for data access  like Authentication, features like problem solving and express is a framework helps Nodejs to Work on API(Application Programming Interface)</a:t>
            </a:r>
          </a:p>
        </p:txBody>
      </p:sp>
    </p:spTree>
    <p:extLst>
      <p:ext uri="{BB962C8B-B14F-4D97-AF65-F5344CB8AC3E}">
        <p14:creationId xmlns:p14="http://schemas.microsoft.com/office/powerpoint/2010/main" val="1050300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1371600" y="3449064"/>
            <a:ext cx="8458200" cy="905400"/>
          </a:xfrm>
          <a:prstGeom prst="rect">
            <a:avLst/>
          </a:prstGeom>
        </p:spPr>
        <p:txBody>
          <a:bodyPr lIns="90000" tIns="45000" rIns="90000" bIns="45000"/>
          <a:lstStyle/>
          <a:p>
            <a:pPr algn="ctr">
              <a:lnSpc>
                <a:spcPct val="100000"/>
              </a:lnSpc>
            </a:pPr>
            <a:r>
              <a:rPr lang="en-IN" sz="4400" dirty="0">
                <a:latin typeface="Arial Black" pitchFamily="34" charset="0"/>
              </a:rPr>
              <a:t>Research work</a:t>
            </a:r>
            <a:endParaRPr sz="4400"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  Proposed</a:t>
            </a:r>
            <a:r>
              <a:rPr lang="en-US" sz="2800" b="1" dirty="0">
                <a:solidFill>
                  <a:srgbClr val="C00000"/>
                </a:solidFill>
                <a:latin typeface="Calibri" pitchFamily="34" charset="0"/>
              </a:rPr>
              <a:t> Method</a:t>
            </a:r>
          </a:p>
        </p:txBody>
      </p:sp>
      <p:sp>
        <p:nvSpPr>
          <p:cNvPr id="8" name="TextBox 7">
            <a:extLst>
              <a:ext uri="{FF2B5EF4-FFF2-40B4-BE49-F238E27FC236}">
                <a16:creationId xmlns:a16="http://schemas.microsoft.com/office/drawing/2014/main" id="{E301C7E8-5536-68D6-E3A3-DCBE5D75B250}"/>
              </a:ext>
            </a:extLst>
          </p:cNvPr>
          <p:cNvSpPr txBox="1"/>
          <p:nvPr/>
        </p:nvSpPr>
        <p:spPr>
          <a:xfrm>
            <a:off x="304800" y="1600200"/>
            <a:ext cx="8229600" cy="338554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our approach, we use mechanism design to understand whether the following comment falls under the toxic or non toxic comment category by using multiple machine learning algorithms techniques</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focuses on toxic comment classification using both LSTM (Long Short-Term Memory) and Bi-LSTM (Bidirectional Long Short-Term Memory) networks is extensive and encompasses several critical components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914400" y="3597600"/>
            <a:ext cx="7923960" cy="760320"/>
          </a:xfrm>
          <a:prstGeom prst="rect">
            <a:avLst/>
          </a:prstGeom>
        </p:spPr>
        <p:txBody>
          <a:bodyPr lIns="90000" tIns="45000" rIns="90000" bIns="45000"/>
          <a:lstStyle/>
          <a:p>
            <a:pPr algn="r">
              <a:lnSpc>
                <a:spcPct val="100000"/>
              </a:lnSpc>
            </a:pPr>
            <a:r>
              <a:rPr lang="en-US" sz="4400" b="1" dirty="0">
                <a:solidFill>
                  <a:srgbClr val="000000"/>
                </a:solidFill>
                <a:latin typeface="Arial Black"/>
              </a:rPr>
              <a:t>A</a:t>
            </a:r>
            <a:r>
              <a:rPr lang="en-IN" sz="4400" b="1" dirty="0" err="1">
                <a:solidFill>
                  <a:srgbClr val="000000"/>
                </a:solidFill>
                <a:latin typeface="Arial Black"/>
              </a:rPr>
              <a:t>rchitecture</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187626"/>
            <a:ext cx="8381160" cy="45719"/>
          </a:xfrm>
          <a:prstGeom prst="rect">
            <a:avLst/>
          </a:prstGeom>
          <a:solidFill>
            <a:srgbClr val="7030A0"/>
          </a:solidFill>
          <a:ln w="25560">
            <a:solidFill>
              <a:srgbClr val="3A5F8B"/>
            </a:solidFill>
            <a:round/>
          </a:ln>
        </p:spPr>
        <p:txBody>
          <a:bodyPr/>
          <a:lstStyle/>
          <a:p>
            <a:endParaRPr lang="en-IN" dirty="0"/>
          </a:p>
        </p:txBody>
      </p:sp>
      <p:sp>
        <p:nvSpPr>
          <p:cNvPr id="3" name="TextBox 2"/>
          <p:cNvSpPr txBox="1"/>
          <p:nvPr/>
        </p:nvSpPr>
        <p:spPr>
          <a:xfrm>
            <a:off x="-9448800" y="691132"/>
            <a:ext cx="12115800" cy="523220"/>
          </a:xfrm>
          <a:prstGeom prst="rect">
            <a:avLst/>
          </a:prstGeom>
          <a:noFill/>
        </p:spPr>
        <p:txBody>
          <a:bodyPr wrap="square" rtlCol="0">
            <a:spAutoFit/>
          </a:bodyPr>
          <a:lstStyle/>
          <a:p>
            <a:pPr algn="r">
              <a:lnSpc>
                <a:spcPct val="100000"/>
              </a:lnSpc>
            </a:pPr>
            <a:r>
              <a:rPr lang="en-IN" sz="2800" b="1" dirty="0">
                <a:solidFill>
                  <a:srgbClr val="C00000"/>
                </a:solidFill>
                <a:latin typeface="+mj-lt"/>
              </a:rPr>
              <a:t>Architecture</a:t>
            </a:r>
            <a:r>
              <a:rPr lang="en-IN" sz="2800" b="1" dirty="0">
                <a:solidFill>
                  <a:srgbClr val="FF0000"/>
                </a:solidFill>
                <a:latin typeface="+mj-lt"/>
              </a:rPr>
              <a:t> </a:t>
            </a:r>
            <a:endParaRPr lang="en-IN" sz="2800" dirty="0">
              <a:solidFill>
                <a:srgbClr val="FF0000"/>
              </a:solidFill>
              <a:latin typeface="+mj-lt"/>
            </a:endParaRPr>
          </a:p>
        </p:txBody>
      </p:sp>
      <p:sp>
        <p:nvSpPr>
          <p:cNvPr id="2" name="Subtitle 1">
            <a:extLst>
              <a:ext uri="{FF2B5EF4-FFF2-40B4-BE49-F238E27FC236}">
                <a16:creationId xmlns:a16="http://schemas.microsoft.com/office/drawing/2014/main" id="{D5FAF857-C346-3F82-4F7D-8B340406ACE5}"/>
              </a:ext>
            </a:extLst>
          </p:cNvPr>
          <p:cNvSpPr>
            <a:spLocks noGrp="1"/>
          </p:cNvSpPr>
          <p:nvPr>
            <p:ph type="subTitle"/>
          </p:nvPr>
        </p:nvSpPr>
        <p:spPr>
          <a:xfrm rot="10800000" flipV="1">
            <a:off x="533400" y="1415983"/>
            <a:ext cx="8381160" cy="2161089"/>
          </a:xfrm>
        </p:spPr>
        <p:txBody>
          <a:bodyPr>
            <a:normAutofit/>
          </a:bodyPr>
          <a:lstStyle/>
          <a:p>
            <a:endParaRPr lang="en-US" sz="1400" dirty="0"/>
          </a:p>
          <a:p>
            <a:r>
              <a:rPr lang="en-US" dirty="0"/>
              <a:t>      </a:t>
            </a:r>
          </a:p>
          <a:p>
            <a:endParaRPr lang="en-US" dirty="0"/>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24000"/>
            <a:ext cx="8001000" cy="4419600"/>
          </a:xfrm>
          <a:prstGeom prst="rect">
            <a:avLst/>
          </a:prstGeom>
        </p:spPr>
      </p:pic>
    </p:spTree>
    <p:extLst>
      <p:ext uri="{BB962C8B-B14F-4D97-AF65-F5344CB8AC3E}">
        <p14:creationId xmlns:p14="http://schemas.microsoft.com/office/powerpoint/2010/main" val="1896597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762000" y="1295400"/>
            <a:ext cx="6781800" cy="541020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Bookman Old Style" pitchFamily="18" charset="0"/>
              </a:rPr>
              <a:t> </a:t>
            </a:r>
            <a:r>
              <a:rPr lang="en-IN" sz="1400" b="1" dirty="0">
                <a:solidFill>
                  <a:srgbClr val="000000"/>
                </a:solidFill>
                <a:latin typeface="Bookman Old Style" pitchFamily="18" charset="0"/>
              </a:rPr>
              <a:t>Abstract </a:t>
            </a:r>
          </a:p>
          <a:p>
            <a:pPr>
              <a:lnSpc>
                <a:spcPct val="150000"/>
              </a:lnSpc>
              <a:buFont typeface="Arial" pitchFamily="34" charset="0"/>
              <a:buChar char="•"/>
            </a:pPr>
            <a:r>
              <a:rPr lang="en-IN" sz="1400" b="1" dirty="0">
                <a:solidFill>
                  <a:srgbClr val="000000"/>
                </a:solidFill>
                <a:latin typeface="Bookman Old Style" pitchFamily="18" charset="0"/>
              </a:rPr>
              <a:t> Introduction </a:t>
            </a:r>
          </a:p>
          <a:p>
            <a:pPr>
              <a:lnSpc>
                <a:spcPct val="150000"/>
              </a:lnSpc>
              <a:buFont typeface="Arial" pitchFamily="34" charset="0"/>
              <a:buChar char="•"/>
            </a:pPr>
            <a:r>
              <a:rPr lang="en-IN" sz="1400" b="1" dirty="0">
                <a:solidFill>
                  <a:srgbClr val="000000"/>
                </a:solidFill>
                <a:latin typeface="Bookman Old Style" pitchFamily="18" charset="0"/>
              </a:rPr>
              <a:t> Literature Survey</a:t>
            </a:r>
          </a:p>
          <a:p>
            <a:pPr>
              <a:lnSpc>
                <a:spcPct val="150000"/>
              </a:lnSpc>
            </a:pPr>
            <a:r>
              <a:rPr lang="en-IN" sz="1400" b="1" dirty="0">
                <a:solidFill>
                  <a:srgbClr val="000000"/>
                </a:solidFill>
                <a:latin typeface="Bookman Old Style" pitchFamily="18" charset="0"/>
              </a:rPr>
              <a:t>             -Existing System </a:t>
            </a:r>
          </a:p>
          <a:p>
            <a:pPr>
              <a:lnSpc>
                <a:spcPct val="150000"/>
              </a:lnSpc>
            </a:pPr>
            <a:r>
              <a:rPr lang="en-IN" sz="1400" b="1" dirty="0">
                <a:solidFill>
                  <a:srgbClr val="000000"/>
                </a:solidFill>
                <a:latin typeface="Bookman Old Style" pitchFamily="18" charset="0"/>
              </a:rPr>
              <a:t>             - Problems in Existing System    </a:t>
            </a:r>
          </a:p>
          <a:p>
            <a:pPr>
              <a:lnSpc>
                <a:spcPct val="150000"/>
              </a:lnSpc>
              <a:buFont typeface="Arial"/>
              <a:buChar char="•"/>
            </a:pPr>
            <a:r>
              <a:rPr lang="en-IN" sz="1400" b="1" dirty="0">
                <a:solidFill>
                  <a:srgbClr val="000000"/>
                </a:solidFill>
                <a:latin typeface="Bookman Old Style" pitchFamily="18" charset="0"/>
              </a:rPr>
              <a:t> Research Objective </a:t>
            </a:r>
          </a:p>
          <a:p>
            <a:pPr>
              <a:lnSpc>
                <a:spcPct val="150000"/>
              </a:lnSpc>
              <a:buFont typeface="Arial" pitchFamily="34" charset="0"/>
              <a:buChar char="•"/>
            </a:pPr>
            <a:r>
              <a:rPr lang="en-IN" sz="1400" b="1" dirty="0">
                <a:solidFill>
                  <a:srgbClr val="000000"/>
                </a:solidFill>
                <a:latin typeface="Bookman Old Style" pitchFamily="18" charset="0"/>
              </a:rPr>
              <a:t> Problem Definition</a:t>
            </a:r>
          </a:p>
          <a:p>
            <a:pPr>
              <a:lnSpc>
                <a:spcPct val="150000"/>
              </a:lnSpc>
              <a:buFont typeface="Arial" pitchFamily="34" charset="0"/>
              <a:buChar char="•"/>
            </a:pPr>
            <a:r>
              <a:rPr lang="en-IN" sz="1400" b="1" dirty="0">
                <a:solidFill>
                  <a:srgbClr val="000000"/>
                </a:solidFill>
                <a:latin typeface="Bookman Old Style" pitchFamily="18" charset="0"/>
              </a:rPr>
              <a:t> Research Work</a:t>
            </a:r>
          </a:p>
          <a:p>
            <a:pPr>
              <a:lnSpc>
                <a:spcPct val="150000"/>
              </a:lnSpc>
            </a:pPr>
            <a:r>
              <a:rPr lang="en-IN" sz="1400" b="1" dirty="0">
                <a:solidFill>
                  <a:srgbClr val="000000"/>
                </a:solidFill>
                <a:latin typeface="Bookman Old Style" pitchFamily="18" charset="0"/>
              </a:rPr>
              <a:t>            - Proposed system</a:t>
            </a:r>
          </a:p>
          <a:p>
            <a:pPr>
              <a:lnSpc>
                <a:spcPct val="150000"/>
              </a:lnSpc>
            </a:pPr>
            <a:r>
              <a:rPr lang="en-IN" sz="1400" b="1" dirty="0">
                <a:solidFill>
                  <a:srgbClr val="000000"/>
                </a:solidFill>
                <a:latin typeface="Bookman Old Style" pitchFamily="18" charset="0"/>
              </a:rPr>
              <a:t>             - Architecture</a:t>
            </a:r>
          </a:p>
          <a:p>
            <a:pPr>
              <a:lnSpc>
                <a:spcPct val="150000"/>
              </a:lnSpc>
            </a:pPr>
            <a:r>
              <a:rPr lang="en-IN" sz="1400" b="1" dirty="0">
                <a:solidFill>
                  <a:srgbClr val="000000"/>
                </a:solidFill>
                <a:latin typeface="Bookman Old Style" pitchFamily="18" charset="0"/>
              </a:rPr>
              <a:t>             - </a:t>
            </a:r>
            <a:r>
              <a:rPr lang="en-IN" sz="1400" b="1" dirty="0" err="1">
                <a:solidFill>
                  <a:srgbClr val="000000"/>
                </a:solidFill>
                <a:latin typeface="Bookman Old Style" pitchFamily="18" charset="0"/>
              </a:rPr>
              <a:t>Comparision</a:t>
            </a:r>
            <a:r>
              <a:rPr lang="en-IN" sz="1400" b="1" dirty="0">
                <a:solidFill>
                  <a:srgbClr val="000000"/>
                </a:solidFill>
                <a:latin typeface="Bookman Old Style" pitchFamily="18" charset="0"/>
              </a:rPr>
              <a:t> of Proposed system with an Existing System</a:t>
            </a:r>
          </a:p>
          <a:p>
            <a:pPr>
              <a:lnSpc>
                <a:spcPct val="150000"/>
              </a:lnSpc>
              <a:buFont typeface="Arial" pitchFamily="34" charset="0"/>
              <a:buChar char="•"/>
            </a:pPr>
            <a:r>
              <a:rPr lang="en-IN" sz="1400" b="1" dirty="0">
                <a:solidFill>
                  <a:srgbClr val="000000"/>
                </a:solidFill>
                <a:latin typeface="Bookman Old Style" pitchFamily="18" charset="0"/>
              </a:rPr>
              <a:t> Performance Measure</a:t>
            </a:r>
          </a:p>
          <a:p>
            <a:pPr>
              <a:lnSpc>
                <a:spcPct val="150000"/>
              </a:lnSpc>
              <a:buFont typeface="Arial" pitchFamily="34" charset="0"/>
              <a:buChar char="•"/>
            </a:pPr>
            <a:r>
              <a:rPr lang="en-IN" sz="1400" b="1" dirty="0">
                <a:solidFill>
                  <a:srgbClr val="000000"/>
                </a:solidFill>
                <a:latin typeface="Bookman Old Style" pitchFamily="18" charset="0"/>
              </a:rPr>
              <a:t> Result</a:t>
            </a:r>
          </a:p>
          <a:p>
            <a:pPr>
              <a:lnSpc>
                <a:spcPct val="150000"/>
              </a:lnSpc>
              <a:buFont typeface="Arial" pitchFamily="34" charset="0"/>
              <a:buChar char="•"/>
            </a:pPr>
            <a:r>
              <a:rPr lang="en-IN" sz="1400" b="1" dirty="0">
                <a:solidFill>
                  <a:srgbClr val="000000"/>
                </a:solidFill>
                <a:latin typeface="Bookman Old Style" pitchFamily="18" charset="0"/>
              </a:rPr>
              <a:t> Conclusion</a:t>
            </a:r>
          </a:p>
          <a:p>
            <a:pPr>
              <a:lnSpc>
                <a:spcPct val="150000"/>
              </a:lnSpc>
              <a:buFont typeface="Arial" pitchFamily="34" charset="0"/>
              <a:buChar char="•"/>
            </a:pPr>
            <a:r>
              <a:rPr lang="en-IN" sz="1400" b="1" dirty="0">
                <a:solidFill>
                  <a:srgbClr val="000000"/>
                </a:solidFill>
                <a:latin typeface="Bookman Old Style" pitchFamily="18" charset="0"/>
              </a:rPr>
              <a:t> Future Work</a:t>
            </a:r>
          </a:p>
          <a:p>
            <a:pPr>
              <a:lnSpc>
                <a:spcPct val="150000"/>
              </a:lnSpc>
              <a:buFont typeface="Arial" pitchFamily="34" charset="0"/>
              <a:buChar char="•"/>
            </a:pPr>
            <a:r>
              <a:rPr lang="en-IN" sz="1400" b="1" dirty="0">
                <a:solidFill>
                  <a:srgbClr val="000000"/>
                </a:solidFill>
                <a:latin typeface="Bookman Old Style" pitchFamily="18" charset="0"/>
              </a:rPr>
              <a:t> References</a:t>
            </a:r>
            <a:r>
              <a:rPr lang="en-IN" sz="1400" b="1" dirty="0">
                <a:solidFill>
                  <a:srgbClr val="000000"/>
                </a:solidFill>
                <a:latin typeface="Calibri"/>
              </a:rPr>
              <a:t>	</a:t>
            </a:r>
            <a:endParaRPr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a:extLst>
              <a:ext uri="{FF2B5EF4-FFF2-40B4-BE49-F238E27FC236}">
                <a16:creationId xmlns:a16="http://schemas.microsoft.com/office/drawing/2014/main" id="{E9FA9332-524C-AFA3-D0F8-42BA9E68AAC3}"/>
              </a:ext>
            </a:extLst>
          </p:cNvPr>
          <p:cNvSpPr txBox="1"/>
          <p:nvPr/>
        </p:nvSpPr>
        <p:spPr>
          <a:xfrm>
            <a:off x="-1828800" y="471886"/>
            <a:ext cx="4724400" cy="523220"/>
          </a:xfrm>
          <a:prstGeom prst="rect">
            <a:avLst/>
          </a:prstGeom>
          <a:noFill/>
        </p:spPr>
        <p:txBody>
          <a:bodyPr wrap="square">
            <a:spAutoFit/>
          </a:bodyPr>
          <a:lstStyle/>
          <a:p>
            <a:pPr algn="r">
              <a:lnSpc>
                <a:spcPct val="100000"/>
              </a:lnSpc>
            </a:pPr>
            <a:r>
              <a:rPr lang="en-IN" sz="2800" b="1" dirty="0">
                <a:solidFill>
                  <a:srgbClr val="C00000"/>
                </a:solidFill>
                <a:latin typeface="+mj-lt"/>
              </a:rPr>
              <a:t>    Block Diagram </a:t>
            </a:r>
            <a:endParaRPr lang="en-IN" sz="2800" dirty="0">
              <a:solidFill>
                <a:srgbClr val="C00000"/>
              </a:solidFill>
              <a:latin typeface="+mj-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600200"/>
            <a:ext cx="6355066" cy="4785914"/>
          </a:xfrm>
          <a:prstGeom prst="rect">
            <a:avLst/>
          </a:prstGeom>
        </p:spPr>
      </p:pic>
    </p:spTree>
    <p:extLst>
      <p:ext uri="{BB962C8B-B14F-4D97-AF65-F5344CB8AC3E}">
        <p14:creationId xmlns:p14="http://schemas.microsoft.com/office/powerpoint/2010/main" val="3665266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A3299A-2C4B-C82A-2836-2E975BF22CF0}"/>
              </a:ext>
            </a:extLst>
          </p:cNvPr>
          <p:cNvPicPr>
            <a:picLocks noChangeAspect="1"/>
          </p:cNvPicPr>
          <p:nvPr/>
        </p:nvPicPr>
        <p:blipFill>
          <a:blip r:embed="rId2"/>
          <a:stretch>
            <a:fillRect/>
          </a:stretch>
        </p:blipFill>
        <p:spPr>
          <a:xfrm flipV="1">
            <a:off x="613391" y="4050120"/>
            <a:ext cx="8096190" cy="76200"/>
          </a:xfrm>
          <a:prstGeom prst="rect">
            <a:avLst/>
          </a:prstGeom>
        </p:spPr>
      </p:pic>
      <p:sp>
        <p:nvSpPr>
          <p:cNvPr id="6" name="Subtitle 5">
            <a:extLst>
              <a:ext uri="{FF2B5EF4-FFF2-40B4-BE49-F238E27FC236}">
                <a16:creationId xmlns:a16="http://schemas.microsoft.com/office/drawing/2014/main" id="{181C7019-6F0C-4EC6-DF88-439B3FFDB2CB}"/>
              </a:ext>
            </a:extLst>
          </p:cNvPr>
          <p:cNvSpPr>
            <a:spLocks noGrp="1"/>
          </p:cNvSpPr>
          <p:nvPr>
            <p:ph type="subTitle"/>
          </p:nvPr>
        </p:nvSpPr>
        <p:spPr>
          <a:xfrm>
            <a:off x="2667000" y="3200400"/>
            <a:ext cx="6042581" cy="685800"/>
          </a:xfrm>
        </p:spPr>
        <p:txBody>
          <a:bodyPr/>
          <a:lstStyle/>
          <a:p>
            <a:r>
              <a:rPr lang="en-IN" sz="4400" b="1" dirty="0"/>
              <a:t>Performance Measure</a:t>
            </a:r>
          </a:p>
        </p:txBody>
      </p:sp>
    </p:spTree>
    <p:extLst>
      <p:ext uri="{BB962C8B-B14F-4D97-AF65-F5344CB8AC3E}">
        <p14:creationId xmlns:p14="http://schemas.microsoft.com/office/powerpoint/2010/main" val="4191818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8D2B1-B6BB-884A-5BFC-8B6118787D03}"/>
              </a:ext>
            </a:extLst>
          </p:cNvPr>
          <p:cNvSpPr>
            <a:spLocks noGrp="1"/>
          </p:cNvSpPr>
          <p:nvPr>
            <p:ph type="title"/>
          </p:nvPr>
        </p:nvSpPr>
        <p:spPr>
          <a:xfrm>
            <a:off x="228600" y="1524000"/>
            <a:ext cx="8000280" cy="2438400"/>
          </a:xfrm>
        </p:spPr>
        <p:txBody>
          <a:bodyPr/>
          <a:lstStyle/>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project focused on toxic comment classification using both </a:t>
            </a: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LSTM (Long </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Short</a:t>
            </a:r>
            <a:r>
              <a:rPr lang="en-US" sz="2000" dirty="0">
                <a:latin typeface="Times New Roman" panose="02020603050405020304" pitchFamily="18" charset="0"/>
                <a:cs typeface="Times New Roman" panose="02020603050405020304" pitchFamily="18" charset="0"/>
              </a:rPr>
              <a:t>-</a:t>
            </a:r>
            <a:r>
              <a:rPr lang="en-US" sz="2000" b="0" i="0" dirty="0">
                <a:effectLst/>
                <a:latin typeface="Times New Roman" panose="02020603050405020304" pitchFamily="18" charset="0"/>
                <a:cs typeface="Times New Roman" panose="02020603050405020304" pitchFamily="18" charset="0"/>
              </a:rPr>
              <a:t>Term Memory) and Bi-LSTM (Bidirectional Long short-term Memory) </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networks is</a:t>
            </a: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extensive and encompasses several critical </a:t>
            </a:r>
            <a:r>
              <a:rPr lang="en-US" sz="2000" b="0" i="0" dirty="0" err="1">
                <a:effectLst/>
                <a:latin typeface="Times New Roman" panose="02020603050405020304" pitchFamily="18" charset="0"/>
                <a:cs typeface="Times New Roman" panose="02020603050405020304" pitchFamily="18" charset="0"/>
              </a:rPr>
              <a:t>components.It</a:t>
            </a:r>
            <a:r>
              <a:rPr lang="en-US" sz="2000" b="0" i="0" dirty="0">
                <a:effectLst/>
                <a:latin typeface="Times New Roman" panose="02020603050405020304" pitchFamily="18" charset="0"/>
                <a:cs typeface="Times New Roman" panose="02020603050405020304" pitchFamily="18" charset="0"/>
              </a:rPr>
              <a:t> has 95 % </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of accuracy to detect the text or </a:t>
            </a:r>
            <a:r>
              <a:rPr lang="en-US" sz="2000" b="0" i="0" dirty="0" err="1">
                <a:effectLst/>
                <a:latin typeface="Times New Roman" panose="02020603050405020304" pitchFamily="18" charset="0"/>
                <a:cs typeface="Times New Roman" panose="02020603050405020304" pitchFamily="18" charset="0"/>
              </a:rPr>
              <a:t>comment.This</a:t>
            </a:r>
            <a:r>
              <a:rPr lang="en-US" sz="2000" b="0" i="0" dirty="0">
                <a:effectLst/>
                <a:latin typeface="Times New Roman" panose="02020603050405020304" pitchFamily="18" charset="0"/>
                <a:cs typeface="Times New Roman" panose="02020603050405020304" pitchFamily="18" charset="0"/>
              </a:rPr>
              <a:t> project aims to develop a robust </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and versatile solution to the </a:t>
            </a:r>
            <a:r>
              <a:rPr lang="en-US" sz="2000" b="0" i="0" dirty="0" err="1">
                <a:effectLst/>
                <a:latin typeface="Times New Roman" panose="02020603050405020304" pitchFamily="18" charset="0"/>
                <a:cs typeface="Times New Roman" panose="02020603050405020304" pitchFamily="18" charset="0"/>
              </a:rPr>
              <a:t>pervasiveissue</a:t>
            </a:r>
            <a:r>
              <a:rPr lang="en-US" sz="2000" b="0" i="0" dirty="0">
                <a:effectLst/>
                <a:latin typeface="Times New Roman" panose="02020603050405020304" pitchFamily="18" charset="0"/>
                <a:cs typeface="Times New Roman" panose="02020603050405020304" pitchFamily="18" charset="0"/>
              </a:rPr>
              <a:t> of</a:t>
            </a: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identifying and mitigating toxic </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content in online</a:t>
            </a: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interactions</a:t>
            </a:r>
            <a:br>
              <a:rPr lang="en-IN" sz="2000" dirty="0">
                <a:latin typeface="Times New Roman" panose="02020603050405020304" pitchFamily="18" charset="0"/>
                <a:cs typeface="Times New Roman" panose="02020603050405020304" pitchFamily="18" charset="0"/>
              </a:rPr>
            </a:br>
            <a:endParaRPr lang="en-IN" sz="2000" dirty="0"/>
          </a:p>
        </p:txBody>
      </p:sp>
      <p:pic>
        <p:nvPicPr>
          <p:cNvPr id="4" name="Picture 3">
            <a:extLst>
              <a:ext uri="{FF2B5EF4-FFF2-40B4-BE49-F238E27FC236}">
                <a16:creationId xmlns:a16="http://schemas.microsoft.com/office/drawing/2014/main" id="{490CFD11-4EA3-8A26-77BD-4E734D0A22BC}"/>
              </a:ext>
            </a:extLst>
          </p:cNvPr>
          <p:cNvPicPr>
            <a:picLocks noChangeAspect="1"/>
          </p:cNvPicPr>
          <p:nvPr/>
        </p:nvPicPr>
        <p:blipFill>
          <a:blip r:embed="rId2"/>
          <a:stretch>
            <a:fillRect/>
          </a:stretch>
        </p:blipFill>
        <p:spPr>
          <a:xfrm>
            <a:off x="276823" y="990600"/>
            <a:ext cx="8407113" cy="97544"/>
          </a:xfrm>
          <a:prstGeom prst="rect">
            <a:avLst/>
          </a:prstGeom>
        </p:spPr>
      </p:pic>
      <p:sp>
        <p:nvSpPr>
          <p:cNvPr id="3" name="Subtitle 2">
            <a:extLst>
              <a:ext uri="{FF2B5EF4-FFF2-40B4-BE49-F238E27FC236}">
                <a16:creationId xmlns:a16="http://schemas.microsoft.com/office/drawing/2014/main" id="{4DAD0D81-32BD-3CC8-6E72-7CF382921B98}"/>
              </a:ext>
            </a:extLst>
          </p:cNvPr>
          <p:cNvSpPr>
            <a:spLocks noGrp="1"/>
          </p:cNvSpPr>
          <p:nvPr>
            <p:ph type="subTitle"/>
          </p:nvPr>
        </p:nvSpPr>
        <p:spPr>
          <a:xfrm>
            <a:off x="457200" y="76200"/>
            <a:ext cx="8046360" cy="838200"/>
          </a:xfrm>
        </p:spPr>
        <p:txBody>
          <a:bodyPr/>
          <a:lstStyle/>
          <a:p>
            <a:endParaRPr lang="en-IN" sz="2400" dirty="0">
              <a:solidFill>
                <a:srgbClr val="FF0000"/>
              </a:solidFill>
            </a:endParaRPr>
          </a:p>
          <a:p>
            <a:r>
              <a:rPr lang="en-IN" sz="2800" b="1" dirty="0">
                <a:solidFill>
                  <a:srgbClr val="C00000"/>
                </a:solidFill>
              </a:rPr>
              <a:t>Performance</a:t>
            </a:r>
          </a:p>
        </p:txBody>
      </p:sp>
    </p:spTree>
    <p:extLst>
      <p:ext uri="{BB962C8B-B14F-4D97-AF65-F5344CB8AC3E}">
        <p14:creationId xmlns:p14="http://schemas.microsoft.com/office/powerpoint/2010/main" val="863509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1371600" y="446805"/>
            <a:ext cx="4267200" cy="523220"/>
          </a:xfrm>
          <a:prstGeom prst="rect">
            <a:avLst/>
          </a:prstGeom>
          <a:noFill/>
        </p:spPr>
        <p:txBody>
          <a:bodyPr wrap="square" rtlCol="0">
            <a:spAutoFit/>
          </a:bodyPr>
          <a:lstStyle/>
          <a:p>
            <a:pPr algn="r">
              <a:lnSpc>
                <a:spcPct val="100000"/>
              </a:lnSpc>
            </a:pPr>
            <a:r>
              <a:rPr lang="en-US" sz="2800" b="1" dirty="0">
                <a:solidFill>
                  <a:srgbClr val="C00000"/>
                </a:solidFill>
                <a:latin typeface="+mj-lt"/>
              </a:rPr>
              <a:t>User Module</a:t>
            </a:r>
            <a:endParaRPr lang="en-IN" sz="2800" dirty="0">
              <a:solidFill>
                <a:srgbClr val="C00000"/>
              </a:solidFill>
              <a:latin typeface="+mj-lt"/>
            </a:endParaRPr>
          </a:p>
        </p:txBody>
      </p:sp>
      <p:sp>
        <p:nvSpPr>
          <p:cNvPr id="2" name="Subtitle 1">
            <a:extLst>
              <a:ext uri="{FF2B5EF4-FFF2-40B4-BE49-F238E27FC236}">
                <a16:creationId xmlns:a16="http://schemas.microsoft.com/office/drawing/2014/main" id="{D5FAF857-C346-3F82-4F7D-8B340406ACE5}"/>
              </a:ext>
            </a:extLst>
          </p:cNvPr>
          <p:cNvSpPr>
            <a:spLocks noGrp="1"/>
          </p:cNvSpPr>
          <p:nvPr>
            <p:ph type="subTitle"/>
          </p:nvPr>
        </p:nvSpPr>
        <p:spPr>
          <a:xfrm>
            <a:off x="419310" y="2209800"/>
            <a:ext cx="8456940" cy="3886200"/>
          </a:xfrm>
        </p:spPr>
        <p:txBody>
          <a:bodyPr/>
          <a:lstStyle/>
          <a:p>
            <a:pPr marL="285750" indent="-285750">
              <a:buFont typeface="Arial" pitchFamily="34" charset="0"/>
              <a:buChar char="•"/>
            </a:pPr>
            <a:r>
              <a:rPr lang="en-US" sz="2000" dirty="0"/>
              <a:t> </a:t>
            </a:r>
            <a:r>
              <a:rPr lang="en-US" sz="1600" dirty="0"/>
              <a:t>Registration:</a:t>
            </a:r>
          </a:p>
          <a:p>
            <a:endParaRPr lang="en-US" sz="1600" dirty="0"/>
          </a:p>
          <a:p>
            <a:r>
              <a:rPr lang="en-US" sz="1600" dirty="0"/>
              <a:t>       The user would require to register first.</a:t>
            </a:r>
          </a:p>
          <a:p>
            <a:endParaRPr lang="en-US" sz="1600" dirty="0"/>
          </a:p>
          <a:p>
            <a:pPr marL="285750" indent="-285750">
              <a:buFont typeface="Arial" pitchFamily="34" charset="0"/>
              <a:buChar char="•"/>
            </a:pPr>
            <a:r>
              <a:rPr lang="en-US" sz="1600" dirty="0"/>
              <a:t> Login:</a:t>
            </a:r>
          </a:p>
          <a:p>
            <a:endParaRPr lang="en-US" sz="1600" dirty="0"/>
          </a:p>
          <a:p>
            <a:r>
              <a:rPr lang="en-US" sz="1600" dirty="0"/>
              <a:t>       The user can log in using their credentials.</a:t>
            </a:r>
          </a:p>
          <a:p>
            <a:endParaRPr lang="en-US" sz="1600" dirty="0"/>
          </a:p>
          <a:p>
            <a:pPr marL="285750" indent="-285750">
              <a:buFont typeface="Arial" pitchFamily="34" charset="0"/>
              <a:buChar char="•"/>
            </a:pPr>
            <a:r>
              <a:rPr lang="en-US" sz="1600" dirty="0"/>
              <a:t> Chat:</a:t>
            </a:r>
          </a:p>
          <a:p>
            <a:pPr marL="285750" indent="-285750">
              <a:buFont typeface="Arial" pitchFamily="34" charset="0"/>
              <a:buChar char="•"/>
            </a:pPr>
            <a:endParaRPr lang="en-US" sz="1600" dirty="0"/>
          </a:p>
          <a:p>
            <a:r>
              <a:rPr lang="en-US" sz="1600" dirty="0"/>
              <a:t>     1. The user would require to select a particular user for chatting.</a:t>
            </a:r>
          </a:p>
          <a:p>
            <a:endParaRPr lang="en-US" sz="1600" dirty="0"/>
          </a:p>
          <a:p>
            <a:r>
              <a:rPr lang="en-US" sz="1600" dirty="0"/>
              <a:t>     2.The user will add text and we will check </a:t>
            </a:r>
          </a:p>
          <a:p>
            <a:endParaRPr lang="en-US" sz="1600" dirty="0"/>
          </a:p>
          <a:p>
            <a:r>
              <a:rPr lang="en-US" sz="1600" dirty="0"/>
              <a:t>     a. If the comment is toxic, we will highlight the text using JavaScript.</a:t>
            </a:r>
          </a:p>
          <a:p>
            <a:endParaRPr lang="en-US" sz="1600" dirty="0"/>
          </a:p>
          <a:p>
            <a:r>
              <a:rPr lang="en-US" sz="1600" dirty="0"/>
              <a:t>     b. We will check if there is a toxic word in the sentence with the pre-defined list of words. </a:t>
            </a:r>
          </a:p>
          <a:p>
            <a:r>
              <a:rPr lang="en-US" sz="1600" dirty="0"/>
              <a:t>         If there </a:t>
            </a:r>
            <a:r>
              <a:rPr lang="en-US" sz="1600" dirty="0" err="1"/>
              <a:t>is,the</a:t>
            </a:r>
            <a:r>
              <a:rPr lang="en-US" sz="1600" dirty="0"/>
              <a:t> system will give out non-toxic synonyms for that word.</a:t>
            </a:r>
          </a:p>
          <a:p>
            <a:endParaRPr lang="en-US" sz="1600" dirty="0"/>
          </a:p>
          <a:p>
            <a:r>
              <a:rPr lang="en-US" sz="1600" dirty="0"/>
              <a:t>     c. After all the conditions are checked, the system will post that chat.</a:t>
            </a:r>
          </a:p>
          <a:p>
            <a:r>
              <a:rPr lang="en-US" sz="2000" dirty="0"/>
              <a:t> </a:t>
            </a:r>
          </a:p>
          <a:p>
            <a:endParaRPr lang="en-US" sz="1400" dirty="0"/>
          </a:p>
          <a:p>
            <a:endParaRPr lang="en-IN" sz="1400" dirty="0"/>
          </a:p>
        </p:txBody>
      </p:sp>
      <p:sp>
        <p:nvSpPr>
          <p:cNvPr id="6" name="Subtitle 1">
            <a:extLst>
              <a:ext uri="{FF2B5EF4-FFF2-40B4-BE49-F238E27FC236}">
                <a16:creationId xmlns:a16="http://schemas.microsoft.com/office/drawing/2014/main" id="{E99F746B-8F6E-CC0E-7111-D3A53394184A}"/>
              </a:ext>
            </a:extLst>
          </p:cNvPr>
          <p:cNvSpPr txBox="1">
            <a:spLocks/>
          </p:cNvSpPr>
          <p:nvPr/>
        </p:nvSpPr>
        <p:spPr>
          <a:xfrm rot="10800000" flipV="1">
            <a:off x="267121" y="1216268"/>
            <a:ext cx="8304960" cy="2179320"/>
          </a:xfrm>
          <a:prstGeom prst="rect">
            <a:avLst/>
          </a:prstGeom>
        </p:spPr>
        <p:txBody>
          <a:bodyPr>
            <a:normAutofit/>
          </a:bodyPr>
          <a:lstStyle/>
          <a:p>
            <a:endParaRPr lang="en-US" sz="1400" kern="0" dirty="0">
              <a:solidFill>
                <a:sysClr val="windowText" lastClr="000000"/>
              </a:solidFill>
            </a:endParaRPr>
          </a:p>
          <a:p>
            <a:endParaRPr lang="en-US" kern="0" dirty="0">
              <a:solidFill>
                <a:sysClr val="windowText" lastClr="000000"/>
              </a:solidFill>
            </a:endParaRPr>
          </a:p>
          <a:p>
            <a:endParaRPr lang="en-IN" kern="0" dirty="0">
              <a:solidFill>
                <a:sysClr val="windowText" lastClr="000000"/>
              </a:solidFill>
            </a:endParaRPr>
          </a:p>
        </p:txBody>
      </p:sp>
    </p:spTree>
    <p:extLst>
      <p:ext uri="{BB962C8B-B14F-4D97-AF65-F5344CB8AC3E}">
        <p14:creationId xmlns:p14="http://schemas.microsoft.com/office/powerpoint/2010/main" val="706120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26B9B-5F5B-F9AF-C8EC-41C620149C9E}"/>
              </a:ext>
            </a:extLst>
          </p:cNvPr>
          <p:cNvSpPr>
            <a:spLocks noGrp="1"/>
          </p:cNvSpPr>
          <p:nvPr>
            <p:ph type="title"/>
          </p:nvPr>
        </p:nvSpPr>
        <p:spPr>
          <a:xfrm>
            <a:off x="481671" y="1369243"/>
            <a:ext cx="8180657" cy="4953000"/>
          </a:xfrm>
        </p:spPr>
        <p:txBody>
          <a:bodyPr/>
          <a:lstStyle/>
          <a:p>
            <a:endParaRPr lang="en-IN" dirty="0"/>
          </a:p>
        </p:txBody>
      </p:sp>
      <p:pic>
        <p:nvPicPr>
          <p:cNvPr id="4" name="Picture 3">
            <a:extLst>
              <a:ext uri="{FF2B5EF4-FFF2-40B4-BE49-F238E27FC236}">
                <a16:creationId xmlns:a16="http://schemas.microsoft.com/office/drawing/2014/main" id="{150FE043-6256-26AF-D487-A1C3DEE5519F}"/>
              </a:ext>
            </a:extLst>
          </p:cNvPr>
          <p:cNvPicPr>
            <a:picLocks noChangeAspect="1"/>
          </p:cNvPicPr>
          <p:nvPr/>
        </p:nvPicPr>
        <p:blipFill>
          <a:blip r:embed="rId2"/>
          <a:stretch>
            <a:fillRect/>
          </a:stretch>
        </p:blipFill>
        <p:spPr>
          <a:xfrm>
            <a:off x="276823" y="990600"/>
            <a:ext cx="8407113" cy="97544"/>
          </a:xfrm>
          <a:prstGeom prst="rect">
            <a:avLst/>
          </a:prstGeom>
        </p:spPr>
      </p:pic>
      <p:sp>
        <p:nvSpPr>
          <p:cNvPr id="3" name="Subtitle 2">
            <a:extLst>
              <a:ext uri="{FF2B5EF4-FFF2-40B4-BE49-F238E27FC236}">
                <a16:creationId xmlns:a16="http://schemas.microsoft.com/office/drawing/2014/main" id="{0E9B57C3-E584-C1CA-E10E-91CCCEF4CFB9}"/>
              </a:ext>
            </a:extLst>
          </p:cNvPr>
          <p:cNvSpPr>
            <a:spLocks noGrp="1"/>
          </p:cNvSpPr>
          <p:nvPr>
            <p:ph type="subTitle"/>
          </p:nvPr>
        </p:nvSpPr>
        <p:spPr>
          <a:xfrm>
            <a:off x="411120" y="-609600"/>
            <a:ext cx="8046360" cy="2667000"/>
          </a:xfrm>
        </p:spPr>
        <p:txBody>
          <a:bodyPr/>
          <a:lstStyle/>
          <a:p>
            <a:r>
              <a:rPr lang="en-IN" sz="2800" b="1" dirty="0">
                <a:solidFill>
                  <a:srgbClr val="C00000"/>
                </a:solidFill>
              </a:rPr>
              <a:t>Result</a:t>
            </a:r>
          </a:p>
        </p:txBody>
      </p:sp>
      <p:pic>
        <p:nvPicPr>
          <p:cNvPr id="7" name="Picture 6">
            <a:extLst>
              <a:ext uri="{FF2B5EF4-FFF2-40B4-BE49-F238E27FC236}">
                <a16:creationId xmlns:a16="http://schemas.microsoft.com/office/drawing/2014/main" id="{FFE8FD00-E359-445D-F2D5-0268A0515A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51" y="1469144"/>
            <a:ext cx="4114800" cy="3941056"/>
          </a:xfrm>
          <a:prstGeom prst="rect">
            <a:avLst/>
          </a:prstGeom>
        </p:spPr>
      </p:pic>
      <p:sp>
        <p:nvSpPr>
          <p:cNvPr id="11" name="TextBox 10">
            <a:extLst>
              <a:ext uri="{FF2B5EF4-FFF2-40B4-BE49-F238E27FC236}">
                <a16:creationId xmlns:a16="http://schemas.microsoft.com/office/drawing/2014/main" id="{FB32BDA2-DABB-EE7E-56EA-656A9496A83D}"/>
              </a:ext>
            </a:extLst>
          </p:cNvPr>
          <p:cNvSpPr txBox="1"/>
          <p:nvPr/>
        </p:nvSpPr>
        <p:spPr>
          <a:xfrm>
            <a:off x="1219200" y="5638800"/>
            <a:ext cx="2133600" cy="369332"/>
          </a:xfrm>
          <a:prstGeom prst="rect">
            <a:avLst/>
          </a:prstGeom>
          <a:noFill/>
        </p:spPr>
        <p:txBody>
          <a:bodyPr wrap="square" rtlCol="0">
            <a:spAutoFit/>
          </a:bodyPr>
          <a:lstStyle/>
          <a:p>
            <a:r>
              <a:rPr lang="en-IN" dirty="0"/>
              <a:t>Text Classification</a:t>
            </a:r>
          </a:p>
        </p:txBody>
      </p:sp>
      <p:sp>
        <p:nvSpPr>
          <p:cNvPr id="12" name="TextBox 11">
            <a:extLst>
              <a:ext uri="{FF2B5EF4-FFF2-40B4-BE49-F238E27FC236}">
                <a16:creationId xmlns:a16="http://schemas.microsoft.com/office/drawing/2014/main" id="{868A6503-3DD9-220B-293A-24A32234AAF1}"/>
              </a:ext>
            </a:extLst>
          </p:cNvPr>
          <p:cNvSpPr txBox="1"/>
          <p:nvPr/>
        </p:nvSpPr>
        <p:spPr>
          <a:xfrm>
            <a:off x="5562600" y="5637344"/>
            <a:ext cx="2362200" cy="369332"/>
          </a:xfrm>
          <a:prstGeom prst="rect">
            <a:avLst/>
          </a:prstGeom>
          <a:noFill/>
        </p:spPr>
        <p:txBody>
          <a:bodyPr wrap="square" rtlCol="0">
            <a:spAutoFit/>
          </a:bodyPr>
          <a:lstStyle/>
          <a:p>
            <a:r>
              <a:rPr lang="en-IN" dirty="0"/>
              <a:t>Comment prediction</a:t>
            </a:r>
          </a:p>
        </p:txBody>
      </p:sp>
      <p:pic>
        <p:nvPicPr>
          <p:cNvPr id="14" name="Picture 13">
            <a:extLst>
              <a:ext uri="{FF2B5EF4-FFF2-40B4-BE49-F238E27FC236}">
                <a16:creationId xmlns:a16="http://schemas.microsoft.com/office/drawing/2014/main" id="{30EECBFD-CAC6-4A57-D252-4215734EC1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3948" y="1447800"/>
            <a:ext cx="3853532" cy="3941057"/>
          </a:xfrm>
          <a:prstGeom prst="rect">
            <a:avLst/>
          </a:prstGeom>
        </p:spPr>
      </p:pic>
    </p:spTree>
    <p:extLst>
      <p:ext uri="{BB962C8B-B14F-4D97-AF65-F5344CB8AC3E}">
        <p14:creationId xmlns:p14="http://schemas.microsoft.com/office/powerpoint/2010/main" val="930339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2800" b="1" dirty="0">
                <a:solidFill>
                  <a:srgbClr val="C00000"/>
                </a:solidFill>
                <a:latin typeface="+mj-lt"/>
              </a:rPr>
              <a:t> Conclusion </a:t>
            </a:r>
            <a:endParaRPr sz="2800" dirty="0">
              <a:solidFill>
                <a:srgbClr val="C00000"/>
              </a:solidFill>
              <a:latin typeface="+mj-lt"/>
            </a:endParaRPr>
          </a:p>
        </p:txBody>
      </p:sp>
      <p:sp>
        <p:nvSpPr>
          <p:cNvPr id="7" name="TextBox 6">
            <a:extLst>
              <a:ext uri="{FF2B5EF4-FFF2-40B4-BE49-F238E27FC236}">
                <a16:creationId xmlns:a16="http://schemas.microsoft.com/office/drawing/2014/main" id="{0FD2D638-28C2-2792-B75C-4526B3B7A20D}"/>
              </a:ext>
            </a:extLst>
          </p:cNvPr>
          <p:cNvSpPr txBox="1"/>
          <p:nvPr/>
        </p:nvSpPr>
        <p:spPr>
          <a:xfrm>
            <a:off x="457200" y="1752600"/>
            <a:ext cx="7848600" cy="2806987"/>
          </a:xfrm>
          <a:prstGeom prst="rect">
            <a:avLst/>
          </a:prstGeom>
          <a:noFill/>
        </p:spPr>
        <p:txBody>
          <a:bodyPr wrap="square">
            <a:spAutoFit/>
          </a:bodyPr>
          <a:lstStyle/>
          <a:p>
            <a:pPr>
              <a:lnSpc>
                <a:spcPct val="150000"/>
              </a:lnSpc>
            </a:pPr>
            <a:r>
              <a:rPr lang="en-US" sz="2000" dirty="0">
                <a:latin typeface="Times New Roman" panose="02020603050405020304" pitchFamily="18" charset="0"/>
                <a:cs typeface="Times New Roman" panose="02020603050405020304" pitchFamily="18" charset="0"/>
              </a:rPr>
              <a:t>In conclusion, toxic comment classification using Long Short-Term Memory (LSTM) networks is a powerful and effective approach for identifying and filtering out harmful, offensive, or inappropriate content in online discussions and social media platforms. This technology has been extensively applied in various applications, including content moderation, online safety, and maintaining a positive online environment.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4EF4-A014-CD77-BD6E-97ABBF410158}"/>
              </a:ext>
            </a:extLst>
          </p:cNvPr>
          <p:cNvSpPr>
            <a:spLocks noGrp="1"/>
          </p:cNvSpPr>
          <p:nvPr>
            <p:ph type="title"/>
          </p:nvPr>
        </p:nvSpPr>
        <p:spPr>
          <a:xfrm>
            <a:off x="386767" y="1371600"/>
            <a:ext cx="7771680" cy="1469880"/>
          </a:xfrm>
        </p:spPr>
        <p:txBody>
          <a:bodyPr/>
          <a:lstStyle/>
          <a:p>
            <a:r>
              <a:rPr lang="en-IN" sz="2000" dirty="0"/>
              <a:t> </a:t>
            </a:r>
            <a:r>
              <a:rPr lang="en-IN" sz="2000" dirty="0">
                <a:latin typeface="Times New Roman" panose="02020603050405020304" pitchFamily="18" charset="0"/>
                <a:cs typeface="Times New Roman" panose="02020603050405020304" pitchFamily="18" charset="0"/>
              </a:rPr>
              <a:t>Some negative short cuts of languages are not added to the pre-defined</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list. Multiple Users can access  in  the single system  instead of multiple</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systems</a:t>
            </a:r>
            <a:r>
              <a:rPr lang="en-IN" sz="2000" dirty="0"/>
              <a:t>.</a:t>
            </a:r>
          </a:p>
        </p:txBody>
      </p:sp>
      <p:pic>
        <p:nvPicPr>
          <p:cNvPr id="4" name="Picture 3">
            <a:extLst>
              <a:ext uri="{FF2B5EF4-FFF2-40B4-BE49-F238E27FC236}">
                <a16:creationId xmlns:a16="http://schemas.microsoft.com/office/drawing/2014/main" id="{B8C50340-9692-7FB6-F206-FC49996E5123}"/>
              </a:ext>
            </a:extLst>
          </p:cNvPr>
          <p:cNvPicPr>
            <a:picLocks noChangeAspect="1"/>
          </p:cNvPicPr>
          <p:nvPr/>
        </p:nvPicPr>
        <p:blipFill>
          <a:blip r:embed="rId2"/>
          <a:stretch>
            <a:fillRect/>
          </a:stretch>
        </p:blipFill>
        <p:spPr>
          <a:xfrm>
            <a:off x="276823" y="1129165"/>
            <a:ext cx="8407113" cy="97544"/>
          </a:xfrm>
          <a:prstGeom prst="rect">
            <a:avLst/>
          </a:prstGeom>
        </p:spPr>
      </p:pic>
      <p:sp>
        <p:nvSpPr>
          <p:cNvPr id="3" name="Subtitle 2">
            <a:extLst>
              <a:ext uri="{FF2B5EF4-FFF2-40B4-BE49-F238E27FC236}">
                <a16:creationId xmlns:a16="http://schemas.microsoft.com/office/drawing/2014/main" id="{D6D0107A-A534-56B2-8202-F3ED62D76CD4}"/>
              </a:ext>
            </a:extLst>
          </p:cNvPr>
          <p:cNvSpPr>
            <a:spLocks noGrp="1"/>
          </p:cNvSpPr>
          <p:nvPr>
            <p:ph type="subTitle"/>
          </p:nvPr>
        </p:nvSpPr>
        <p:spPr>
          <a:xfrm>
            <a:off x="457200" y="152400"/>
            <a:ext cx="8046360" cy="1469880"/>
          </a:xfrm>
        </p:spPr>
        <p:txBody>
          <a:bodyPr/>
          <a:lstStyle/>
          <a:p>
            <a:r>
              <a:rPr lang="en-IN" sz="2800" b="1" dirty="0">
                <a:solidFill>
                  <a:srgbClr val="C00000"/>
                </a:solidFill>
              </a:rPr>
              <a:t>Future work</a:t>
            </a:r>
          </a:p>
        </p:txBody>
      </p:sp>
    </p:spTree>
    <p:extLst>
      <p:ext uri="{BB962C8B-B14F-4D97-AF65-F5344CB8AC3E}">
        <p14:creationId xmlns:p14="http://schemas.microsoft.com/office/powerpoint/2010/main" val="2409037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228600" y="360174"/>
            <a:ext cx="2819400" cy="1015663"/>
          </a:xfrm>
          <a:prstGeom prst="rect">
            <a:avLst/>
          </a:prstGeom>
          <a:noFill/>
        </p:spPr>
        <p:txBody>
          <a:bodyPr wrap="square" rtlCol="0">
            <a:spAutoFit/>
          </a:bodyPr>
          <a:lstStyle/>
          <a:p>
            <a:r>
              <a:rPr lang="en-IN" sz="2800" b="1" dirty="0">
                <a:solidFill>
                  <a:srgbClr val="C00000"/>
                </a:solidFill>
                <a:latin typeface="+mj-lt"/>
              </a:rPr>
              <a:t>References</a:t>
            </a:r>
            <a:endParaRPr lang="en-IN" sz="2800" dirty="0">
              <a:solidFill>
                <a:srgbClr val="C00000"/>
              </a:solidFill>
              <a:latin typeface="+mj-lt"/>
            </a:endParaRPr>
          </a:p>
          <a:p>
            <a:endParaRPr lang="en-US" sz="3200" dirty="0">
              <a:latin typeface="+mj-lt"/>
            </a:endParaRPr>
          </a:p>
        </p:txBody>
      </p:sp>
      <p:sp>
        <p:nvSpPr>
          <p:cNvPr id="4" name="TextBox 3">
            <a:extLst>
              <a:ext uri="{FF2B5EF4-FFF2-40B4-BE49-F238E27FC236}">
                <a16:creationId xmlns:a16="http://schemas.microsoft.com/office/drawing/2014/main" id="{6CB143A9-AA1F-1FB3-C4DD-7DD4C590DA07}"/>
              </a:ext>
            </a:extLst>
          </p:cNvPr>
          <p:cNvSpPr txBox="1"/>
          <p:nvPr/>
        </p:nvSpPr>
        <p:spPr>
          <a:xfrm>
            <a:off x="457200" y="1382018"/>
            <a:ext cx="8381160" cy="2826415"/>
          </a:xfrm>
          <a:prstGeom prst="rect">
            <a:avLst/>
          </a:prstGeom>
          <a:noFill/>
        </p:spPr>
        <p:txBody>
          <a:bodyPr wrap="square">
            <a:spAutoFit/>
          </a:bodyPr>
          <a:lstStyle/>
          <a:p>
            <a:pPr marL="285750" lvl="0" indent="-285750">
              <a:lnSpc>
                <a:spcPct val="150000"/>
              </a:lnSpc>
              <a:spcAft>
                <a:spcPts val="0"/>
              </a:spcAft>
              <a:buFont typeface="Arial" panose="020B0604020202020204" pitchFamily="34" charset="0"/>
              <a:buChar char="•"/>
            </a:pPr>
            <a:r>
              <a:rPr lang="en-IN" u="sng" dirty="0">
                <a:solidFill>
                  <a:srgbClr val="0563C1"/>
                </a:solidFill>
                <a:latin typeface="Times New Roman" panose="02020603050405020304" pitchFamily="18" charset="0"/>
                <a:ea typeface="Calibri" panose="020F0502020204030204" pitchFamily="34" charset="0"/>
                <a:cs typeface="Times New Roman" panose="02020603050405020304" pitchFamily="18" charset="0"/>
                <a:hlinkClick r:id="rId2"/>
              </a:rPr>
              <a:t>https://arxiv</a:t>
            </a:r>
            <a:r>
              <a:rPr lang="en-IN" dirty="0">
                <a:latin typeface="Times New Roman" panose="02020603050405020304" pitchFamily="18" charset="0"/>
                <a:ea typeface="Calibri" panose="020F0502020204030204" pitchFamily="34" charset="0"/>
                <a:cs typeface="Times New Roman" panose="02020603050405020304" pitchFamily="18" charset="0"/>
              </a:rPr>
              <a:t>.org/ftp/arxiv/papers/1903/1903.06765.pdf</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50000"/>
              </a:lnSpc>
              <a:spcAft>
                <a:spcPts val="800"/>
              </a:spcAft>
              <a:buFont typeface="Arial" panose="020B0604020202020204" pitchFamily="34" charset="0"/>
              <a:buChar char="•"/>
            </a:pPr>
            <a:r>
              <a:rPr lang="en-IN" u="sng" dirty="0">
                <a:solidFill>
                  <a:srgbClr val="0563C1"/>
                </a:solidFill>
                <a:latin typeface="Times New Roman" panose="02020603050405020304" pitchFamily="18" charset="0"/>
                <a:ea typeface="Calibri" panose="020F0502020204030204" pitchFamily="34" charset="0"/>
                <a:cs typeface="Times New Roman" panose="02020603050405020304" pitchFamily="18" charset="0"/>
                <a:hlinkClick r:id="rId3"/>
              </a:rPr>
              <a:t>https://web.stanford.edu/class/archive/cs/cs224n/cs224n.1184/reports/6837517.pdf</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u="sng" dirty="0">
                <a:solidFill>
                  <a:srgbClr val="0563C1"/>
                </a:solidFill>
                <a:latin typeface="Times New Roman" panose="02020603050405020304" pitchFamily="18" charset="0"/>
                <a:ea typeface="Calibri" panose="020F0502020204030204" pitchFamily="34" charset="0"/>
                <a:cs typeface="Times New Roman" panose="02020603050405020304" pitchFamily="18" charset="0"/>
                <a:hlinkClick r:id="rId4"/>
              </a:rPr>
              <a:t>https://aclanthology.org/W18-5105.pdf</a:t>
            </a:r>
            <a:endParaRPr lang="en-US" u="sng" dirty="0">
              <a:solidFill>
                <a:srgbClr val="0563C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Richard  Socher.CS224d  Deep  Learning  for  Natural  Language  Processing  Lecture  2:Word  Vectors. url: https://cs224d.stanford.edu/lectures/CS224d-Lecture2.pdf</a:t>
            </a:r>
            <a:endParaRPr lang="en-IN" dirty="0">
              <a:latin typeface="Times New Roman" panose="02020603050405020304" pitchFamily="18" charset="0"/>
              <a:cs typeface="Times New Roman" panose="02020603050405020304" pitchFamily="18" charset="0"/>
            </a:endParaRPr>
          </a:p>
          <a:p>
            <a:pPr algn="l"/>
            <a:endParaRPr lang="en-IN" dirty="0">
              <a:solidFill>
                <a:srgbClr val="000000"/>
              </a:solidFill>
              <a:latin typeface="ff4"/>
            </a:endParaRPr>
          </a:p>
          <a:p>
            <a:pPr algn="l"/>
            <a:endParaRPr lang="en-IN" b="0" i="0" dirty="0">
              <a:solidFill>
                <a:srgbClr val="000000"/>
              </a:solidFill>
              <a:effectLst/>
              <a:latin typeface="ff4"/>
            </a:endParaRPr>
          </a:p>
        </p:txBody>
      </p:sp>
      <p:sp>
        <p:nvSpPr>
          <p:cNvPr id="6" name="TextBox 5">
            <a:extLst>
              <a:ext uri="{FF2B5EF4-FFF2-40B4-BE49-F238E27FC236}">
                <a16:creationId xmlns:a16="http://schemas.microsoft.com/office/drawing/2014/main" id="{E3E5B0F1-D075-3B0F-D854-AEE40DC18C8E}"/>
              </a:ext>
            </a:extLst>
          </p:cNvPr>
          <p:cNvSpPr txBox="1"/>
          <p:nvPr/>
        </p:nvSpPr>
        <p:spPr>
          <a:xfrm>
            <a:off x="457200" y="1961138"/>
            <a:ext cx="4572000" cy="646331"/>
          </a:xfrm>
          <a:prstGeom prst="rect">
            <a:avLst/>
          </a:prstGeom>
          <a:noFill/>
        </p:spPr>
        <p:txBody>
          <a:bodyPr wrap="square">
            <a:spAutoFit/>
          </a:bodyPr>
          <a:lstStyle/>
          <a:p>
            <a:endParaRPr lang="en-IN" dirty="0"/>
          </a:p>
          <a:p>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69300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                 Abstract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10" name="Title 2">
            <a:extLst>
              <a:ext uri="{FF2B5EF4-FFF2-40B4-BE49-F238E27FC236}">
                <a16:creationId xmlns:a16="http://schemas.microsoft.com/office/drawing/2014/main" id="{DBFBDE46-73B2-8EA1-0ACA-AC4D5B600B02}"/>
              </a:ext>
            </a:extLst>
          </p:cNvPr>
          <p:cNvSpPr>
            <a:spLocks noGrp="1"/>
          </p:cNvSpPr>
          <p:nvPr>
            <p:ph type="body"/>
          </p:nvPr>
        </p:nvSpPr>
        <p:spPr>
          <a:xfrm>
            <a:off x="228600" y="575548"/>
            <a:ext cx="8534400" cy="6053852"/>
          </a:xfrm>
        </p:spPr>
        <p:txBody>
          <a:bodyPr/>
          <a:lstStyle/>
          <a:p>
            <a:r>
              <a:rPr lang="en-US" dirty="0"/>
              <a:t>   •   </a:t>
            </a:r>
            <a:r>
              <a:rPr lang="en-US" sz="2000" dirty="0">
                <a:latin typeface="Times New Roman" panose="02020603050405020304" pitchFamily="18" charset="0"/>
                <a:cs typeface="Times New Roman" panose="02020603050405020304" pitchFamily="18" charset="0"/>
              </a:rPr>
              <a:t>Over the past decade, social networking and social media platforms have </a:t>
            </a:r>
          </a:p>
          <a:p>
            <a:r>
              <a:rPr lang="en-US" sz="2000" dirty="0">
                <a:latin typeface="Times New Roman" panose="02020603050405020304" pitchFamily="18" charset="0"/>
                <a:cs typeface="Times New Roman" panose="02020603050405020304" pitchFamily="18" charset="0"/>
              </a:rPr>
              <a:t>       experienced  exponential growth. Today, individuals have the ability to share</a:t>
            </a:r>
          </a:p>
          <a:p>
            <a:r>
              <a:rPr lang="en-US" sz="2000" dirty="0">
                <a:latin typeface="Times New Roman" panose="02020603050405020304" pitchFamily="18" charset="0"/>
                <a:cs typeface="Times New Roman" panose="02020603050405020304" pitchFamily="18" charset="0"/>
              </a:rPr>
              <a:t>       their thoughts and opinions with a global audience through these channels. </a:t>
            </a:r>
          </a:p>
          <a:p>
            <a:endParaRPr lang="en-US" sz="2000" dirty="0"/>
          </a:p>
          <a:p>
            <a:r>
              <a:rPr lang="en-US" sz="2000" dirty="0"/>
              <a:t>   •   </a:t>
            </a:r>
            <a:r>
              <a:rPr lang="en-US" sz="2000" dirty="0">
                <a:latin typeface="Times New Roman" panose="02020603050405020304" pitchFamily="18" charset="0"/>
                <a:cs typeface="Times New Roman" panose="02020603050405020304" pitchFamily="18" charset="0"/>
              </a:rPr>
              <a:t>In this context, it's expected that debates may emerge as a result of differing</a:t>
            </a:r>
          </a:p>
          <a:p>
            <a:r>
              <a:rPr lang="en-US" sz="2000" dirty="0">
                <a:latin typeface="Times New Roman" panose="02020603050405020304" pitchFamily="18" charset="0"/>
                <a:cs typeface="Times New Roman" panose="02020603050405020304" pitchFamily="18" charset="0"/>
              </a:rPr>
              <a:t>       viewpoints. However, at times, these discussions can take a negative turn,</a:t>
            </a:r>
          </a:p>
          <a:p>
            <a:r>
              <a:rPr lang="en-US" sz="2000" dirty="0">
                <a:latin typeface="Times New Roman" panose="02020603050405020304" pitchFamily="18" charset="0"/>
                <a:cs typeface="Times New Roman" panose="02020603050405020304" pitchFamily="18" charset="0"/>
              </a:rPr>
              <a:t>       escalating into conflicts on social media platforms</a:t>
            </a:r>
          </a:p>
          <a:p>
            <a:endParaRPr lang="en-US" sz="2000" dirty="0">
              <a:latin typeface="Times New Roman" panose="02020603050405020304" pitchFamily="18" charset="0"/>
              <a:cs typeface="Times New Roman" panose="02020603050405020304" pitchFamily="18" charset="0"/>
            </a:endParaRPr>
          </a:p>
          <a:p>
            <a:r>
              <a:rPr lang="en-US" sz="2000" dirty="0"/>
              <a:t>   •   </a:t>
            </a:r>
            <a:r>
              <a:rPr lang="en-US" sz="2000" dirty="0">
                <a:latin typeface="Times New Roman" panose="02020603050405020304" pitchFamily="18" charset="0"/>
                <a:cs typeface="Times New Roman" panose="02020603050405020304" pitchFamily="18" charset="0"/>
              </a:rPr>
              <a:t>The identification of toxic comments presents a significant challenge for</a:t>
            </a:r>
          </a:p>
          <a:p>
            <a:r>
              <a:rPr lang="en-US" sz="2000" dirty="0">
                <a:latin typeface="Times New Roman" panose="02020603050405020304" pitchFamily="18" charset="0"/>
                <a:cs typeface="Times New Roman" panose="02020603050405020304" pitchFamily="18" charset="0"/>
              </a:rPr>
              <a:t>        scholars in the field of research and development. </a:t>
            </a:r>
          </a:p>
          <a:p>
            <a:endParaRPr lang="en-US" sz="1400" dirty="0"/>
          </a:p>
          <a:p>
            <a:r>
              <a:rPr lang="en-US" dirty="0"/>
              <a:t>  •     </a:t>
            </a:r>
            <a:r>
              <a:rPr lang="en-US" sz="2000" dirty="0">
                <a:latin typeface="Times New Roman" panose="02020603050405020304" pitchFamily="18" charset="0"/>
                <a:cs typeface="Times New Roman" panose="02020603050405020304" pitchFamily="18" charset="0"/>
              </a:rPr>
              <a:t>Through the application of Natural Language Processing (NLP), text classifiers</a:t>
            </a:r>
          </a:p>
          <a:p>
            <a:r>
              <a:rPr lang="en-US" sz="2000" dirty="0">
                <a:latin typeface="Times New Roman" panose="02020603050405020304" pitchFamily="18" charset="0"/>
                <a:cs typeface="Times New Roman" panose="02020603050405020304" pitchFamily="18" charset="0"/>
              </a:rPr>
              <a:t>        can automatically assess text and assign a set of predefined tags or categories </a:t>
            </a:r>
          </a:p>
          <a:p>
            <a:r>
              <a:rPr lang="en-US" sz="2000" dirty="0">
                <a:latin typeface="Times New Roman" panose="02020603050405020304" pitchFamily="18" charset="0"/>
                <a:cs typeface="Times New Roman" panose="02020603050405020304" pitchFamily="18" charset="0"/>
              </a:rPr>
              <a:t>        based on its content. This particular model utilizes Long Short-Term Memory </a:t>
            </a:r>
          </a:p>
          <a:p>
            <a:r>
              <a:rPr lang="en-US" sz="2000" dirty="0">
                <a:latin typeface="Times New Roman" panose="02020603050405020304" pitchFamily="18" charset="0"/>
                <a:cs typeface="Times New Roman" panose="02020603050405020304" pitchFamily="18" charset="0"/>
              </a:rPr>
              <a:t>        (LSTM) architecture  to address the aforementioned issue</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dirty="0"/>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105200"/>
            <a:ext cx="8381160" cy="75600"/>
          </a:xfrm>
          <a:prstGeom prst="rect">
            <a:avLst/>
          </a:prstGeom>
          <a:solidFill>
            <a:srgbClr val="7030A0"/>
          </a:solidFill>
          <a:ln w="25560">
            <a:solidFill>
              <a:srgbClr val="3A5F8B"/>
            </a:solidFill>
            <a:round/>
          </a:ln>
        </p:spPr>
        <p:txBody>
          <a:bodyPr/>
          <a:lstStyle/>
          <a:p>
            <a:endParaRPr lang="en-IN" dirty="0"/>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Introduction</a:t>
            </a:r>
            <a:endParaRPr dirty="0">
              <a:solidFill>
                <a:srgbClr val="C00000"/>
              </a:solidFill>
            </a:endParaRPr>
          </a:p>
        </p:txBody>
      </p:sp>
      <p:sp>
        <p:nvSpPr>
          <p:cNvPr id="3" name="Text Placeholder 2">
            <a:extLst>
              <a:ext uri="{FF2B5EF4-FFF2-40B4-BE49-F238E27FC236}">
                <a16:creationId xmlns:a16="http://schemas.microsoft.com/office/drawing/2014/main" id="{07384D45-DD3C-8B9A-4759-064E4F88381E}"/>
              </a:ext>
            </a:extLst>
          </p:cNvPr>
          <p:cNvSpPr>
            <a:spLocks noGrp="1"/>
          </p:cNvSpPr>
          <p:nvPr>
            <p:ph type="body"/>
          </p:nvPr>
        </p:nvSpPr>
        <p:spPr>
          <a:xfrm>
            <a:off x="471377" y="1675800"/>
            <a:ext cx="8153400" cy="4267800"/>
          </a:xfrm>
        </p:spPr>
        <p:txBody>
          <a:bodyPr/>
          <a:lstStyle/>
          <a:p>
            <a:pPr marL="342900" indent="-342900">
              <a:buFont typeface="Arial" pitchFamily="34" charset="0"/>
              <a:buChar char="•"/>
            </a:pPr>
            <a:r>
              <a:rPr lang="en-IN" sz="2000" dirty="0">
                <a:latin typeface="Times New Roman" panose="02020603050405020304" pitchFamily="18" charset="0"/>
                <a:cs typeface="Times New Roman" panose="02020603050405020304" pitchFamily="18" charset="0"/>
              </a:rPr>
              <a:t>Internet negativity has always been a hot topic.  The anonymity and the sense </a:t>
            </a:r>
          </a:p>
          <a:p>
            <a:r>
              <a:rPr lang="en-IN" sz="2000" dirty="0">
                <a:latin typeface="Times New Roman" panose="02020603050405020304" pitchFamily="18" charset="0"/>
                <a:cs typeface="Times New Roman" panose="02020603050405020304" pitchFamily="18" charset="0"/>
              </a:rPr>
              <a:t>     of distance of people’s internet presence have encouraged people to express </a:t>
            </a:r>
          </a:p>
          <a:p>
            <a:r>
              <a:rPr lang="en-IN" sz="2000" dirty="0">
                <a:latin typeface="Times New Roman" panose="02020603050405020304" pitchFamily="18" charset="0"/>
                <a:cs typeface="Times New Roman" panose="02020603050405020304" pitchFamily="18" charset="0"/>
              </a:rPr>
              <a:t>     themselves freely. </a:t>
            </a:r>
            <a:endParaRPr lang="en-IN" dirty="0">
              <a:latin typeface="Times New Roman" panose="02020603050405020304" pitchFamily="18" charset="0"/>
              <a:cs typeface="Times New Roman" panose="02020603050405020304" pitchFamily="18" charset="0"/>
            </a:endParaRPr>
          </a:p>
          <a:p>
            <a:endParaRPr lang="en-US" sz="900" dirty="0"/>
          </a:p>
          <a:p>
            <a:pPr marL="342900" indent="-342900">
              <a:buFont typeface="Arial" pitchFamily="34" charset="0"/>
              <a:buChar char="•"/>
            </a:pPr>
            <a:r>
              <a:rPr lang="en-IN" sz="2000" dirty="0">
                <a:latin typeface="Times New Roman" panose="02020603050405020304" pitchFamily="18" charset="0"/>
                <a:cs typeface="Times New Roman" panose="02020603050405020304" pitchFamily="18" charset="0"/>
              </a:rPr>
              <a:t>Extreme negativities has sometimes stopped people from expressing them</a:t>
            </a:r>
          </a:p>
          <a:p>
            <a:r>
              <a:rPr lang="en-IN" sz="2000" dirty="0">
                <a:latin typeface="Times New Roman" panose="02020603050405020304" pitchFamily="18" charset="0"/>
                <a:cs typeface="Times New Roman" panose="02020603050405020304" pitchFamily="18" charset="0"/>
              </a:rPr>
              <a:t>     selves or made them give up looking for different opinions online.  Issues </a:t>
            </a:r>
          </a:p>
          <a:p>
            <a:r>
              <a:rPr lang="en-IN" sz="2000" dirty="0">
                <a:latin typeface="Times New Roman" panose="02020603050405020304" pitchFamily="18" charset="0"/>
                <a:cs typeface="Times New Roman" panose="02020603050405020304" pitchFamily="18" charset="0"/>
              </a:rPr>
              <a:t>     like this happen almost all the time, across all platforms of discussion, and </a:t>
            </a:r>
          </a:p>
          <a:p>
            <a:r>
              <a:rPr lang="en-IN" sz="2000" dirty="0">
                <a:latin typeface="Times New Roman" panose="02020603050405020304" pitchFamily="18" charset="0"/>
                <a:cs typeface="Times New Roman" panose="02020603050405020304" pitchFamily="18" charset="0"/>
              </a:rPr>
              <a:t>     the modulators of these platforms have limited capabilities dealing with it. </a:t>
            </a:r>
            <a:endParaRPr lang="en-US" sz="1400" dirty="0"/>
          </a:p>
          <a:p>
            <a:endParaRPr lang="en-US" sz="1200" dirty="0"/>
          </a:p>
          <a:p>
            <a:pPr marL="342900" indent="-342900">
              <a:buFont typeface="Arial"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tackle the above-mentioned problem, we have developed a Toxic </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Comment Classification System using Deep Learning.</a:t>
            </a:r>
          </a:p>
          <a:p>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It helps people refrain from using negative or profane language while inter-</a:t>
            </a:r>
          </a:p>
          <a:p>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acting with others and promote healthy conversation among users.</a:t>
            </a:r>
            <a:r>
              <a:rPr lang="en-US" sz="2800" b="1" dirty="0">
                <a:solidFill>
                  <a:srgbClr val="0E101A"/>
                </a:solidFill>
                <a:effectLst/>
                <a:latin typeface="Calibri" panose="020F0502020204030204" pitchFamily="34" charset="0"/>
                <a:ea typeface="Calibri" panose="020F0502020204030204" pitchFamily="34" charset="0"/>
              </a:rPr>
              <a:t> </a:t>
            </a:r>
            <a:endParaRPr lang="en-US" sz="2000" dirty="0"/>
          </a:p>
        </p:txBody>
      </p:sp>
      <p:sp>
        <p:nvSpPr>
          <p:cNvPr id="2" name="TextBox 1">
            <a:extLst>
              <a:ext uri="{FF2B5EF4-FFF2-40B4-BE49-F238E27FC236}">
                <a16:creationId xmlns:a16="http://schemas.microsoft.com/office/drawing/2014/main" id="{DBA1F3D7-B720-D7D8-17DA-6F99EA4E8EAA}"/>
              </a:ext>
            </a:extLst>
          </p:cNvPr>
          <p:cNvSpPr txBox="1"/>
          <p:nvPr/>
        </p:nvSpPr>
        <p:spPr>
          <a:xfrm>
            <a:off x="5029200" y="3200400"/>
            <a:ext cx="381000" cy="381000"/>
          </a:xfrm>
          <a:prstGeom prst="rect">
            <a:avLst/>
          </a:prstGeom>
          <a:noFill/>
        </p:spPr>
        <p:txBody>
          <a:bodyPr wrap="square" rtlCol="0">
            <a:spAutoFit/>
          </a:bodyPr>
          <a:lstStyle/>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dirty="0"/>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dirty="0"/>
          </a:p>
          <a:p>
            <a:pPr>
              <a:lnSpc>
                <a:spcPct val="100000"/>
              </a:lnSpc>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dirty="0"/>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2" name="Subtitle 1">
            <a:extLst>
              <a:ext uri="{FF2B5EF4-FFF2-40B4-BE49-F238E27FC236}">
                <a16:creationId xmlns:a16="http://schemas.microsoft.com/office/drawing/2014/main" id="{D4C66102-E272-136F-1AF2-AC669C27C3C1}"/>
              </a:ext>
            </a:extLst>
          </p:cNvPr>
          <p:cNvSpPr>
            <a:spLocks noGrp="1"/>
          </p:cNvSpPr>
          <p:nvPr>
            <p:ph type="subTitle"/>
          </p:nvPr>
        </p:nvSpPr>
        <p:spPr>
          <a:xfrm>
            <a:off x="686160" y="1905000"/>
            <a:ext cx="7771680" cy="3450960"/>
          </a:xfrm>
        </p:spPr>
        <p:txBody>
          <a:bodyPr/>
          <a:lstStyle/>
          <a:p>
            <a:pPr marL="285750" indent="-285750">
              <a:buFont typeface="Arial" pitchFamily="34" charset="0"/>
              <a:buChar char="•"/>
            </a:pPr>
            <a:r>
              <a:rPr lang="en-US" sz="2000" b="0" i="0" dirty="0">
                <a:effectLst/>
                <a:latin typeface="Times New Roman" panose="02020603050405020304" pitchFamily="18" charset="0"/>
                <a:cs typeface="Times New Roman" panose="02020603050405020304" pitchFamily="18" charset="0"/>
              </a:rPr>
              <a:t>The research objective of employing Long Short-Term Memory (LSTM)</a:t>
            </a:r>
          </a:p>
          <a:p>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  networks for toxic comment classification is to develop an efficient and </a:t>
            </a:r>
          </a:p>
          <a:p>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effective solution to combat the proliferation of </a:t>
            </a:r>
            <a:r>
              <a:rPr lang="en-US" sz="2000" b="0" i="0" dirty="0" err="1">
                <a:effectLst/>
                <a:latin typeface="Times New Roman" panose="02020603050405020304" pitchFamily="18" charset="0"/>
                <a:cs typeface="Times New Roman" panose="02020603050405020304" pitchFamily="18" charset="0"/>
              </a:rPr>
              <a:t>harmful,offensive</a:t>
            </a:r>
            <a:r>
              <a:rPr lang="en-US" sz="2000" b="0" i="0" dirty="0">
                <a:effectLst/>
                <a:latin typeface="Times New Roman" panose="02020603050405020304" pitchFamily="18" charset="0"/>
                <a:cs typeface="Times New Roman" panose="02020603050405020304" pitchFamily="18" charset="0"/>
              </a:rPr>
              <a:t>, and </a:t>
            </a:r>
          </a:p>
          <a:p>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inappropriate content in online communication channels. </a:t>
            </a:r>
          </a:p>
          <a:p>
            <a:endParaRPr lang="en-US" sz="1400" dirty="0">
              <a:latin typeface="+mj-lt"/>
            </a:endParaRPr>
          </a:p>
          <a:p>
            <a:pPr marL="285750" indent="-285750">
              <a:buFont typeface="Arial" pitchFamily="34" charset="0"/>
              <a:buChar char="•"/>
            </a:pPr>
            <a:r>
              <a:rPr lang="en-US" b="0" i="0" dirty="0">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In a digital landscape where social media platforms and online forums</a:t>
            </a:r>
          </a:p>
          <a:p>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 play a pivotal role in shaping public discourse, it is imperative to create </a:t>
            </a:r>
          </a:p>
          <a:p>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a safer and more inclusive online environment.</a:t>
            </a:r>
            <a:r>
              <a:rPr lang="en-US" dirty="0">
                <a:latin typeface="+mj-lt"/>
              </a:rPr>
              <a:t> </a:t>
            </a:r>
          </a:p>
          <a:p>
            <a:endParaRPr lang="en-US" sz="1600" dirty="0">
              <a:latin typeface="+mj-lt"/>
            </a:endParaRPr>
          </a:p>
          <a:p>
            <a:pPr marL="285750" indent="-285750">
              <a:buFont typeface="Arial" pitchFamily="34" charset="0"/>
              <a:buChar char="•"/>
            </a:pPr>
            <a:r>
              <a:rPr lang="en-US" sz="2000" b="0" i="0" dirty="0">
                <a:effectLst/>
                <a:latin typeface="Times New Roman" panose="02020603050405020304" pitchFamily="18" charset="0"/>
                <a:cs typeface="Times New Roman" panose="02020603050405020304" pitchFamily="18" charset="0"/>
              </a:rPr>
              <a:t>Additionally, the research aims to address ethical concerns related to </a:t>
            </a:r>
          </a:p>
          <a:p>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content </a:t>
            </a: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moderation, emphasizing the importance of free speech and </a:t>
            </a:r>
          </a:p>
          <a:p>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responsible online behavior.</a:t>
            </a:r>
            <a:endParaRPr lang="en-US" sz="2000" dirty="0">
              <a:latin typeface="+mj-lt"/>
            </a:endParaRPr>
          </a:p>
          <a:p>
            <a:pPr marL="285750" indent="-285750">
              <a:buFont typeface="Arial" pitchFamily="34" charset="0"/>
              <a:buChar char="•"/>
            </a:pPr>
            <a:endParaRPr lang="en-IN" dirty="0">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11544</TotalTime>
  <Words>1778</Words>
  <Application>Microsoft Office PowerPoint</Application>
  <PresentationFormat>On-screen Show (4:3)</PresentationFormat>
  <Paragraphs>206</Paragraphs>
  <Slides>28</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Arial Black</vt:lpstr>
      <vt:lpstr>Bookman Old Style</vt:lpstr>
      <vt:lpstr>Calibri</vt:lpstr>
      <vt:lpstr>ff4</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project focused on toxic comment classification using both  LSTM (Long  Short-Term Memory) and Bi-LSTM (Bidirectional Long short-term Memory)  networks is extensive and encompasses several critical components.It has 95 %  of accuracy to detect the text or comment.This project aims to develop a robust  and versatile solution to the pervasiveissue of identifying and mitigating toxic  content in online interactions </vt:lpstr>
      <vt:lpstr>PowerPoint Presentation</vt:lpstr>
      <vt:lpstr>PowerPoint Presentation</vt:lpstr>
      <vt:lpstr>PowerPoint Presentation</vt:lpstr>
      <vt:lpstr> Some negative short cuts of languages are not added to the pre-defined  list. Multiple Users can access  in  the single system  instead of multiple  systems.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Harshini Naik</cp:lastModifiedBy>
  <cp:revision>763</cp:revision>
  <dcterms:modified xsi:type="dcterms:W3CDTF">2024-03-22T13:26:15Z</dcterms:modified>
</cp:coreProperties>
</file>