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8" y="3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3871366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eb.stanford.edu/class/archive/cs/cs224n/cs224n.1184/reports/6837517.pdf" TargetMode="External"/><Relationship Id="rId2" Type="http://schemas.openxmlformats.org/officeDocument/2006/relationships/hyperlink" Target="https://arxiv/" TargetMode="External"/><Relationship Id="rId1" Type="http://schemas.openxmlformats.org/officeDocument/2006/relationships/slideLayout" Target="../slideLayouts/slideLayout1.xml"/><Relationship Id="rId4" Type="http://schemas.openxmlformats.org/officeDocument/2006/relationships/hyperlink" Target="https://aclanthology.org/W18-5105.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69" y="1341924"/>
            <a:ext cx="9144000" cy="1323439"/>
          </a:xfrm>
          <a:prstGeom prst="rect">
            <a:avLst/>
          </a:prstGeom>
          <a:noFill/>
        </p:spPr>
        <p:txBody>
          <a:bodyPr wrap="square" rtlCol="0">
            <a:spAutoFit/>
          </a:bodyPr>
          <a:lstStyle/>
          <a:p>
            <a:pPr algn="ctr"/>
            <a:r>
              <a:rPr lang="en-US" sz="4000" b="1" dirty="0">
                <a:effectLst>
                  <a:innerShdw blurRad="69850" dist="43180" dir="5400000">
                    <a:srgbClr val="000000">
                      <a:alpha val="65000"/>
                    </a:srgbClr>
                  </a:innerShdw>
                </a:effectLst>
              </a:rPr>
              <a:t>Toxic Comment Classification System using LSTM</a:t>
            </a:r>
          </a:p>
        </p:txBody>
      </p:sp>
      <p:sp>
        <p:nvSpPr>
          <p:cNvPr id="3" name="TextBox 2"/>
          <p:cNvSpPr txBox="1"/>
          <p:nvPr/>
        </p:nvSpPr>
        <p:spPr>
          <a:xfrm>
            <a:off x="4800600" y="2784748"/>
            <a:ext cx="5029200" cy="369332"/>
          </a:xfrm>
          <a:prstGeom prst="rect">
            <a:avLst/>
          </a:prstGeom>
          <a:noFill/>
        </p:spPr>
        <p:txBody>
          <a:bodyPr wrap="square" rtlCol="0">
            <a:spAutoFit/>
          </a:bodyPr>
          <a:lstStyle/>
          <a:p>
            <a:r>
              <a:rPr lang="en-US" b="1" dirty="0">
                <a:solidFill>
                  <a:schemeClr val="tx2">
                    <a:lumMod val="75000"/>
                  </a:schemeClr>
                </a:solidFill>
              </a:rPr>
              <a:t>Name of the student:</a:t>
            </a:r>
          </a:p>
        </p:txBody>
      </p:sp>
      <p:sp>
        <p:nvSpPr>
          <p:cNvPr id="4" name="TextBox 3"/>
          <p:cNvSpPr txBox="1"/>
          <p:nvPr/>
        </p:nvSpPr>
        <p:spPr>
          <a:xfrm>
            <a:off x="155575" y="4419600"/>
            <a:ext cx="5181600" cy="147732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pPr indent="0"/>
            <a:r>
              <a:rPr lang="en-US" sz="2000" b="1" dirty="0"/>
              <a:t>Guide Name  </a:t>
            </a:r>
            <a:r>
              <a:rPr lang="en-US" sz="2000" b="0" dirty="0">
                <a:latin typeface="Times New Roman" panose="02020603050405020304" pitchFamily="18" charset="0"/>
                <a:cs typeface="Times New Roman" panose="02020603050405020304" pitchFamily="18" charset="0"/>
              </a:rPr>
              <a:t>Mr. B. K. ChinnaMaddileti</a:t>
            </a:r>
          </a:p>
          <a:p>
            <a:pPr indent="0"/>
            <a:r>
              <a:rPr lang="en-US" sz="2000" b="0" dirty="0">
                <a:latin typeface="Times New Roman" panose="02020603050405020304" pitchFamily="18" charset="0"/>
                <a:cs typeface="Times New Roman" panose="02020603050405020304" pitchFamily="18" charset="0"/>
              </a:rPr>
              <a:t>                          Assistant Professor</a:t>
            </a:r>
            <a:endParaRPr lang="en-US" sz="2000" dirty="0">
              <a:latin typeface="Times New Roman" panose="02020603050405020304" pitchFamily="18" charset="0"/>
              <a:cs typeface="Times New Roman" panose="02020603050405020304" pitchFamily="18" charset="0"/>
            </a:endParaRP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xmlns=""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xmlns=""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xmlns="" id="{4DFFA99E-F018-8D26-1DF7-316E0E020E5A}"/>
              </a:ext>
            </a:extLst>
          </p:cNvPr>
          <p:cNvSpPr txBox="1"/>
          <p:nvPr/>
        </p:nvSpPr>
        <p:spPr>
          <a:xfrm>
            <a:off x="307975" y="2795518"/>
            <a:ext cx="5029200" cy="400110"/>
          </a:xfrm>
          <a:prstGeom prst="rect">
            <a:avLst/>
          </a:prstGeom>
          <a:noFill/>
        </p:spPr>
        <p:txBody>
          <a:bodyPr wrap="square" rtlCol="0">
            <a:spAutoFit/>
          </a:bodyPr>
          <a:lstStyle/>
          <a:p>
            <a:r>
              <a:rPr lang="en-US" sz="2000" b="1" dirty="0">
                <a:solidFill>
                  <a:schemeClr val="tx2">
                    <a:lumMod val="75000"/>
                  </a:schemeClr>
                </a:solidFill>
              </a:rPr>
              <a:t>Batch No.:19</a:t>
            </a:r>
          </a:p>
        </p:txBody>
      </p:sp>
      <p:sp>
        <p:nvSpPr>
          <p:cNvPr id="7" name="TextBox 6">
            <a:extLst>
              <a:ext uri="{FF2B5EF4-FFF2-40B4-BE49-F238E27FC236}">
                <a16:creationId xmlns:a16="http://schemas.microsoft.com/office/drawing/2014/main" xmlns=""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
        <p:nvSpPr>
          <p:cNvPr id="8" name="TextBox 7">
            <a:extLst>
              <a:ext uri="{FF2B5EF4-FFF2-40B4-BE49-F238E27FC236}">
                <a16:creationId xmlns:a16="http://schemas.microsoft.com/office/drawing/2014/main" xmlns="" id="{9958595D-48C7-E3AE-625F-865D9A68B5D5}"/>
              </a:ext>
            </a:extLst>
          </p:cNvPr>
          <p:cNvSpPr txBox="1"/>
          <p:nvPr/>
        </p:nvSpPr>
        <p:spPr>
          <a:xfrm>
            <a:off x="4800600" y="3158579"/>
            <a:ext cx="39624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20H51A05E8	MD. Khaja Tazeem </a:t>
            </a:r>
          </a:p>
          <a:p>
            <a:r>
              <a:rPr lang="en-US" dirty="0">
                <a:latin typeface="Times New Roman" panose="02020603050405020304" pitchFamily="18" charset="0"/>
                <a:cs typeface="Times New Roman" panose="02020603050405020304" pitchFamily="18" charset="0"/>
              </a:rPr>
              <a:t>20H51A05K9	J. Harshini Naik </a:t>
            </a:r>
          </a:p>
          <a:p>
            <a:r>
              <a:rPr lang="en-US" dirty="0">
                <a:latin typeface="Times New Roman" panose="02020603050405020304" pitchFamily="18" charset="0"/>
                <a:cs typeface="Times New Roman" panose="02020603050405020304" pitchFamily="18" charset="0"/>
              </a:rPr>
              <a:t>20H51A05P0	K. Kavya Sree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xmlns="" id="{AD0F730A-C1F0-0B65-746F-AE6DFE148FA7}"/>
              </a:ext>
            </a:extLst>
          </p:cNvPr>
          <p:cNvSpPr txBox="1"/>
          <p:nvPr/>
        </p:nvSpPr>
        <p:spPr>
          <a:xfrm>
            <a:off x="457200" y="1295400"/>
            <a:ext cx="8305800" cy="3935757"/>
          </a:xfrm>
          <a:prstGeom prst="rect">
            <a:avLst/>
          </a:prstGeom>
          <a:noFill/>
        </p:spPr>
        <p:txBody>
          <a:bodyPr wrap="square">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The objective of this project is to develop a Toxic Comment Classification System utilizing Long Short-Term Memory (LSTM) architecture. The system aims to automatically identify and categorize toxic comments within textual data across various online platforms, such as social media, forums, and comment sections. A toxic comment is defined as any form of text containing offensive, harmful, or inappropriate language that may potentially incite hostility or discomfort among readers.</a:t>
            </a:r>
          </a:p>
          <a:p>
            <a:pPr>
              <a:lnSpc>
                <a:spcPct val="150000"/>
              </a:lnSpc>
            </a:pP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b="0" i="0" dirty="0">
                <a:solidFill>
                  <a:srgbClr val="374151"/>
                </a:solidFill>
                <a:effectLst/>
                <a:latin typeface="Times New Roman" panose="02020603050405020304" pitchFamily="18" charset="0"/>
                <a:cs typeface="Times New Roman" panose="02020603050405020304" pitchFamily="18" charset="0"/>
              </a:rPr>
              <a:t>The primary goal of this system is to create a robust and accurate model capable of distinguishing toxic comments from non-toxic ones. This involves training the LSTM-based classifier on a diverse dataset of labeled comments, encompassing a wide range of toxic behaviors, including but not limited to hate speech, harassment, profanity, and personal attacks. </a:t>
            </a:r>
            <a:r>
              <a:rPr lang="en-US" sz="1400" b="0" i="0" dirty="0">
                <a:solidFill>
                  <a:srgbClr val="1F2328"/>
                </a:solidFill>
                <a:effectLst/>
                <a:latin typeface="Times New Roman" panose="02020603050405020304" pitchFamily="18" charset="0"/>
                <a:cs typeface="Times New Roman" panose="02020603050405020304" pitchFamily="18" charset="0"/>
              </a:rPr>
              <a:t>In this project, we proposed a multi-label classification model using LSTM and Bi-LSTM to classify the various toxic comments into six classes namely toxic, severe toxic, obscene, threat, insult and identity hate.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xmlns="" id="{84238EDD-5E2E-7EE1-BB6B-DEF7F9D5F5F8}"/>
              </a:ext>
            </a:extLst>
          </p:cNvPr>
          <p:cNvSpPr txBox="1"/>
          <p:nvPr/>
        </p:nvSpPr>
        <p:spPr>
          <a:xfrm>
            <a:off x="838200" y="1676400"/>
            <a:ext cx="7924800" cy="1346331"/>
          </a:xfrm>
          <a:prstGeom prst="rect">
            <a:avLst/>
          </a:prstGeom>
          <a:noFill/>
        </p:spPr>
        <p:txBody>
          <a:bodyPr wrap="square" rtlCol="0">
            <a:spAutoFit/>
          </a:bodyPr>
          <a:lstStyle/>
          <a:p>
            <a:pPr>
              <a:lnSpc>
                <a:spcPct val="150000"/>
              </a:lnSpc>
            </a:pPr>
            <a:r>
              <a:rPr lang="en-US" sz="1400" b="0" i="0" dirty="0">
                <a:effectLst/>
                <a:latin typeface="Times New Roman" panose="02020603050405020304" pitchFamily="18" charset="0"/>
                <a:cs typeface="Times New Roman" panose="02020603050405020304" pitchFamily="18" charset="0"/>
              </a:rPr>
              <a:t>The scope of a project focused on toxic comment classification using both LSTM (Long Short-Term Memory) and Bi-LSTM (Bidirectional Long Short-Term Memory) networks is extensive and encompasses several critical components. This project aims to develop a robust and versatile solution to the pervasive issue of identifying and mitigating toxic content in online interactions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114193"/>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xmlns="" id="{C7B0E5F3-E63A-E40C-3B4F-FF4E3A18651B}"/>
              </a:ext>
            </a:extLst>
          </p:cNvPr>
          <p:cNvGraphicFramePr>
            <a:graphicFrameLocks noGrp="1"/>
          </p:cNvGraphicFramePr>
          <p:nvPr>
            <p:extLst>
              <p:ext uri="{D42A27DB-BD31-4B8C-83A1-F6EECF244321}">
                <p14:modId xmlns:p14="http://schemas.microsoft.com/office/powerpoint/2010/main" val="2282203104"/>
              </p:ext>
            </p:extLst>
          </p:nvPr>
        </p:nvGraphicFramePr>
        <p:xfrm>
          <a:off x="59636" y="411480"/>
          <a:ext cx="9082423" cy="13472160"/>
        </p:xfrm>
        <a:graphic>
          <a:graphicData uri="http://schemas.openxmlformats.org/drawingml/2006/table">
            <a:tbl>
              <a:tblPr firstRow="1" bandRow="1">
                <a:tableStyleId>{5C22544A-7EE6-4342-B048-85BDC9FD1C3A}</a:tableStyleId>
              </a:tblPr>
              <a:tblGrid>
                <a:gridCol w="528955">
                  <a:extLst>
                    <a:ext uri="{9D8B030D-6E8A-4147-A177-3AD203B41FA5}">
                      <a16:colId xmlns:a16="http://schemas.microsoft.com/office/drawing/2014/main" xmlns="" val="432745929"/>
                    </a:ext>
                  </a:extLst>
                </a:gridCol>
                <a:gridCol w="1195655">
                  <a:extLst>
                    <a:ext uri="{9D8B030D-6E8A-4147-A177-3AD203B41FA5}">
                      <a16:colId xmlns:a16="http://schemas.microsoft.com/office/drawing/2014/main" xmlns="" val="1998233565"/>
                    </a:ext>
                  </a:extLst>
                </a:gridCol>
                <a:gridCol w="1242745">
                  <a:extLst>
                    <a:ext uri="{9D8B030D-6E8A-4147-A177-3AD203B41FA5}">
                      <a16:colId xmlns:a16="http://schemas.microsoft.com/office/drawing/2014/main" xmlns="" val="3760181125"/>
                    </a:ext>
                  </a:extLst>
                </a:gridCol>
                <a:gridCol w="1828800">
                  <a:extLst>
                    <a:ext uri="{9D8B030D-6E8A-4147-A177-3AD203B41FA5}">
                      <a16:colId xmlns:a16="http://schemas.microsoft.com/office/drawing/2014/main" xmlns="" val="1470764825"/>
                    </a:ext>
                  </a:extLst>
                </a:gridCol>
                <a:gridCol w="1981200">
                  <a:extLst>
                    <a:ext uri="{9D8B030D-6E8A-4147-A177-3AD203B41FA5}">
                      <a16:colId xmlns:a16="http://schemas.microsoft.com/office/drawing/2014/main" xmlns="" val="3423994347"/>
                    </a:ext>
                  </a:extLst>
                </a:gridCol>
                <a:gridCol w="2305068">
                  <a:extLst>
                    <a:ext uri="{9D8B030D-6E8A-4147-A177-3AD203B41FA5}">
                      <a16:colId xmlns:a16="http://schemas.microsoft.com/office/drawing/2014/main" xmlns="" val="635663868"/>
                    </a:ext>
                  </a:extLst>
                </a:gridCol>
              </a:tblGrid>
              <a:tr h="680463">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4428592"/>
                  </a:ext>
                </a:extLst>
              </a:tr>
              <a:tr h="5087371">
                <a:tc>
                  <a:txBody>
                    <a:bodyPr/>
                    <a:lstStyle/>
                    <a:p>
                      <a:r>
                        <a:rPr lang="en-US" dirty="0"/>
                        <a:t>1</a:t>
                      </a:r>
                      <a:endParaRPr lang="en-IN" dirty="0"/>
                    </a:p>
                  </a:txBody>
                  <a:tcPr/>
                </a:tc>
                <a:tc>
                  <a:txBody>
                    <a:bodyPr/>
                    <a:lstStyle/>
                    <a:p>
                      <a:r>
                        <a:rPr lang="en-US" sz="1200" dirty="0">
                          <a:latin typeface="Times New Roman" panose="02020603050405020304" pitchFamily="18" charset="0"/>
                          <a:cs typeface="Times New Roman" panose="02020603050405020304" pitchFamily="18" charset="0"/>
                        </a:rPr>
                        <a:t>Vaibhav </a:t>
                      </a:r>
                      <a:r>
                        <a:rPr lang="en-US" sz="1200" dirty="0" err="1">
                          <a:latin typeface="Times New Roman" panose="02020603050405020304" pitchFamily="18" charset="0"/>
                          <a:cs typeface="Times New Roman" panose="02020603050405020304" pitchFamily="18" charset="0"/>
                        </a:rPr>
                        <a:t>Rupapar</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Impact of SMOTE on imbalanced text features for toxic comments classification using RVVC Model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regression vector voting classifier (RVVC), for toxic comment classification. RVVC is an ensemble classifier that combines the logistic regression and support vector classifier through soft voting criteria</a:t>
                      </a:r>
                      <a:r>
                        <a:rPr lang="en-US" sz="1400" b="0" i="0" dirty="0">
                          <a:solidFill>
                            <a:schemeClr val="dk1"/>
                          </a:solidFill>
                          <a:effectLst/>
                          <a:latin typeface="+mn-lt"/>
                          <a:ea typeface="+mn-ea"/>
                          <a:cs typeface="+mn-cs"/>
                        </a:rPr>
                        <a:t>.</a:t>
                      </a:r>
                      <a:endParaRPr lang="en-IN" sz="1400" dirty="0"/>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For evaluation, term frequency-inverse document frequency (TF-IDF) and bag-of-words (</a:t>
                      </a:r>
                      <a:r>
                        <a:rPr lang="en-US" sz="1400" b="0" i="0" dirty="0" err="1">
                          <a:solidFill>
                            <a:schemeClr val="dk1"/>
                          </a:solidFill>
                          <a:effectLst/>
                          <a:latin typeface="Times New Roman" panose="02020603050405020304" pitchFamily="18" charset="0"/>
                          <a:ea typeface="+mn-ea"/>
                          <a:cs typeface="Times New Roman" panose="02020603050405020304" pitchFamily="18" charset="0"/>
                        </a:rPr>
                        <a:t>BoW</a:t>
                      </a:r>
                      <a:r>
                        <a:rPr lang="en-US" sz="1400" b="0" i="0" dirty="0">
                          <a:solidFill>
                            <a:schemeClr val="dk1"/>
                          </a:solidFill>
                          <a:effectLst/>
                          <a:latin typeface="Times New Roman" panose="02020603050405020304" pitchFamily="18" charset="0"/>
                          <a:ea typeface="+mn-ea"/>
                          <a:cs typeface="Times New Roman" panose="02020603050405020304" pitchFamily="18" charset="0"/>
                        </a:rPr>
                        <a:t>) are utilized as feature extraction with imbalanced and imbalanced datasets. Synthetic minority oversampling technique (SMOTE) and random under-sampling technique are used for balancing the datasets.</a:t>
                      </a:r>
                    </a:p>
                    <a:p>
                      <a:r>
                        <a:rPr lang="en-US" sz="1400" b="0" i="0" dirty="0">
                          <a:solidFill>
                            <a:schemeClr val="dk1"/>
                          </a:solidFill>
                          <a:effectLst/>
                          <a:latin typeface="Times New Roman" panose="02020603050405020304" pitchFamily="18" charset="0"/>
                          <a:ea typeface="+mn-ea"/>
                          <a:cs typeface="Times New Roman" panose="02020603050405020304" pitchFamily="18" charset="0"/>
                        </a:rPr>
                        <a:t>Several state-of-the-art models are used along with machine learning models including support vector machine (SVM), random forest (RF), gradient boosting machine (GBM), logistic regression (LR), and k-nearest neighbor (K-NN) for performance appraisal.</a:t>
                      </a:r>
                    </a:p>
                    <a:p>
                      <a:endParaRPr lang="en-IN" dirty="0"/>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The proposed model RVVC outperforms both the RNN and machine learning models due to its structure.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097843794"/>
                  </a:ext>
                </a:extLst>
              </a:tr>
              <a:tr h="302428">
                <a:tc>
                  <a:txBody>
                    <a:bodyPr/>
                    <a:lstStyle/>
                    <a:p>
                      <a:r>
                        <a:rPr lang="en-US" dirty="0"/>
                        <a:t>2</a:t>
                      </a:r>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Alessio</a:t>
                      </a:r>
                    </a:p>
                    <a:p>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The goal is to detect and classify toxic comments in online conversations using Jigsaw's Toxic Comment Classification dataset.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focused on the Jigsaw Toxic Comment Classification Challenge hosted on Kaggle. The task consists of aa Multilabel text classification problem where a given toxic comment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three distinct models using TensorFlow to address the challenge.</a:t>
                      </a:r>
                    </a:p>
                    <a:p>
                      <a:r>
                        <a:rPr lang="en-US" sz="1400" b="0" i="0" dirty="0">
                          <a:solidFill>
                            <a:schemeClr val="dk1"/>
                          </a:solidFill>
                          <a:effectLst/>
                          <a:latin typeface="Times New Roman" panose="02020603050405020304" pitchFamily="18" charset="0"/>
                          <a:ea typeface="+mn-ea"/>
                          <a:cs typeface="Times New Roman" panose="02020603050405020304" pitchFamily="18" charset="0"/>
                        </a:rPr>
                        <a:t>1)Bi-LSTM </a:t>
                      </a:r>
                      <a:r>
                        <a:rPr lang="en-US" sz="1400" b="0" i="0" dirty="0">
                          <a:solidFill>
                            <a:schemeClr val="dk1"/>
                          </a:solidFill>
                          <a:effectLst/>
                          <a:latin typeface="+mn-lt"/>
                          <a:ea typeface="+mn-ea"/>
                          <a:cs typeface="+mn-cs"/>
                        </a:rPr>
                        <a:t>network with embeddings trained from scratch.</a:t>
                      </a:r>
                    </a:p>
                    <a:p>
                      <a:r>
                        <a:rPr lang="en-US" sz="1400" b="0" i="0" dirty="0">
                          <a:solidFill>
                            <a:schemeClr val="dk1"/>
                          </a:solidFill>
                          <a:effectLst/>
                          <a:latin typeface="+mn-lt"/>
                          <a:ea typeface="+mn-ea"/>
                          <a:cs typeface="+mn-cs"/>
                        </a:rPr>
                        <a:t>2) a variation of the baseline approach that incorporated Glove's pre-trained embeddings with the Bidirectional LSTM architecture.</a:t>
                      </a:r>
                    </a:p>
                    <a:p>
                      <a:r>
                        <a:rPr lang="en-US" sz="1400" b="0" i="0" dirty="0">
                          <a:solidFill>
                            <a:schemeClr val="dk1"/>
                          </a:solidFill>
                          <a:effectLst/>
                          <a:latin typeface="+mn-lt"/>
                          <a:ea typeface="+mn-ea"/>
                          <a:cs typeface="+mn-cs"/>
                        </a:rPr>
                        <a:t>3) the well-known BERT model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b="0" i="0" dirty="0">
                          <a:solidFill>
                            <a:schemeClr val="dk1"/>
                          </a:solidFill>
                          <a:effectLst/>
                          <a:latin typeface="+mn-lt"/>
                          <a:ea typeface="+mn-ea"/>
                          <a:cs typeface="+mn-cs"/>
                        </a:rPr>
                        <a:t> </a:t>
                      </a:r>
                      <a:r>
                        <a:rPr lang="en-US" sz="1400" b="0" i="0" dirty="0">
                          <a:solidFill>
                            <a:schemeClr val="dk1"/>
                          </a:solidFill>
                          <a:effectLst/>
                          <a:latin typeface="+mn-lt"/>
                          <a:ea typeface="+mn-ea"/>
                          <a:cs typeface="+mn-cs"/>
                        </a:rPr>
                        <a:t>AUC-ROC can be misleading in case of imbalanced data, as it only considers the overall performance of the model without taking into account class imbalance</a:t>
                      </a:r>
                      <a:r>
                        <a:rPr lang="en-US" b="0" i="0" dirty="0">
                          <a:solidFill>
                            <a:schemeClr val="dk1"/>
                          </a:solidFill>
                          <a:effectLst/>
                          <a:latin typeface="+mn-lt"/>
                          <a:ea typeface="+mn-ea"/>
                          <a:cs typeface="+mn-cs"/>
                        </a:rPr>
                        <a:t>.</a:t>
                      </a:r>
                    </a:p>
                    <a:p>
                      <a:r>
                        <a:rPr lang="en-US" dirty="0"/>
                        <a:t/>
                      </a:r>
                      <a:br>
                        <a:rPr lang="en-US" dirty="0"/>
                      </a:br>
                      <a:endParaRPr lang="en-IN" dirty="0"/>
                    </a:p>
                  </a:txBody>
                  <a:tcPr/>
                </a:tc>
                <a:extLst>
                  <a:ext uri="{0D108BD9-81ED-4DB2-BD59-A6C34878D82A}">
                    <a16:rowId xmlns:a16="http://schemas.microsoft.com/office/drawing/2014/main" xmlns="" val="3396774005"/>
                  </a:ext>
                </a:extLst>
              </a:tr>
              <a:tr h="302428">
                <a:tc>
                  <a:txBody>
                    <a:bodyPr/>
                    <a:lstStyle/>
                    <a:p>
                      <a:r>
                        <a:rPr lang="en-US" dirty="0"/>
                        <a:t>3</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Aits journal 2021</a:t>
                      </a:r>
                    </a:p>
                  </a:txBody>
                  <a:tcPr/>
                </a:tc>
                <a:tc>
                  <a:txBody>
                    <a:bodyPr/>
                    <a:lstStyle/>
                    <a:p>
                      <a:r>
                        <a:rPr lang="en-IN" sz="1400" dirty="0">
                          <a:latin typeface="Times New Roman" panose="02020603050405020304" pitchFamily="18" charset="0"/>
                          <a:cs typeface="Times New Roman" panose="02020603050405020304" pitchFamily="18" charset="0"/>
                        </a:rPr>
                        <a:t>Toxic comment classification </a:t>
                      </a: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The topic is particularly intriguing because of the intense debates about how poisonous information on the internet has impacted society’s general health.</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train.csv — the training set, contains comments with their binary labels</a:t>
                      </a:r>
                    </a:p>
                    <a:p>
                      <a:r>
                        <a:rPr lang="en-US" sz="1400" b="0" i="0" dirty="0">
                          <a:solidFill>
                            <a:schemeClr val="dk1"/>
                          </a:solidFill>
                          <a:effectLst/>
                          <a:latin typeface="Times New Roman" panose="02020603050405020304" pitchFamily="18" charset="0"/>
                          <a:ea typeface="+mn-ea"/>
                          <a:cs typeface="Times New Roman" panose="02020603050405020304" pitchFamily="18" charset="0"/>
                        </a:rPr>
                        <a:t>test.csv — the test set, you must predict the toxicity probabilities for these comments.</a:t>
                      </a:r>
                    </a:p>
                    <a:p>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Acuuray</a:t>
                      </a:r>
                      <a:r>
                        <a:rPr lang="en-IN" sz="1400" dirty="0">
                          <a:latin typeface="Times New Roman" panose="02020603050405020304" pitchFamily="18" charset="0"/>
                          <a:cs typeface="Times New Roman" panose="02020603050405020304" pitchFamily="18" charset="0"/>
                        </a:rPr>
                        <a:t> rate</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15288033"/>
                  </a:ext>
                </a:extLst>
              </a:tr>
              <a:tr h="302428">
                <a:tc>
                  <a:txBody>
                    <a:bodyPr/>
                    <a:lstStyle/>
                    <a:p>
                      <a:r>
                        <a:rPr lang="en-IN" dirty="0"/>
                        <a:t>4</a:t>
                      </a:r>
                    </a:p>
                  </a:txBody>
                  <a:tcPr/>
                </a:tc>
                <a:tc>
                  <a:txBody>
                    <a:bodyPr/>
                    <a:lstStyle/>
                    <a:p>
                      <a:r>
                        <a:rPr lang="en-IN" sz="1400" dirty="0">
                          <a:latin typeface="Times New Roman" panose="02020603050405020304" pitchFamily="18" charset="0"/>
                          <a:cs typeface="Times New Roman" panose="02020603050405020304" pitchFamily="18" charset="0"/>
                        </a:rPr>
                        <a:t>IEEE explorer</a:t>
                      </a:r>
                    </a:p>
                    <a:p>
                      <a:r>
                        <a:rPr lang="en-IN" sz="1400" dirty="0">
                          <a:latin typeface="Times New Roman" panose="02020603050405020304" pitchFamily="18" charset="0"/>
                          <a:cs typeface="Times New Roman" panose="02020603050405020304" pitchFamily="18" charset="0"/>
                        </a:rPr>
                        <a:t>2022</a:t>
                      </a:r>
                    </a:p>
                  </a:txBody>
                  <a:tcPr/>
                </a:tc>
                <a:tc>
                  <a:txBody>
                    <a:bodyPr/>
                    <a:lstStyle/>
                    <a:p>
                      <a:r>
                        <a:rPr lang="en-IN" sz="1400" dirty="0">
                          <a:latin typeface="Times New Roman" panose="02020603050405020304" pitchFamily="18" charset="0"/>
                          <a:cs typeface="Times New Roman" panose="02020603050405020304" pitchFamily="18" charset="0"/>
                        </a:rPr>
                        <a:t>Classification of online toxic comments using the machine learning</a:t>
                      </a: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online bullying and harassment affects the free flow of thoughts by restricting the dissenting opinions of people.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use six machine learning algorithms and apply them to our data to solve the problem of text classification.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toxicity with high accuracy to limit down its adverse effects which will be an incentive for organizations to take the necessary steps</a:t>
                      </a:r>
                      <a:r>
                        <a:rPr lang="en-US" b="0" i="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xmlns=""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xmlns="" id="{C7B0E5F3-E63A-E40C-3B4F-FF4E3A18651B}"/>
              </a:ext>
            </a:extLst>
          </p:cNvPr>
          <p:cNvGraphicFramePr>
            <a:graphicFrameLocks noGrp="1"/>
          </p:cNvGraphicFramePr>
          <p:nvPr>
            <p:extLst>
              <p:ext uri="{D42A27DB-BD31-4B8C-83A1-F6EECF244321}">
                <p14:modId xmlns:p14="http://schemas.microsoft.com/office/powerpoint/2010/main" val="2710143877"/>
              </p:ext>
            </p:extLst>
          </p:nvPr>
        </p:nvGraphicFramePr>
        <p:xfrm>
          <a:off x="59636" y="381000"/>
          <a:ext cx="8991600" cy="9640389"/>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xmlns="" val="432745929"/>
                    </a:ext>
                  </a:extLst>
                </a:gridCol>
                <a:gridCol w="1112861">
                  <a:extLst>
                    <a:ext uri="{9D8B030D-6E8A-4147-A177-3AD203B41FA5}">
                      <a16:colId xmlns:a16="http://schemas.microsoft.com/office/drawing/2014/main" xmlns="" val="1998233565"/>
                    </a:ext>
                  </a:extLst>
                </a:gridCol>
                <a:gridCol w="1371600">
                  <a:extLst>
                    <a:ext uri="{9D8B030D-6E8A-4147-A177-3AD203B41FA5}">
                      <a16:colId xmlns:a16="http://schemas.microsoft.com/office/drawing/2014/main" xmlns="" val="3760181125"/>
                    </a:ext>
                  </a:extLst>
                </a:gridCol>
                <a:gridCol w="1659133">
                  <a:extLst>
                    <a:ext uri="{9D8B030D-6E8A-4147-A177-3AD203B41FA5}">
                      <a16:colId xmlns:a16="http://schemas.microsoft.com/office/drawing/2014/main" xmlns="" val="1470764825"/>
                    </a:ext>
                  </a:extLst>
                </a:gridCol>
                <a:gridCol w="1978637">
                  <a:extLst>
                    <a:ext uri="{9D8B030D-6E8A-4147-A177-3AD203B41FA5}">
                      <a16:colId xmlns:a16="http://schemas.microsoft.com/office/drawing/2014/main" xmlns="" val="3423994347"/>
                    </a:ext>
                  </a:extLst>
                </a:gridCol>
                <a:gridCol w="2289266">
                  <a:extLst>
                    <a:ext uri="{9D8B030D-6E8A-4147-A177-3AD203B41FA5}">
                      <a16:colId xmlns:a16="http://schemas.microsoft.com/office/drawing/2014/main" xmlns="" val="635663868"/>
                    </a:ext>
                  </a:extLst>
                </a:gridCol>
              </a:tblGrid>
              <a:tr h="1807029">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4428592"/>
                  </a:ext>
                </a:extLst>
              </a:tr>
              <a:tr h="1129393">
                <a:tc>
                  <a:txBody>
                    <a:bodyPr/>
                    <a:lstStyle/>
                    <a:p>
                      <a:r>
                        <a:rPr lang="en-US" dirty="0"/>
                        <a:t>5</a:t>
                      </a:r>
                      <a:endParaRPr lang="en-IN" dirty="0"/>
                    </a:p>
                  </a:txBody>
                  <a:tcPr/>
                </a:tc>
                <a:tc>
                  <a:txBody>
                    <a:bodyPr/>
                    <a:lstStyle/>
                    <a:p>
                      <a:r>
                        <a:rPr lang="en-IN" sz="1400" dirty="0"/>
                        <a:t>IEEE Explorer</a:t>
                      </a:r>
                    </a:p>
                    <a:p>
                      <a:r>
                        <a:rPr lang="en-IN" sz="1400" dirty="0"/>
                        <a:t>2021</a:t>
                      </a: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To understand whether the </a:t>
                      </a:r>
                      <a:r>
                        <a:rPr lang="en-US" sz="1400" b="0" i="0" dirty="0" err="1">
                          <a:solidFill>
                            <a:schemeClr val="dk1"/>
                          </a:solidFill>
                          <a:effectLst/>
                          <a:latin typeface="Times New Roman" panose="02020603050405020304" pitchFamily="18" charset="0"/>
                          <a:ea typeface="+mn-ea"/>
                          <a:cs typeface="Times New Roman" panose="02020603050405020304" pitchFamily="18" charset="0"/>
                        </a:rPr>
                        <a:t>followingcomment</a:t>
                      </a:r>
                      <a:r>
                        <a:rPr lang="en-US" sz="1400" b="0" i="0" dirty="0">
                          <a:solidFill>
                            <a:schemeClr val="dk1"/>
                          </a:solidFill>
                          <a:effectLst/>
                          <a:latin typeface="Times New Roman" panose="02020603050405020304" pitchFamily="18" charset="0"/>
                          <a:ea typeface="+mn-ea"/>
                          <a:cs typeface="Times New Roman" panose="02020603050405020304" pitchFamily="18" charset="0"/>
                        </a:rPr>
                        <a:t> falls under the toxic or nontoxic category by using multiple machine learning techniques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The following study uses 6 different traits, with the help of  vectorization a dictionary will be created out of known vocabulary(Dataset) to train the ML model.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Random Forest algorithm performed well against all types of </a:t>
                      </a:r>
                      <a:r>
                        <a:rPr lang="en-US" sz="1400" b="0" i="0" dirty="0" err="1">
                          <a:solidFill>
                            <a:schemeClr val="dk1"/>
                          </a:solidFill>
                          <a:effectLst/>
                          <a:latin typeface="Times New Roman" panose="02020603050405020304" pitchFamily="18" charset="0"/>
                          <a:ea typeface="+mn-ea"/>
                          <a:cs typeface="Times New Roman" panose="02020603050405020304" pitchFamily="18" charset="0"/>
                        </a:rPr>
                        <a:t>traitswhich</a:t>
                      </a:r>
                      <a:r>
                        <a:rPr lang="en-US" sz="1400" b="0" i="0" dirty="0">
                          <a:solidFill>
                            <a:schemeClr val="dk1"/>
                          </a:solidFill>
                          <a:effectLst/>
                          <a:latin typeface="Times New Roman" panose="02020603050405020304" pitchFamily="18" charset="0"/>
                          <a:ea typeface="+mn-ea"/>
                          <a:cs typeface="Times New Roman" panose="02020603050405020304" pitchFamily="18" charset="0"/>
                        </a:rPr>
                        <a:t> gave us a good accuracy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Machine learning models have less accuracy rate when compared to the deep learning models</a:t>
                      </a:r>
                    </a:p>
                  </a:txBody>
                  <a:tcPr/>
                </a:tc>
                <a:extLst>
                  <a:ext uri="{0D108BD9-81ED-4DB2-BD59-A6C34878D82A}">
                    <a16:rowId xmlns:a16="http://schemas.microsoft.com/office/drawing/2014/main" xmlns="" val="3097843794"/>
                  </a:ext>
                </a:extLst>
              </a:tr>
              <a:tr h="1129393">
                <a:tc>
                  <a:txBody>
                    <a:bodyPr/>
                    <a:lstStyle/>
                    <a:p>
                      <a:r>
                        <a:rPr lang="en-US" dirty="0"/>
                        <a:t>6</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IEEE Explorer</a:t>
                      </a:r>
                    </a:p>
                    <a:p>
                      <a:r>
                        <a:rPr lang="en-IN" sz="1400" dirty="0">
                          <a:latin typeface="Times New Roman" panose="02020603050405020304" pitchFamily="18" charset="0"/>
                          <a:cs typeface="Times New Roman" panose="02020603050405020304" pitchFamily="18" charset="0"/>
                        </a:rPr>
                        <a:t>2020</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0" i="0" dirty="0">
                          <a:solidFill>
                            <a:schemeClr val="dk1"/>
                          </a:solidFill>
                          <a:effectLst/>
                          <a:latin typeface="Times New Roman" panose="02020603050405020304" pitchFamily="18" charset="0"/>
                          <a:ea typeface="+mn-ea"/>
                          <a:cs typeface="Times New Roman" panose="02020603050405020304" pitchFamily="18" charset="0"/>
                        </a:rPr>
                        <a:t>Multi-label Comment Classification Using </a:t>
                      </a:r>
                      <a:r>
                        <a:rPr lang="en-IN" sz="1400" b="0" i="0" dirty="0" err="1">
                          <a:solidFill>
                            <a:schemeClr val="dk1"/>
                          </a:solidFill>
                          <a:effectLst/>
                          <a:latin typeface="Times New Roman" panose="02020603050405020304" pitchFamily="18" charset="0"/>
                          <a:ea typeface="+mn-ea"/>
                          <a:cs typeface="Times New Roman" panose="02020603050405020304" pitchFamily="18" charset="0"/>
                        </a:rPr>
                        <a:t>GloVe</a:t>
                      </a:r>
                      <a:r>
                        <a:rPr lang="en-IN" sz="1400" b="0" i="0" dirty="0">
                          <a:solidFill>
                            <a:schemeClr val="dk1"/>
                          </a:solidFill>
                          <a:effectLst/>
                          <a:latin typeface="Times New Roman" panose="02020603050405020304" pitchFamily="18" charset="0"/>
                          <a:ea typeface="+mn-ea"/>
                          <a:cs typeface="Times New Roman" panose="02020603050405020304" pitchFamily="18" charset="0"/>
                        </a:rPr>
                        <a:t>-RNN Framework</a:t>
                      </a:r>
                    </a:p>
                    <a:p>
                      <a:endParaRPr lang="en-IN" dirty="0"/>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Multi-label comment classification using </a:t>
                      </a:r>
                      <a:r>
                        <a:rPr lang="en-US" sz="1400" b="0" i="0" dirty="0" err="1">
                          <a:solidFill>
                            <a:schemeClr val="dk1"/>
                          </a:solidFill>
                          <a:effectLst/>
                          <a:latin typeface="Times New Roman" panose="02020603050405020304" pitchFamily="18" charset="0"/>
                          <a:ea typeface="+mn-ea"/>
                          <a:cs typeface="Times New Roman" panose="02020603050405020304" pitchFamily="18" charset="0"/>
                        </a:rPr>
                        <a:t>GloVe</a:t>
                      </a:r>
                      <a:r>
                        <a:rPr lang="en-US" sz="1400" b="0" i="0" dirty="0">
                          <a:solidFill>
                            <a:schemeClr val="dk1"/>
                          </a:solidFill>
                          <a:effectLst/>
                          <a:latin typeface="Times New Roman" panose="02020603050405020304" pitchFamily="18" charset="0"/>
                          <a:ea typeface="+mn-ea"/>
                          <a:cs typeface="Times New Roman" panose="02020603050405020304" pitchFamily="18" charset="0"/>
                        </a:rPr>
                        <a:t> embedding is addressed using deep neural networks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Long short-term memory (LSTM), convolutional neural network (CNN), and gated recurrent neural network (GRU) models have been used for the classification phase.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The evaluation of results shows that recurrent neural network-based models outperform convolutional neural network-based models.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96774005"/>
                  </a:ext>
                </a:extLst>
              </a:tr>
              <a:tr h="1129393">
                <a:tc>
                  <a:txBody>
                    <a:bodyPr/>
                    <a:lstStyle/>
                    <a:p>
                      <a:r>
                        <a:rPr lang="en-US" dirty="0"/>
                        <a:t>7</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IEEE Explorer</a:t>
                      </a:r>
                    </a:p>
                    <a:p>
                      <a:r>
                        <a:rPr lang="en-IN" sz="1400" dirty="0">
                          <a:latin typeface="Times New Roman" panose="02020603050405020304" pitchFamily="18" charset="0"/>
                          <a:cs typeface="Times New Roman" panose="02020603050405020304" pitchFamily="18" charset="0"/>
                        </a:rPr>
                        <a:t>2023</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0" i="0" dirty="0">
                          <a:solidFill>
                            <a:schemeClr val="dk1"/>
                          </a:solidFill>
                          <a:effectLst/>
                          <a:latin typeface="Times New Roman" panose="02020603050405020304" pitchFamily="18" charset="0"/>
                          <a:ea typeface="+mn-ea"/>
                          <a:cs typeface="Times New Roman" panose="02020603050405020304" pitchFamily="18" charset="0"/>
                        </a:rPr>
                        <a:t>Multilingual Toxic Comment Classifier</a:t>
                      </a:r>
                    </a:p>
                    <a:p>
                      <a:endParaRPr lang="en-IN" dirty="0"/>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dataset with more than one language there are many problems faced in writing the pseudo-code of the Deep learning algorithms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neural network (CNN), and gated recurrent neural network (GRU) models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Acuuracy</a:t>
                      </a:r>
                      <a:r>
                        <a:rPr lang="en-IN" sz="1400" dirty="0">
                          <a:latin typeface="Times New Roman" panose="02020603050405020304" pitchFamily="18" charset="0"/>
                          <a:cs typeface="Times New Roman" panose="02020603050405020304" pitchFamily="18" charset="0"/>
                        </a:rPr>
                        <a:t> rate is average</a:t>
                      </a:r>
                    </a:p>
                  </a:txBody>
                  <a:tcPr/>
                </a:tc>
                <a:extLst>
                  <a:ext uri="{0D108BD9-81ED-4DB2-BD59-A6C34878D82A}">
                    <a16:rowId xmlns:a16="http://schemas.microsoft.com/office/drawing/2014/main" xmlns="" val="715288033"/>
                  </a:ext>
                </a:extLst>
              </a:tr>
              <a:tr h="1129393">
                <a:tc>
                  <a:txBody>
                    <a:bodyPr/>
                    <a:lstStyle/>
                    <a:p>
                      <a:r>
                        <a:rPr lang="en-US" dirty="0"/>
                        <a:t>8</a:t>
                      </a:r>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Nithin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kumar</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IEEE Explorer 2023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Times New Roman" panose="02020603050405020304" pitchFamily="18" charset="0"/>
                          <a:ea typeface="+mn-ea"/>
                          <a:cs typeface="Times New Roman" panose="02020603050405020304" pitchFamily="18" charset="0"/>
                        </a:rPr>
                        <a:t>Machine Learning-based Multilabel Toxic Comment Classification</a:t>
                      </a:r>
                    </a:p>
                    <a:p>
                      <a:endParaRPr lang="en-IN" dirty="0"/>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cyberbullying, personal assaults, and the use of profane language. To tackle this challenge, we are detecting the toxicity level in the Jigsaw dataset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b="0" i="0" dirty="0">
                          <a:solidFill>
                            <a:schemeClr val="dk1"/>
                          </a:solidFill>
                          <a:effectLst/>
                          <a:latin typeface="+mn-lt"/>
                          <a:ea typeface="+mn-ea"/>
                          <a:cs typeface="+mn-cs"/>
                        </a:rPr>
                        <a:t> </a:t>
                      </a:r>
                      <a:r>
                        <a:rPr lang="en-US" sz="1400" b="0" i="0" dirty="0">
                          <a:solidFill>
                            <a:schemeClr val="dk1"/>
                          </a:solidFill>
                          <a:effectLst/>
                          <a:latin typeface="Times New Roman" panose="02020603050405020304" pitchFamily="18" charset="0"/>
                          <a:ea typeface="+mn-ea"/>
                          <a:cs typeface="Times New Roman" panose="02020603050405020304" pitchFamily="18" charset="0"/>
                        </a:rPr>
                        <a:t>Multinomial NB, Logistic Regression, and Support Vector Machine with TF-IDF on identifying toxicity in text.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b="0" i="0" dirty="0">
                          <a:solidFill>
                            <a:schemeClr val="dk1"/>
                          </a:solidFill>
                          <a:effectLst/>
                          <a:latin typeface="+mn-lt"/>
                          <a:ea typeface="+mn-ea"/>
                          <a:cs typeface="+mn-cs"/>
                        </a:rPr>
                        <a:t> </a:t>
                      </a:r>
                      <a:r>
                        <a:rPr lang="en-US" sz="1400" b="0" i="0" dirty="0">
                          <a:solidFill>
                            <a:schemeClr val="dk1"/>
                          </a:solidFill>
                          <a:effectLst/>
                          <a:latin typeface="Times New Roman" panose="02020603050405020304" pitchFamily="18" charset="0"/>
                          <a:ea typeface="+mn-ea"/>
                          <a:cs typeface="Times New Roman" panose="02020603050405020304" pitchFamily="18" charset="0"/>
                        </a:rPr>
                        <a:t>Logistic Regression trumps the other models in terms of accuracy and hamming loss</a:t>
                      </a:r>
                      <a:r>
                        <a:rPr lang="en-US" b="0" i="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xmlns=""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pic>
        <p:nvPicPr>
          <p:cNvPr id="5" name="Picture 4">
            <a:extLst>
              <a:ext uri="{FF2B5EF4-FFF2-40B4-BE49-F238E27FC236}">
                <a16:creationId xmlns:a16="http://schemas.microsoft.com/office/drawing/2014/main" xmlns="" id="{143CB7A0-1734-E8C2-B681-B5F906B1CE42}"/>
              </a:ext>
            </a:extLst>
          </p:cNvPr>
          <p:cNvPicPr>
            <a:picLocks noChangeAspect="1"/>
          </p:cNvPicPr>
          <p:nvPr/>
        </p:nvPicPr>
        <p:blipFill>
          <a:blip r:embed="rId2"/>
          <a:stretch>
            <a:fillRect/>
          </a:stretch>
        </p:blipFill>
        <p:spPr>
          <a:xfrm>
            <a:off x="4953000" y="1371600"/>
            <a:ext cx="3886200" cy="4726800"/>
          </a:xfrm>
          <a:prstGeom prst="rect">
            <a:avLst/>
          </a:prstGeom>
        </p:spPr>
      </p:pic>
      <p:pic>
        <p:nvPicPr>
          <p:cNvPr id="10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 y="1524000"/>
            <a:ext cx="4495800" cy="457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xmlns="" id="{57535489-84E8-509A-CE2F-EE13E1B46A65}"/>
              </a:ext>
            </a:extLst>
          </p:cNvPr>
          <p:cNvSpPr txBox="1"/>
          <p:nvPr/>
        </p:nvSpPr>
        <p:spPr>
          <a:xfrm>
            <a:off x="457200" y="1447800"/>
            <a:ext cx="8229600" cy="2308324"/>
          </a:xfrm>
          <a:prstGeom prst="rect">
            <a:avLst/>
          </a:prstGeom>
          <a:noFill/>
        </p:spPr>
        <p:txBody>
          <a:bodyPr wrap="square" rtlCol="0">
            <a:spAutoFit/>
          </a:bodyPr>
          <a:lstStyle/>
          <a:p>
            <a:pPr>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Our Toxic Comment Classification System is developed to efficiently classify negative comments to promote healthy </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relationships</a:t>
            </a:r>
            <a:r>
              <a:rPr lang="en-US" sz="1400" dirty="0" smtClean="0"/>
              <a:t>.We defined </a:t>
            </a:r>
            <a:r>
              <a:rPr lang="en-US" sz="1400" dirty="0"/>
              <a:t>fine-grained classification schemes for toxicity to </a:t>
            </a:r>
            <a:r>
              <a:rPr lang="en-US" sz="1400"/>
              <a:t>support </a:t>
            </a:r>
            <a:r>
              <a:rPr lang="en-US" sz="1400" smtClean="0"/>
              <a:t> further </a:t>
            </a:r>
            <a:r>
              <a:rPr lang="en-US" sz="1400" dirty="0"/>
              <a:t>progress in this field and we gave an overview of publicly available datasets and state-of-the-art neural network architectures. Toxic comment detection was also set into context with the most recent research on transfer learning and on explaining neural networks. Finally, we outlined current challenges and future directions for research in this field.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xmlns="" id="{911338F1-2AA6-45F3-1466-B72E8701EBA9}"/>
              </a:ext>
            </a:extLst>
          </p:cNvPr>
          <p:cNvSpPr txBox="1"/>
          <p:nvPr/>
        </p:nvSpPr>
        <p:spPr>
          <a:xfrm>
            <a:off x="609600" y="1600200"/>
            <a:ext cx="8153400" cy="2031325"/>
          </a:xfrm>
          <a:prstGeom prst="rect">
            <a:avLst/>
          </a:prstGeom>
          <a:noFill/>
        </p:spPr>
        <p:txBody>
          <a:bodyPr wrap="square" rtlCol="0">
            <a:spAutoFit/>
          </a:bodyPr>
          <a:lstStyle/>
          <a:p>
            <a:pPr>
              <a:lnSpc>
                <a:spcPct val="150000"/>
              </a:lnSpc>
            </a:pPr>
            <a:r>
              <a:rPr lang="en-US" sz="1400" b="0" i="0" dirty="0">
                <a:effectLst/>
                <a:latin typeface="Times New Roman" panose="02020603050405020304" pitchFamily="18" charset="0"/>
                <a:cs typeface="Times New Roman" panose="02020603050405020304" pitchFamily="18" charset="0"/>
              </a:rPr>
              <a:t>In conclusion, toxic comment classification using Long Short-Term Memory (LSTM) networks is a powerful and effective approach for identifying and filtering out harmful, offensive, or inappropriate content in online discussions and social media platforms. This technology has been extensively applied in various applications, including content moderation, online safety, and maintaining a positive online environment</a:t>
            </a:r>
            <a:r>
              <a:rPr lang="en-US" sz="1400" b="0" i="0" dirty="0" smtClean="0">
                <a:effectLst/>
                <a:latin typeface="Times New Roman" panose="02020603050405020304" pitchFamily="18" charset="0"/>
                <a:cs typeface="Times New Roman" panose="02020603050405020304" pitchFamily="18" charset="0"/>
              </a:rPr>
              <a:t>.</a:t>
            </a:r>
            <a:r>
              <a:rPr lang="en-US" sz="1400" dirty="0"/>
              <a:t> </a:t>
            </a:r>
            <a:r>
              <a:rPr lang="en-US" sz="1400" dirty="0">
                <a:latin typeface="Times New Roman" pitchFamily="18" charset="0"/>
                <a:cs typeface="Times New Roman" pitchFamily="18" charset="0"/>
              </a:rPr>
              <a:t>One motivation for this task is the overwhelming number of comments posted online, which needs moderation to remain engaging, respectful, and </a:t>
            </a:r>
            <a:r>
              <a:rPr lang="en-US" sz="1400" dirty="0" err="1">
                <a:latin typeface="Times New Roman" pitchFamily="18" charset="0"/>
                <a:cs typeface="Times New Roman" pitchFamily="18" charset="0"/>
              </a:rPr>
              <a:t>informative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xmlns="" id="{9815537C-8202-4F7C-025D-8EEFBEBCAB3B}"/>
              </a:ext>
            </a:extLst>
          </p:cNvPr>
          <p:cNvSpPr txBox="1"/>
          <p:nvPr/>
        </p:nvSpPr>
        <p:spPr>
          <a:xfrm>
            <a:off x="228600" y="1143000"/>
            <a:ext cx="8458200" cy="1772088"/>
          </a:xfrm>
          <a:prstGeom prst="rect">
            <a:avLst/>
          </a:prstGeom>
          <a:noFill/>
        </p:spPr>
        <p:txBody>
          <a:bodyPr wrap="square">
            <a:spAutoFit/>
          </a:bodyPr>
          <a:lstStyle/>
          <a:p>
            <a:pPr marL="285750" lvl="0" indent="-285750">
              <a:lnSpc>
                <a:spcPct val="150000"/>
              </a:lnSpc>
              <a:spcAft>
                <a:spcPts val="0"/>
              </a:spcAft>
              <a:buFont typeface="Arial" panose="020B0604020202020204" pitchFamily="34" charset="0"/>
              <a:buChar char="•"/>
            </a:pPr>
            <a:r>
              <a:rPr lang="en-IN"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https://arxiv</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.org/ftp/arxiv/papers/1903/1903.06765.pdf</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spcAft>
                <a:spcPts val="800"/>
              </a:spcAft>
              <a:buFont typeface="Arial" panose="020B0604020202020204" pitchFamily="34" charset="0"/>
              <a:buChar char="•"/>
            </a:pPr>
            <a:r>
              <a:rPr lang="en-IN"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https://web.stanford.edu/class/archive/cs/cs224n/cs224n.1184/reports/6837517.pdf</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https://aclanthology.org/W18-5105.pdf</a:t>
            </a:r>
            <a:endPar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Richard  Socher.CS224d  Deep  Learning  for  Natural  Language  Processing  Lecture  2:Word  Vectors. url: https://cs224d.stanford.edu/lectures/CS224d-Lecture2.pdf</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xmlns="" id="{CBD775AE-16E1-A414-9AA4-FF91C9C5936F}"/>
              </a:ext>
            </a:extLst>
          </p:cNvPr>
          <p:cNvSpPr txBox="1"/>
          <p:nvPr/>
        </p:nvSpPr>
        <p:spPr>
          <a:xfrm>
            <a:off x="457200" y="1295400"/>
            <a:ext cx="8229600" cy="3931654"/>
          </a:xfrm>
          <a:prstGeom prst="rect">
            <a:avLst/>
          </a:prstGeom>
          <a:noFill/>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Over the past decade, social networking and social media platforms have experienced exponential growth. Today, individuals have the ability to share their thoughts and opinions with a global audience through these channels. In this context, it's expected that debates may emerge as a result of differing viewpoints. However, at times, these discussions can take a negative turn, escalating into conflicts on social media platforms, where one party may resort to using offensive language, commonly referred to as toxic comments.</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The identification of toxic comments presents a significant challenge for scholars in the field of research and development. Through the application of Natural Language Processing (NLP), text classifiers can automatically assess text and assign a set of predefined tags or categories based on its content. This particular model utilizes Long Short-Term Memory (LSTM) architecture to address the aforementioned issue. Its purpose is to encourage individuals to refrain from employing negative or profane language when engaging with others, thus fostering a healthier and more constructive conversation among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xmlns="" id="{7D0CF6A9-8D01-0487-712A-AB18DAE59E39}"/>
              </a:ext>
            </a:extLst>
          </p:cNvPr>
          <p:cNvSpPr txBox="1"/>
          <p:nvPr/>
        </p:nvSpPr>
        <p:spPr>
          <a:xfrm>
            <a:off x="381420" y="1375157"/>
            <a:ext cx="8381160" cy="4993483"/>
          </a:xfrm>
          <a:prstGeom prst="rect">
            <a:avLst/>
          </a:prstGeom>
          <a:noFill/>
        </p:spPr>
        <p:txBody>
          <a:bodyPr wrap="square">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Internet negativity has always been a hot topic.  The anonymity and the sense of distance of people’s internet presence have encouraged people to express themselves freely.  This freedom can sometimes lead to extreme outtakes on others people or the particular topics.  Extreme negativities has sometimes stopped people from expressing themselves or made them give up looking for different opinions online.  Issues like this happen almost all the time, across all platforms of discussion, and the modulators of these platforms have limited capabilities dealing with it.  Needless to say the time, energy and effort these modulators have to put into controlling this negativity on their platform.  People have been seeking help from various tools to analyze text-based information so that they can identify toxic expressions from a sea of information, both efficiently, and more importantly, accurately.</a:t>
            </a: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 tackle the above-mentioned problem, we have developed a Toxic Comment Classification System using Deep Learning. The system is designed to detect and classify toxic comments or texts while chatting. It helps people refrain from using negative or profane language while interacting with others and promote healthy conversation among users.</a:t>
            </a:r>
            <a:r>
              <a:rPr lang="en-US" sz="1800" b="1" dirty="0">
                <a:solidFill>
                  <a:srgbClr val="0E101A"/>
                </a:solidFill>
                <a:effectLst/>
                <a:latin typeface="Calibri" panose="020F0502020204030204" pitchFamily="34" charset="0"/>
                <a:ea typeface="Calibri" panose="020F0502020204030204" pitchFamily="34" charset="0"/>
              </a:rPr>
              <a:t> </a:t>
            </a:r>
            <a:r>
              <a:rPr lang="en-US" sz="1400" dirty="0">
                <a:solidFill>
                  <a:srgbClr val="0E101A"/>
                </a:solidFill>
                <a:effectLst/>
                <a:latin typeface="Times New Roman" panose="02020603050405020304" pitchFamily="18" charset="0"/>
                <a:ea typeface="Calibri" panose="020F0502020204030204" pitchFamily="34" charset="0"/>
                <a:cs typeface="Times New Roman" panose="02020603050405020304" pitchFamily="18" charset="0"/>
              </a:rPr>
              <a:t>The model used for this system is LSTM. LSTM stands for Long-Short Term Memory. It is a type of recurrent neural network that is better than traditional recurrent neural networks in terms of memory. </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xmlns="" id="{CC1D9770-D88B-BB6F-F6B4-7532590DD12F}"/>
              </a:ext>
            </a:extLst>
          </p:cNvPr>
          <p:cNvSpPr txBox="1"/>
          <p:nvPr/>
        </p:nvSpPr>
        <p:spPr>
          <a:xfrm>
            <a:off x="457200" y="1600200"/>
            <a:ext cx="8381160" cy="4017895"/>
          </a:xfrm>
          <a:prstGeom prst="rect">
            <a:avLst/>
          </a:prstGeom>
          <a:noFill/>
        </p:spPr>
        <p:txBody>
          <a:bodyPr wrap="square" rtlCol="0">
            <a:spAutoFit/>
          </a:bodyPr>
          <a:lstStyle/>
          <a:p>
            <a:pPr>
              <a:lnSpc>
                <a:spcPct val="150000"/>
              </a:lnSpc>
            </a:pPr>
            <a:r>
              <a:rPr lang="en-US" sz="1400" b="0" i="0" dirty="0">
                <a:effectLst/>
                <a:latin typeface="Times New Roman" panose="02020603050405020304" pitchFamily="18" charset="0"/>
                <a:cs typeface="Times New Roman" panose="02020603050405020304" pitchFamily="18" charset="0"/>
              </a:rPr>
              <a:t>The research objective of employing Long Short-Term Memory (LSTM) networks for toxic comment classification is to develop an efficient and effective solution to combat the proliferation of harmful, offensive, and inappropriate content in online communication channels. In a digital landscape where social media platforms and online forums play a pivotal role in shaping public discourse, it is imperative to create a safer and more inclusive online environment. By harnessing the power of LSTM networks, the primary aim of this research is to design, implement, and evaluate a robust model capable of accurately identifying and categorizing toxic comments. This includes the exploration of various LSTM architectures, the optimization of hyperparameters, and the utilization of interpretable methods to better understand the decision-making process of the model. Additionally, the research aims to address ethical concerns related to content moderation, emphasizing the importance of free speech and responsible online behavior. Ultimately, this research seeks to contribute to the development of advanced tools for content moderation that can be deployed at scale, enabling platforms to proactively manage and mitigate harmful content while fostering a more positive and respectful online community</a:t>
            </a:r>
            <a:r>
              <a:rPr lang="en-US" b="0" i="0" dirty="0">
                <a:effectLst/>
                <a:latin typeface="Söhne"/>
              </a:rPr>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10340</TotalTime>
  <Words>1769</Words>
  <Application>Microsoft Office PowerPoint</Application>
  <PresentationFormat>On-screen Show (4:3)</PresentationFormat>
  <Paragraphs>141</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Welcome</cp:lastModifiedBy>
  <cp:revision>717</cp:revision>
  <dcterms:modified xsi:type="dcterms:W3CDTF">2023-11-01T01:46:06Z</dcterms:modified>
</cp:coreProperties>
</file>