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62" d="100"/>
          <a:sy n="62" d="100"/>
        </p:scale>
        <p:origin x="82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FB0CC6F-7382-4590-A42C-2D2F85738FF3}" type="datetimeFigureOut">
              <a:rPr lang="en-IN" smtClean="0"/>
              <a:t>25-03-2025</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B587FC69-CCE6-4C16-BEB4-165DD6F1500F}" type="slidenum">
              <a:rPr lang="en-IN" smtClean="0"/>
              <a:t>‹#›</a:t>
            </a:fld>
            <a:endParaRPr lang="en-IN"/>
          </a:p>
        </p:txBody>
      </p:sp>
    </p:spTree>
    <p:extLst>
      <p:ext uri="{BB962C8B-B14F-4D97-AF65-F5344CB8AC3E}">
        <p14:creationId xmlns:p14="http://schemas.microsoft.com/office/powerpoint/2010/main" val="38528125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FB0CC6F-7382-4590-A42C-2D2F85738FF3}" type="datetimeFigureOut">
              <a:rPr lang="en-IN" smtClean="0"/>
              <a:t>25-03-2025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587FC69-CCE6-4C16-BEB4-165DD6F1500F}" type="slidenum">
              <a:rPr lang="en-IN" smtClean="0"/>
              <a:t>‹#›</a:t>
            </a:fld>
            <a:endParaRPr lang="en-IN"/>
          </a:p>
        </p:txBody>
      </p:sp>
    </p:spTree>
    <p:extLst>
      <p:ext uri="{BB962C8B-B14F-4D97-AF65-F5344CB8AC3E}">
        <p14:creationId xmlns:p14="http://schemas.microsoft.com/office/powerpoint/2010/main" val="20708244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B0CC6F-7382-4590-A42C-2D2F85738FF3}" type="datetimeFigureOut">
              <a:rPr lang="en-IN" smtClean="0"/>
              <a:t>25-03-2025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87FC69-CCE6-4C16-BEB4-165DD6F1500F}" type="slidenum">
              <a:rPr lang="en-IN" smtClean="0"/>
              <a:t>‹#›</a:t>
            </a:fld>
            <a:endParaRPr lang="en-IN"/>
          </a:p>
        </p:txBody>
      </p:sp>
    </p:spTree>
    <p:extLst>
      <p:ext uri="{BB962C8B-B14F-4D97-AF65-F5344CB8AC3E}">
        <p14:creationId xmlns:p14="http://schemas.microsoft.com/office/powerpoint/2010/main" val="17949534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B0CC6F-7382-4590-A42C-2D2F85738FF3}" type="datetimeFigureOut">
              <a:rPr lang="en-IN" smtClean="0"/>
              <a:t>25-03-2025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87FC69-CCE6-4C16-BEB4-165DD6F1500F}" type="slidenum">
              <a:rPr lang="en-IN" smtClean="0"/>
              <a:t>‹#›</a:t>
            </a:fld>
            <a:endParaRPr lang="en-IN"/>
          </a:p>
        </p:txBody>
      </p:sp>
    </p:spTree>
    <p:extLst>
      <p:ext uri="{BB962C8B-B14F-4D97-AF65-F5344CB8AC3E}">
        <p14:creationId xmlns:p14="http://schemas.microsoft.com/office/powerpoint/2010/main" val="11303522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B0CC6F-7382-4590-A42C-2D2F85738FF3}" type="datetimeFigureOut">
              <a:rPr lang="en-IN" smtClean="0"/>
              <a:t>25-03-2025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87FC69-CCE6-4C16-BEB4-165DD6F1500F}" type="slidenum">
              <a:rPr lang="en-IN" smtClean="0"/>
              <a:t>‹#›</a:t>
            </a:fld>
            <a:endParaRPr lang="en-IN"/>
          </a:p>
        </p:txBody>
      </p:sp>
    </p:spTree>
    <p:extLst>
      <p:ext uri="{BB962C8B-B14F-4D97-AF65-F5344CB8AC3E}">
        <p14:creationId xmlns:p14="http://schemas.microsoft.com/office/powerpoint/2010/main" val="28566432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B0CC6F-7382-4590-A42C-2D2F85738FF3}" type="datetimeFigureOut">
              <a:rPr lang="en-IN" smtClean="0"/>
              <a:t>25-03-2025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87FC69-CCE6-4C16-BEB4-165DD6F1500F}" type="slidenum">
              <a:rPr lang="en-IN" smtClean="0"/>
              <a:t>‹#›</a:t>
            </a:fld>
            <a:endParaRPr lang="en-IN"/>
          </a:p>
        </p:txBody>
      </p:sp>
    </p:spTree>
    <p:extLst>
      <p:ext uri="{BB962C8B-B14F-4D97-AF65-F5344CB8AC3E}">
        <p14:creationId xmlns:p14="http://schemas.microsoft.com/office/powerpoint/2010/main" val="3139989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B0CC6F-7382-4590-A42C-2D2F85738FF3}" type="datetimeFigureOut">
              <a:rPr lang="en-IN" smtClean="0"/>
              <a:t>25-03-2025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87FC69-CCE6-4C16-BEB4-165DD6F1500F}" type="slidenum">
              <a:rPr lang="en-IN" smtClean="0"/>
              <a:t>‹#›</a:t>
            </a:fld>
            <a:endParaRPr lang="en-IN"/>
          </a:p>
        </p:txBody>
      </p:sp>
    </p:spTree>
    <p:extLst>
      <p:ext uri="{BB962C8B-B14F-4D97-AF65-F5344CB8AC3E}">
        <p14:creationId xmlns:p14="http://schemas.microsoft.com/office/powerpoint/2010/main" val="19001028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B0CC6F-7382-4590-A42C-2D2F85738FF3}" type="datetimeFigureOut">
              <a:rPr lang="en-IN" smtClean="0"/>
              <a:t>25-03-2025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87FC69-CCE6-4C16-BEB4-165DD6F1500F}" type="slidenum">
              <a:rPr lang="en-IN" smtClean="0"/>
              <a:t>‹#›</a:t>
            </a:fld>
            <a:endParaRPr lang="en-IN"/>
          </a:p>
        </p:txBody>
      </p:sp>
    </p:spTree>
    <p:extLst>
      <p:ext uri="{BB962C8B-B14F-4D97-AF65-F5344CB8AC3E}">
        <p14:creationId xmlns:p14="http://schemas.microsoft.com/office/powerpoint/2010/main" val="35247321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B0CC6F-7382-4590-A42C-2D2F85738FF3}" type="datetimeFigureOut">
              <a:rPr lang="en-IN" smtClean="0"/>
              <a:t>25-03-2025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87FC69-CCE6-4C16-BEB4-165DD6F1500F}" type="slidenum">
              <a:rPr lang="en-IN" smtClean="0"/>
              <a:t>‹#›</a:t>
            </a:fld>
            <a:endParaRPr lang="en-IN"/>
          </a:p>
        </p:txBody>
      </p:sp>
    </p:spTree>
    <p:extLst>
      <p:ext uri="{BB962C8B-B14F-4D97-AF65-F5344CB8AC3E}">
        <p14:creationId xmlns:p14="http://schemas.microsoft.com/office/powerpoint/2010/main" val="13407797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B0CC6F-7382-4590-A42C-2D2F85738FF3}" type="datetimeFigureOut">
              <a:rPr lang="en-IN" smtClean="0"/>
              <a:t>25-03-2025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B587FC69-CCE6-4C16-BEB4-165DD6F1500F}" type="slidenum">
              <a:rPr lang="en-IN" smtClean="0"/>
              <a:t>‹#›</a:t>
            </a:fld>
            <a:endParaRPr lang="en-IN"/>
          </a:p>
        </p:txBody>
      </p:sp>
    </p:spTree>
    <p:extLst>
      <p:ext uri="{BB962C8B-B14F-4D97-AF65-F5344CB8AC3E}">
        <p14:creationId xmlns:p14="http://schemas.microsoft.com/office/powerpoint/2010/main" val="28203436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B0CC6F-7382-4590-A42C-2D2F85738FF3}" type="datetimeFigureOut">
              <a:rPr lang="en-IN" smtClean="0"/>
              <a:t>25-03-2025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87FC69-CCE6-4C16-BEB4-165DD6F1500F}" type="slidenum">
              <a:rPr lang="en-IN" smtClean="0"/>
              <a:t>‹#›</a:t>
            </a:fld>
            <a:endParaRPr lang="en-IN"/>
          </a:p>
        </p:txBody>
      </p:sp>
    </p:spTree>
    <p:extLst>
      <p:ext uri="{BB962C8B-B14F-4D97-AF65-F5344CB8AC3E}">
        <p14:creationId xmlns:p14="http://schemas.microsoft.com/office/powerpoint/2010/main" val="35557765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FB0CC6F-7382-4590-A42C-2D2F85738FF3}" type="datetimeFigureOut">
              <a:rPr lang="en-IN" smtClean="0"/>
              <a:t>25-03-2025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587FC69-CCE6-4C16-BEB4-165DD6F1500F}" type="slidenum">
              <a:rPr lang="en-IN" smtClean="0"/>
              <a:t>‹#›</a:t>
            </a:fld>
            <a:endParaRPr lang="en-IN"/>
          </a:p>
        </p:txBody>
      </p:sp>
    </p:spTree>
    <p:extLst>
      <p:ext uri="{BB962C8B-B14F-4D97-AF65-F5344CB8AC3E}">
        <p14:creationId xmlns:p14="http://schemas.microsoft.com/office/powerpoint/2010/main" val="18152104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FB0CC6F-7382-4590-A42C-2D2F85738FF3}" type="datetimeFigureOut">
              <a:rPr lang="en-IN" smtClean="0"/>
              <a:t>25-03-2025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587FC69-CCE6-4C16-BEB4-165DD6F1500F}" type="slidenum">
              <a:rPr lang="en-IN" smtClean="0"/>
              <a:t>‹#›</a:t>
            </a:fld>
            <a:endParaRPr lang="en-IN"/>
          </a:p>
        </p:txBody>
      </p:sp>
    </p:spTree>
    <p:extLst>
      <p:ext uri="{BB962C8B-B14F-4D97-AF65-F5344CB8AC3E}">
        <p14:creationId xmlns:p14="http://schemas.microsoft.com/office/powerpoint/2010/main" val="16649426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FB0CC6F-7382-4590-A42C-2D2F85738FF3}" type="datetimeFigureOut">
              <a:rPr lang="en-IN" smtClean="0"/>
              <a:t>25-03-2025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587FC69-CCE6-4C16-BEB4-165DD6F1500F}" type="slidenum">
              <a:rPr lang="en-IN" smtClean="0"/>
              <a:t>‹#›</a:t>
            </a:fld>
            <a:endParaRPr lang="en-IN"/>
          </a:p>
        </p:txBody>
      </p:sp>
    </p:spTree>
    <p:extLst>
      <p:ext uri="{BB962C8B-B14F-4D97-AF65-F5344CB8AC3E}">
        <p14:creationId xmlns:p14="http://schemas.microsoft.com/office/powerpoint/2010/main" val="1024983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B0CC6F-7382-4590-A42C-2D2F85738FF3}" type="datetimeFigureOut">
              <a:rPr lang="en-IN" smtClean="0"/>
              <a:t>25-03-2025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587FC69-CCE6-4C16-BEB4-165DD6F1500F}" type="slidenum">
              <a:rPr lang="en-IN" smtClean="0"/>
              <a:t>‹#›</a:t>
            </a:fld>
            <a:endParaRPr lang="en-IN"/>
          </a:p>
        </p:txBody>
      </p:sp>
    </p:spTree>
    <p:extLst>
      <p:ext uri="{BB962C8B-B14F-4D97-AF65-F5344CB8AC3E}">
        <p14:creationId xmlns:p14="http://schemas.microsoft.com/office/powerpoint/2010/main" val="5868159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FB0CC6F-7382-4590-A42C-2D2F85738FF3}" type="datetimeFigureOut">
              <a:rPr lang="en-IN" smtClean="0"/>
              <a:t>25-03-2025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587FC69-CCE6-4C16-BEB4-165DD6F1500F}" type="slidenum">
              <a:rPr lang="en-IN" smtClean="0"/>
              <a:t>‹#›</a:t>
            </a:fld>
            <a:endParaRPr lang="en-IN"/>
          </a:p>
        </p:txBody>
      </p:sp>
    </p:spTree>
    <p:extLst>
      <p:ext uri="{BB962C8B-B14F-4D97-AF65-F5344CB8AC3E}">
        <p14:creationId xmlns:p14="http://schemas.microsoft.com/office/powerpoint/2010/main" val="2843965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FB0CC6F-7382-4590-A42C-2D2F85738FF3}" type="datetimeFigureOut">
              <a:rPr lang="en-IN" smtClean="0"/>
              <a:t>25-03-2025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587FC69-CCE6-4C16-BEB4-165DD6F1500F}" type="slidenum">
              <a:rPr lang="en-IN" smtClean="0"/>
              <a:t>‹#›</a:t>
            </a:fld>
            <a:endParaRPr lang="en-IN"/>
          </a:p>
        </p:txBody>
      </p:sp>
    </p:spTree>
    <p:extLst>
      <p:ext uri="{BB962C8B-B14F-4D97-AF65-F5344CB8AC3E}">
        <p14:creationId xmlns:p14="http://schemas.microsoft.com/office/powerpoint/2010/main" val="26429134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FB0CC6F-7382-4590-A42C-2D2F85738FF3}" type="datetimeFigureOut">
              <a:rPr lang="en-IN" smtClean="0"/>
              <a:t>25-03-2025</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587FC69-CCE6-4C16-BEB4-165DD6F1500F}" type="slidenum">
              <a:rPr lang="en-IN" smtClean="0"/>
              <a:t>‹#›</a:t>
            </a:fld>
            <a:endParaRPr lang="en-IN"/>
          </a:p>
        </p:txBody>
      </p:sp>
    </p:spTree>
    <p:extLst>
      <p:ext uri="{BB962C8B-B14F-4D97-AF65-F5344CB8AC3E}">
        <p14:creationId xmlns:p14="http://schemas.microsoft.com/office/powerpoint/2010/main" val="16823706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s://eventdecision.com/client-thank-you/" TargetMode="External"/><Relationship Id="rId2" Type="http://schemas.openxmlformats.org/officeDocument/2006/relationships/image" Target="../media/image4.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2215C3D-DC8C-A925-B833-AE7F8E1BB555}"/>
              </a:ext>
            </a:extLst>
          </p:cNvPr>
          <p:cNvSpPr txBox="1"/>
          <p:nvPr/>
        </p:nvSpPr>
        <p:spPr>
          <a:xfrm>
            <a:off x="3267182" y="1664412"/>
            <a:ext cx="7448764" cy="523220"/>
          </a:xfrm>
          <a:prstGeom prst="rect">
            <a:avLst/>
          </a:prstGeom>
          <a:noFill/>
        </p:spPr>
        <p:txBody>
          <a:bodyPr wrap="square" rtlCol="0">
            <a:spAutoFit/>
          </a:bodyPr>
          <a:lstStyle/>
          <a:p>
            <a:pPr algn="ctr"/>
            <a:r>
              <a:rPr lang="en-IN" sz="2800" b="1" dirty="0"/>
              <a:t>AUTOMATION TESTING ON DEMOBLAZE</a:t>
            </a:r>
          </a:p>
        </p:txBody>
      </p:sp>
      <p:cxnSp>
        <p:nvCxnSpPr>
          <p:cNvPr id="7" name="Straight Connector 6">
            <a:extLst>
              <a:ext uri="{FF2B5EF4-FFF2-40B4-BE49-F238E27FC236}">
                <a16:creationId xmlns:a16="http://schemas.microsoft.com/office/drawing/2014/main" id="{5A266337-C178-B31F-62B6-122519BED022}"/>
              </a:ext>
            </a:extLst>
          </p:cNvPr>
          <p:cNvCxnSpPr/>
          <p:nvPr/>
        </p:nvCxnSpPr>
        <p:spPr>
          <a:xfrm>
            <a:off x="2157573" y="2280100"/>
            <a:ext cx="9667982" cy="0"/>
          </a:xfrm>
          <a:prstGeom prst="line">
            <a:avLst/>
          </a:prstGeom>
        </p:spPr>
        <p:style>
          <a:lnRef idx="3">
            <a:schemeClr val="dk1"/>
          </a:lnRef>
          <a:fillRef idx="0">
            <a:schemeClr val="dk1"/>
          </a:fillRef>
          <a:effectRef idx="2">
            <a:schemeClr val="dk1"/>
          </a:effectRef>
          <a:fontRef idx="minor">
            <a:schemeClr val="tx1"/>
          </a:fontRef>
        </p:style>
      </p:cxnSp>
      <p:pic>
        <p:nvPicPr>
          <p:cNvPr id="8" name="Picture 7">
            <a:extLst>
              <a:ext uri="{FF2B5EF4-FFF2-40B4-BE49-F238E27FC236}">
                <a16:creationId xmlns:a16="http://schemas.microsoft.com/office/drawing/2014/main" id="{E014BE18-5BB9-6DC6-9574-BDB0A4B660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29627" y="126610"/>
            <a:ext cx="2335658" cy="1537802"/>
          </a:xfrm>
          <a:prstGeom prst="rect">
            <a:avLst/>
          </a:prstGeom>
        </p:spPr>
      </p:pic>
      <p:sp>
        <p:nvSpPr>
          <p:cNvPr id="10" name="Speech Bubble: Oval 9">
            <a:extLst>
              <a:ext uri="{FF2B5EF4-FFF2-40B4-BE49-F238E27FC236}">
                <a16:creationId xmlns:a16="http://schemas.microsoft.com/office/drawing/2014/main" id="{2495D312-DEA1-5CD1-0520-8CD93455CF82}"/>
              </a:ext>
            </a:extLst>
          </p:cNvPr>
          <p:cNvSpPr/>
          <p:nvPr/>
        </p:nvSpPr>
        <p:spPr>
          <a:xfrm>
            <a:off x="2157573" y="3603660"/>
            <a:ext cx="3688422" cy="2558256"/>
          </a:xfrm>
          <a:prstGeom prst="wedgeEllipseCallou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2000" b="1" dirty="0"/>
              <a:t>PRESENTED</a:t>
            </a:r>
            <a:r>
              <a:rPr lang="en-IN" sz="2000" dirty="0"/>
              <a:t> </a:t>
            </a:r>
            <a:r>
              <a:rPr lang="en-IN" sz="2000" b="1" dirty="0"/>
              <a:t>BY:</a:t>
            </a:r>
          </a:p>
          <a:p>
            <a:pPr algn="ctr"/>
            <a:r>
              <a:rPr lang="en-IN" dirty="0">
                <a:latin typeface="Times New Roman" panose="02020603050405020304" pitchFamily="18" charset="0"/>
                <a:cs typeface="Times New Roman" panose="02020603050405020304" pitchFamily="18" charset="0"/>
              </a:rPr>
              <a:t>MD KHAJA TAZEEM HASHMEE</a:t>
            </a:r>
          </a:p>
          <a:p>
            <a:pPr algn="ctr"/>
            <a:endParaRPr lang="en-IN" dirty="0"/>
          </a:p>
        </p:txBody>
      </p:sp>
      <p:sp>
        <p:nvSpPr>
          <p:cNvPr id="11" name="Flowchart: Off-page Connector 10">
            <a:extLst>
              <a:ext uri="{FF2B5EF4-FFF2-40B4-BE49-F238E27FC236}">
                <a16:creationId xmlns:a16="http://schemas.microsoft.com/office/drawing/2014/main" id="{F44EABE7-B6E2-9DCA-1E28-8CFA850197DB}"/>
              </a:ext>
            </a:extLst>
          </p:cNvPr>
          <p:cNvSpPr/>
          <p:nvPr/>
        </p:nvSpPr>
        <p:spPr>
          <a:xfrm>
            <a:off x="9308387" y="3913169"/>
            <a:ext cx="2352782" cy="1939237"/>
          </a:xfrm>
          <a:prstGeom prst="flowChartOffpageConnector">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IN" sz="2000" dirty="0">
                <a:ln w="0"/>
                <a:solidFill>
                  <a:schemeClr val="tx1"/>
                </a:solidFill>
                <a:effectLst>
                  <a:outerShdw blurRad="38100" dist="19050" dir="2700000" algn="tl" rotWithShape="0">
                    <a:schemeClr val="dk1">
                      <a:alpha val="40000"/>
                    </a:schemeClr>
                  </a:outerShdw>
                </a:effectLst>
              </a:rPr>
              <a:t>TRAINER</a:t>
            </a:r>
            <a:r>
              <a:rPr lang="en-IN" b="1" dirty="0">
                <a:solidFill>
                  <a:schemeClr val="tx1"/>
                </a:solidFill>
              </a:rPr>
              <a:t>:</a:t>
            </a:r>
          </a:p>
          <a:p>
            <a:pPr algn="ctr"/>
            <a:r>
              <a:rPr lang="en-IN"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ANAND</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8007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8C21D90-4E19-E41A-5E15-5B47D81BDC3B}"/>
              </a:ext>
            </a:extLst>
          </p:cNvPr>
          <p:cNvSpPr txBox="1"/>
          <p:nvPr/>
        </p:nvSpPr>
        <p:spPr>
          <a:xfrm>
            <a:off x="3164440" y="883578"/>
            <a:ext cx="7202185" cy="707886"/>
          </a:xfrm>
          <a:prstGeom prst="rect">
            <a:avLst/>
          </a:prstGeom>
          <a:noFill/>
        </p:spPr>
        <p:txBody>
          <a:bodyPr wrap="square" rtlCol="0">
            <a:spAutoFit/>
          </a:bodyPr>
          <a:lstStyle/>
          <a:p>
            <a:pPr algn="ctr"/>
            <a:r>
              <a:rPr lang="en-IN" sz="4000" b="1" dirty="0"/>
              <a:t>INTRODUCTION</a:t>
            </a:r>
          </a:p>
        </p:txBody>
      </p:sp>
      <p:sp>
        <p:nvSpPr>
          <p:cNvPr id="3" name="TextBox 2">
            <a:extLst>
              <a:ext uri="{FF2B5EF4-FFF2-40B4-BE49-F238E27FC236}">
                <a16:creationId xmlns:a16="http://schemas.microsoft.com/office/drawing/2014/main" id="{F0059CFD-1598-1180-6F0C-2800A2EC096C}"/>
              </a:ext>
            </a:extLst>
          </p:cNvPr>
          <p:cNvSpPr txBox="1"/>
          <p:nvPr/>
        </p:nvSpPr>
        <p:spPr>
          <a:xfrm>
            <a:off x="2188396" y="2434975"/>
            <a:ext cx="9647433" cy="3046988"/>
          </a:xfrm>
          <a:prstGeom prst="rect">
            <a:avLst/>
          </a:prstGeom>
          <a:noFill/>
        </p:spPr>
        <p:txBody>
          <a:bodyPr wrap="square" rtlCol="0">
            <a:spAutoFit/>
          </a:bodyPr>
          <a:lstStyle/>
          <a:p>
            <a:pPr algn="just"/>
            <a:r>
              <a:rPr lang="en-GB" sz="2400" dirty="0">
                <a:solidFill>
                  <a:srgbClr val="C00000"/>
                </a:solidFill>
                <a:latin typeface="Cambria" panose="02040503050406030204" pitchFamily="18" charset="0"/>
                <a:ea typeface="Cambria" panose="02040503050406030204" pitchFamily="18" charset="0"/>
              </a:rPr>
              <a:t>DemoBlaze</a:t>
            </a:r>
            <a:r>
              <a:rPr lang="en-GB" sz="2400" dirty="0">
                <a:latin typeface="Cambria" panose="02040503050406030204" pitchFamily="18" charset="0"/>
                <a:ea typeface="Cambria" panose="02040503050406030204" pitchFamily="18" charset="0"/>
              </a:rPr>
              <a:t> is a user-friendly e-commerce website specializing in a wide range of electronic products, including smartphones, laptops, and tablets. It provides a seamless shopping experience with features such as detailed product listings, a convenient shopping cart, and a streamlined checkout process. Users can browse through various product categories, compare items, and make secure purchases. The website also offers user account management, allowing customers to log in, and manage their personal information.</a:t>
            </a:r>
            <a:endParaRPr lang="en-IN" sz="2400" dirty="0"/>
          </a:p>
        </p:txBody>
      </p:sp>
      <p:cxnSp>
        <p:nvCxnSpPr>
          <p:cNvPr id="5" name="Straight Connector 4">
            <a:extLst>
              <a:ext uri="{FF2B5EF4-FFF2-40B4-BE49-F238E27FC236}">
                <a16:creationId xmlns:a16="http://schemas.microsoft.com/office/drawing/2014/main" id="{ED99F764-31B9-79B6-5C7B-62A43C7934AD}"/>
              </a:ext>
            </a:extLst>
          </p:cNvPr>
          <p:cNvCxnSpPr/>
          <p:nvPr/>
        </p:nvCxnSpPr>
        <p:spPr>
          <a:xfrm>
            <a:off x="4972692" y="1591464"/>
            <a:ext cx="3606229" cy="0"/>
          </a:xfrm>
          <a:prstGeom prst="line">
            <a:avLst/>
          </a:prstGeom>
          <a:ln w="57150"/>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8884876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118B0EC-992E-4352-F6B1-903ACE01A6C1}"/>
              </a:ext>
            </a:extLst>
          </p:cNvPr>
          <p:cNvSpPr txBox="1"/>
          <p:nvPr/>
        </p:nvSpPr>
        <p:spPr>
          <a:xfrm>
            <a:off x="2013733" y="1160980"/>
            <a:ext cx="5979561" cy="707886"/>
          </a:xfrm>
          <a:prstGeom prst="rect">
            <a:avLst/>
          </a:prstGeom>
          <a:noFill/>
        </p:spPr>
        <p:txBody>
          <a:bodyPr wrap="square" rtlCol="0">
            <a:spAutoFit/>
          </a:bodyPr>
          <a:lstStyle/>
          <a:p>
            <a:pPr algn="ctr"/>
            <a:r>
              <a:rPr lang="en-IN" sz="4000" b="1" dirty="0"/>
              <a:t>PROJECT OVERVIEW</a:t>
            </a:r>
          </a:p>
        </p:txBody>
      </p:sp>
      <p:sp>
        <p:nvSpPr>
          <p:cNvPr id="4" name="TextBox 3">
            <a:extLst>
              <a:ext uri="{FF2B5EF4-FFF2-40B4-BE49-F238E27FC236}">
                <a16:creationId xmlns:a16="http://schemas.microsoft.com/office/drawing/2014/main" id="{EAE33C7E-E244-6E03-D358-72599726E28A}"/>
              </a:ext>
            </a:extLst>
          </p:cNvPr>
          <p:cNvSpPr txBox="1"/>
          <p:nvPr/>
        </p:nvSpPr>
        <p:spPr>
          <a:xfrm>
            <a:off x="2506894" y="2617848"/>
            <a:ext cx="7931650" cy="2585323"/>
          </a:xfrm>
          <a:prstGeom prst="rect">
            <a:avLst/>
          </a:prstGeom>
          <a:noFill/>
        </p:spPr>
        <p:txBody>
          <a:bodyPr wrap="square" rtlCol="0">
            <a:spAutoFit/>
          </a:bodyPr>
          <a:lstStyle/>
          <a:p>
            <a:pPr algn="just">
              <a:buFont typeface="Arial" panose="020B0604020202020204" pitchFamily="34" charset="0"/>
              <a:buChar char="•"/>
            </a:pPr>
            <a:r>
              <a:rPr lang="en-IN" sz="2400" dirty="0">
                <a:latin typeface="Cambria" panose="02040503050406030204" pitchFamily="18" charset="0"/>
                <a:ea typeface="Cambria" panose="02040503050406030204" pitchFamily="18" charset="0"/>
              </a:rPr>
              <a:t>Automated test framework for DemoBlaze e-commerce               site.</a:t>
            </a:r>
          </a:p>
          <a:p>
            <a:pPr algn="just">
              <a:buFont typeface="Arial" panose="020B0604020202020204" pitchFamily="34" charset="0"/>
              <a:buChar char="•"/>
            </a:pPr>
            <a:r>
              <a:rPr lang="en-IN" sz="2400" dirty="0">
                <a:latin typeface="Cambria" panose="02040503050406030204" pitchFamily="18" charset="0"/>
                <a:ea typeface="Cambria" panose="02040503050406030204" pitchFamily="18" charset="0"/>
              </a:rPr>
              <a:t>Built using Selenium WebDriver, TestNG, Cucumber.</a:t>
            </a:r>
          </a:p>
          <a:p>
            <a:pPr algn="just">
              <a:buFont typeface="Arial" panose="020B0604020202020204" pitchFamily="34" charset="0"/>
              <a:buChar char="•"/>
            </a:pPr>
            <a:r>
              <a:rPr lang="en-IN" sz="2400" dirty="0">
                <a:latin typeface="Cambria" panose="02040503050406030204" pitchFamily="18" charset="0"/>
                <a:ea typeface="Cambria" panose="02040503050406030204" pitchFamily="18" charset="0"/>
              </a:rPr>
              <a:t>Implements Page Object Model (POM) and Page Factory.</a:t>
            </a:r>
          </a:p>
          <a:p>
            <a:pPr algn="just">
              <a:buFont typeface="Arial" panose="020B0604020202020204" pitchFamily="34" charset="0"/>
              <a:buChar char="•"/>
            </a:pPr>
            <a:r>
              <a:rPr lang="en-IN" sz="2400" dirty="0">
                <a:latin typeface="Cambria" panose="02040503050406030204" pitchFamily="18" charset="0"/>
                <a:ea typeface="Cambria" panose="02040503050406030204" pitchFamily="18" charset="0"/>
              </a:rPr>
              <a:t>Ensures seamless shopping experience by testing login, signup, cart management, and checkout functionalities.</a:t>
            </a:r>
          </a:p>
          <a:p>
            <a:endParaRPr lang="en-IN" dirty="0"/>
          </a:p>
        </p:txBody>
      </p:sp>
      <p:cxnSp>
        <p:nvCxnSpPr>
          <p:cNvPr id="6" name="Straight Connector 5">
            <a:extLst>
              <a:ext uri="{FF2B5EF4-FFF2-40B4-BE49-F238E27FC236}">
                <a16:creationId xmlns:a16="http://schemas.microsoft.com/office/drawing/2014/main" id="{DA649347-A31E-0ADB-17A4-E6AA1138B4ED}"/>
              </a:ext>
            </a:extLst>
          </p:cNvPr>
          <p:cNvCxnSpPr>
            <a:cxnSpLocks/>
          </p:cNvCxnSpPr>
          <p:nvPr/>
        </p:nvCxnSpPr>
        <p:spPr>
          <a:xfrm>
            <a:off x="2676416" y="1766124"/>
            <a:ext cx="4654194" cy="0"/>
          </a:xfrm>
          <a:prstGeom prst="line">
            <a:avLst/>
          </a:prstGeom>
          <a:ln w="57150"/>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9792279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3772784-A0DE-230F-81DA-99FE2FEAAC81}"/>
              </a:ext>
            </a:extLst>
          </p:cNvPr>
          <p:cNvSpPr txBox="1"/>
          <p:nvPr/>
        </p:nvSpPr>
        <p:spPr>
          <a:xfrm>
            <a:off x="1900718" y="1103806"/>
            <a:ext cx="8979614" cy="707886"/>
          </a:xfrm>
          <a:prstGeom prst="rect">
            <a:avLst/>
          </a:prstGeom>
          <a:noFill/>
        </p:spPr>
        <p:txBody>
          <a:bodyPr wrap="square" rtlCol="0">
            <a:spAutoFit/>
          </a:bodyPr>
          <a:lstStyle/>
          <a:p>
            <a:pPr algn="ctr"/>
            <a:r>
              <a:rPr lang="en-IN" sz="4000" b="1" dirty="0"/>
              <a:t>PROBLEM STATEMENT &amp; OBJECTIVE</a:t>
            </a:r>
          </a:p>
        </p:txBody>
      </p:sp>
      <p:cxnSp>
        <p:nvCxnSpPr>
          <p:cNvPr id="7" name="Straight Connector 6">
            <a:extLst>
              <a:ext uri="{FF2B5EF4-FFF2-40B4-BE49-F238E27FC236}">
                <a16:creationId xmlns:a16="http://schemas.microsoft.com/office/drawing/2014/main" id="{DD33FF7A-F258-045A-FE02-2F7013EE103A}"/>
              </a:ext>
            </a:extLst>
          </p:cNvPr>
          <p:cNvCxnSpPr/>
          <p:nvPr/>
        </p:nvCxnSpPr>
        <p:spPr>
          <a:xfrm>
            <a:off x="2301411" y="1810661"/>
            <a:ext cx="8178229" cy="0"/>
          </a:xfrm>
          <a:prstGeom prst="line">
            <a:avLst/>
          </a:prstGeom>
          <a:ln w="57150"/>
        </p:spPr>
        <p:style>
          <a:lnRef idx="3">
            <a:schemeClr val="dk1"/>
          </a:lnRef>
          <a:fillRef idx="0">
            <a:schemeClr val="dk1"/>
          </a:fillRef>
          <a:effectRef idx="2">
            <a:schemeClr val="dk1"/>
          </a:effectRef>
          <a:fontRef idx="minor">
            <a:schemeClr val="tx1"/>
          </a:fontRef>
        </p:style>
      </p:cxnSp>
      <p:sp>
        <p:nvSpPr>
          <p:cNvPr id="9" name="TextBox 8">
            <a:extLst>
              <a:ext uri="{FF2B5EF4-FFF2-40B4-BE49-F238E27FC236}">
                <a16:creationId xmlns:a16="http://schemas.microsoft.com/office/drawing/2014/main" id="{8180186F-5F07-5F45-E5CB-2CAF56B15BA6}"/>
              </a:ext>
            </a:extLst>
          </p:cNvPr>
          <p:cNvSpPr txBox="1"/>
          <p:nvPr/>
        </p:nvSpPr>
        <p:spPr>
          <a:xfrm>
            <a:off x="2301411" y="2608756"/>
            <a:ext cx="8363164" cy="4431983"/>
          </a:xfrm>
          <a:prstGeom prst="rect">
            <a:avLst/>
          </a:prstGeom>
          <a:noFill/>
        </p:spPr>
        <p:txBody>
          <a:bodyPr wrap="square" rtlCol="0">
            <a:spAutoFit/>
          </a:bodyPr>
          <a:lstStyle/>
          <a:p>
            <a:pPr algn="just"/>
            <a:r>
              <a:rPr lang="en-IN" sz="2400" b="1" dirty="0">
                <a:latin typeface="Cambria" panose="02040503050406030204" pitchFamily="18" charset="0"/>
                <a:ea typeface="Cambria" panose="02040503050406030204" pitchFamily="18" charset="0"/>
              </a:rPr>
              <a:t>Challenges with Manual Testing:</a:t>
            </a:r>
            <a:endParaRPr lang="en-IN" sz="2400" dirty="0">
              <a:latin typeface="Cambria" panose="02040503050406030204" pitchFamily="18" charset="0"/>
              <a:ea typeface="Cambria" panose="02040503050406030204" pitchFamily="18" charset="0"/>
            </a:endParaRPr>
          </a:p>
          <a:p>
            <a:pPr algn="just">
              <a:buFont typeface="Arial" panose="020B0604020202020204" pitchFamily="34" charset="0"/>
              <a:buChar char="•"/>
            </a:pPr>
            <a:r>
              <a:rPr lang="en-US" sz="2400" dirty="0">
                <a:latin typeface="Cambria" panose="02040503050406030204" pitchFamily="18" charset="0"/>
                <a:ea typeface="Cambria" panose="02040503050406030204" pitchFamily="18" charset="0"/>
              </a:rPr>
              <a:t>Time-consuming and labor-intensive.</a:t>
            </a:r>
          </a:p>
          <a:p>
            <a:pPr algn="just">
              <a:buFont typeface="Arial" panose="020B0604020202020204" pitchFamily="34" charset="0"/>
              <a:buChar char="•"/>
            </a:pPr>
            <a:r>
              <a:rPr lang="en-US" sz="2400" dirty="0">
                <a:latin typeface="Cambria" panose="02040503050406030204" pitchFamily="18" charset="0"/>
                <a:ea typeface="Cambria" panose="02040503050406030204" pitchFamily="18" charset="0"/>
              </a:rPr>
              <a:t>Prone to human errors.</a:t>
            </a:r>
          </a:p>
          <a:p>
            <a:pPr algn="just">
              <a:buFont typeface="Arial" panose="020B0604020202020204" pitchFamily="34" charset="0"/>
              <a:buChar char="•"/>
            </a:pPr>
            <a:r>
              <a:rPr lang="en-US" sz="2400" dirty="0">
                <a:latin typeface="Cambria" panose="02040503050406030204" pitchFamily="18" charset="0"/>
                <a:ea typeface="Cambria" panose="02040503050406030204" pitchFamily="18" charset="0"/>
              </a:rPr>
              <a:t>Inefficient for frequent UI changes and feature updates.</a:t>
            </a:r>
          </a:p>
          <a:p>
            <a:pPr algn="just"/>
            <a:endParaRPr lang="en-US" sz="2400" dirty="0">
              <a:latin typeface="Cambria" panose="02040503050406030204" pitchFamily="18" charset="0"/>
              <a:ea typeface="Cambria" panose="02040503050406030204" pitchFamily="18" charset="0"/>
            </a:endParaRPr>
          </a:p>
          <a:p>
            <a:pPr algn="just"/>
            <a:r>
              <a:rPr lang="en-IN" sz="2400" b="1" dirty="0">
                <a:latin typeface="Cambria" panose="02040503050406030204" pitchFamily="18" charset="0"/>
                <a:ea typeface="Cambria" panose="02040503050406030204" pitchFamily="18" charset="0"/>
              </a:rPr>
              <a:t>Project Objective:</a:t>
            </a:r>
            <a:endParaRPr lang="en-IN" sz="2400" dirty="0">
              <a:latin typeface="Cambria" panose="02040503050406030204" pitchFamily="18" charset="0"/>
              <a:ea typeface="Cambria" panose="02040503050406030204" pitchFamily="18" charset="0"/>
            </a:endParaRPr>
          </a:p>
          <a:p>
            <a:pPr algn="just">
              <a:buFont typeface="Arial" panose="020B0604020202020204" pitchFamily="34" charset="0"/>
              <a:buChar char="•"/>
            </a:pPr>
            <a:r>
              <a:rPr lang="en-US" sz="2400" dirty="0">
                <a:latin typeface="Cambria" panose="02040503050406030204" pitchFamily="18" charset="0"/>
                <a:ea typeface="Cambria" panose="02040503050406030204" pitchFamily="18" charset="0"/>
              </a:rPr>
              <a:t>Enhance testing efficiency and reduce execution time.</a:t>
            </a:r>
          </a:p>
          <a:p>
            <a:pPr algn="just">
              <a:buFont typeface="Arial" panose="020B0604020202020204" pitchFamily="34" charset="0"/>
              <a:buChar char="•"/>
            </a:pPr>
            <a:r>
              <a:rPr lang="en-US" sz="2400" dirty="0">
                <a:latin typeface="Cambria" panose="02040503050406030204" pitchFamily="18" charset="0"/>
                <a:ea typeface="Cambria" panose="02040503050406030204" pitchFamily="18" charset="0"/>
              </a:rPr>
              <a:t>Automate workflows like login, product selection, cart management, and checkout.</a:t>
            </a:r>
          </a:p>
          <a:p>
            <a:pPr>
              <a:buFont typeface="Arial" panose="020B0604020202020204" pitchFamily="34" charset="0"/>
              <a:buChar char="•"/>
            </a:pPr>
            <a:endParaRPr lang="en-US" sz="2400" dirty="0"/>
          </a:p>
          <a:p>
            <a:pPr algn="just"/>
            <a:endParaRPr lang="en-US" sz="2400" dirty="0">
              <a:latin typeface="Cambria" panose="02040503050406030204" pitchFamily="18" charset="0"/>
              <a:ea typeface="Cambria" panose="02040503050406030204" pitchFamily="18" charset="0"/>
            </a:endParaRPr>
          </a:p>
          <a:p>
            <a:endParaRPr lang="en-IN" dirty="0"/>
          </a:p>
        </p:txBody>
      </p:sp>
    </p:spTree>
    <p:extLst>
      <p:ext uri="{BB962C8B-B14F-4D97-AF65-F5344CB8AC3E}">
        <p14:creationId xmlns:p14="http://schemas.microsoft.com/office/powerpoint/2010/main" val="34670656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A4685FD-828C-3549-C3A6-7633E7BBAEEA}"/>
              </a:ext>
            </a:extLst>
          </p:cNvPr>
          <p:cNvSpPr txBox="1"/>
          <p:nvPr/>
        </p:nvSpPr>
        <p:spPr>
          <a:xfrm>
            <a:off x="2198670" y="1078787"/>
            <a:ext cx="7284377" cy="707886"/>
          </a:xfrm>
          <a:prstGeom prst="rect">
            <a:avLst/>
          </a:prstGeom>
          <a:noFill/>
        </p:spPr>
        <p:txBody>
          <a:bodyPr wrap="square" rtlCol="0">
            <a:spAutoFit/>
          </a:bodyPr>
          <a:lstStyle/>
          <a:p>
            <a:r>
              <a:rPr lang="en-IN" sz="4000" b="1" dirty="0"/>
              <a:t>TOOLS AND TECHNOLOGIES </a:t>
            </a:r>
          </a:p>
        </p:txBody>
      </p:sp>
      <p:cxnSp>
        <p:nvCxnSpPr>
          <p:cNvPr id="4" name="Straight Connector 3">
            <a:extLst>
              <a:ext uri="{FF2B5EF4-FFF2-40B4-BE49-F238E27FC236}">
                <a16:creationId xmlns:a16="http://schemas.microsoft.com/office/drawing/2014/main" id="{2C50F8F8-8730-9309-2E74-F690981FA5BF}"/>
              </a:ext>
            </a:extLst>
          </p:cNvPr>
          <p:cNvCxnSpPr/>
          <p:nvPr/>
        </p:nvCxnSpPr>
        <p:spPr>
          <a:xfrm>
            <a:off x="2393879" y="1796947"/>
            <a:ext cx="6267236" cy="0"/>
          </a:xfrm>
          <a:prstGeom prst="line">
            <a:avLst/>
          </a:prstGeom>
          <a:ln w="57150"/>
        </p:spPr>
        <p:style>
          <a:lnRef idx="3">
            <a:schemeClr val="dk1"/>
          </a:lnRef>
          <a:fillRef idx="0">
            <a:schemeClr val="dk1"/>
          </a:fillRef>
          <a:effectRef idx="2">
            <a:schemeClr val="dk1"/>
          </a:effectRef>
          <a:fontRef idx="minor">
            <a:schemeClr val="tx1"/>
          </a:fontRef>
        </p:style>
      </p:cxnSp>
      <p:sp>
        <p:nvSpPr>
          <p:cNvPr id="5" name="TextBox 4">
            <a:extLst>
              <a:ext uri="{FF2B5EF4-FFF2-40B4-BE49-F238E27FC236}">
                <a16:creationId xmlns:a16="http://schemas.microsoft.com/office/drawing/2014/main" id="{3D73A07A-C6DA-5B73-89D3-8234B581DBAA}"/>
              </a:ext>
            </a:extLst>
          </p:cNvPr>
          <p:cNvSpPr txBox="1"/>
          <p:nvPr/>
        </p:nvSpPr>
        <p:spPr>
          <a:xfrm>
            <a:off x="2301411" y="2589088"/>
            <a:ext cx="8311793" cy="3693319"/>
          </a:xfrm>
          <a:prstGeom prst="rect">
            <a:avLst/>
          </a:prstGeom>
          <a:noFill/>
        </p:spPr>
        <p:txBody>
          <a:bodyPr wrap="square" rtlCol="0">
            <a:spAutoFit/>
          </a:bodyPr>
          <a:lstStyle/>
          <a:p>
            <a:pPr algn="just">
              <a:buFont typeface="Arial" panose="020B0604020202020204" pitchFamily="34" charset="0"/>
              <a:buChar char="•"/>
            </a:pPr>
            <a:r>
              <a:rPr lang="en-IN" sz="2400" b="1" dirty="0">
                <a:latin typeface="Cambria" panose="02040503050406030204" pitchFamily="18" charset="0"/>
                <a:ea typeface="Cambria" panose="02040503050406030204" pitchFamily="18" charset="0"/>
              </a:rPr>
              <a:t>Programming Language:</a:t>
            </a:r>
            <a:r>
              <a:rPr lang="en-IN" sz="2400" dirty="0">
                <a:latin typeface="Cambria" panose="02040503050406030204" pitchFamily="18" charset="0"/>
                <a:ea typeface="Cambria" panose="02040503050406030204" pitchFamily="18" charset="0"/>
              </a:rPr>
              <a:t> Java</a:t>
            </a:r>
          </a:p>
          <a:p>
            <a:pPr algn="just">
              <a:buFont typeface="Arial" panose="020B0604020202020204" pitchFamily="34" charset="0"/>
              <a:buChar char="•"/>
            </a:pPr>
            <a:r>
              <a:rPr lang="en-IN" sz="2400" b="1" dirty="0">
                <a:latin typeface="Cambria" panose="02040503050406030204" pitchFamily="18" charset="0"/>
                <a:ea typeface="Cambria" panose="02040503050406030204" pitchFamily="18" charset="0"/>
              </a:rPr>
              <a:t>Build Tool:</a:t>
            </a:r>
            <a:r>
              <a:rPr lang="en-IN" sz="2400" dirty="0">
                <a:latin typeface="Cambria" panose="02040503050406030204" pitchFamily="18" charset="0"/>
                <a:ea typeface="Cambria" panose="02040503050406030204" pitchFamily="18" charset="0"/>
              </a:rPr>
              <a:t> Maven</a:t>
            </a:r>
          </a:p>
          <a:p>
            <a:pPr algn="just">
              <a:buFont typeface="Arial" panose="020B0604020202020204" pitchFamily="34" charset="0"/>
              <a:buChar char="•"/>
            </a:pPr>
            <a:r>
              <a:rPr lang="en-IN" sz="2400" b="1" dirty="0">
                <a:latin typeface="Cambria" panose="02040503050406030204" pitchFamily="18" charset="0"/>
                <a:ea typeface="Cambria" panose="02040503050406030204" pitchFamily="18" charset="0"/>
              </a:rPr>
              <a:t>Testing Frameworks:</a:t>
            </a:r>
            <a:r>
              <a:rPr lang="en-IN" sz="2400" dirty="0">
                <a:latin typeface="Cambria" panose="02040503050406030204" pitchFamily="18" charset="0"/>
                <a:ea typeface="Cambria" panose="02040503050406030204" pitchFamily="18" charset="0"/>
              </a:rPr>
              <a:t> TestNG, Cucumber</a:t>
            </a:r>
          </a:p>
          <a:p>
            <a:pPr algn="just">
              <a:buFont typeface="Arial" panose="020B0604020202020204" pitchFamily="34" charset="0"/>
              <a:buChar char="•"/>
            </a:pPr>
            <a:r>
              <a:rPr lang="en-IN" sz="2400" b="1" dirty="0">
                <a:latin typeface="Cambria" panose="02040503050406030204" pitchFamily="18" charset="0"/>
                <a:ea typeface="Cambria" panose="02040503050406030204" pitchFamily="18" charset="0"/>
              </a:rPr>
              <a:t>Automation Tool:</a:t>
            </a:r>
            <a:r>
              <a:rPr lang="en-IN" sz="2400" dirty="0">
                <a:latin typeface="Cambria" panose="02040503050406030204" pitchFamily="18" charset="0"/>
                <a:ea typeface="Cambria" panose="02040503050406030204" pitchFamily="18" charset="0"/>
              </a:rPr>
              <a:t> Selenium WebDriver</a:t>
            </a:r>
          </a:p>
          <a:p>
            <a:pPr algn="just">
              <a:buFont typeface="Arial" panose="020B0604020202020204" pitchFamily="34" charset="0"/>
              <a:buChar char="•"/>
            </a:pPr>
            <a:r>
              <a:rPr lang="en-IN" sz="2400" b="1" dirty="0">
                <a:latin typeface="Cambria" panose="02040503050406030204" pitchFamily="18" charset="0"/>
                <a:ea typeface="Cambria" panose="02040503050406030204" pitchFamily="18" charset="0"/>
              </a:rPr>
              <a:t>Design Pattern:</a:t>
            </a:r>
            <a:r>
              <a:rPr lang="en-IN" sz="2400" dirty="0">
                <a:latin typeface="Cambria" panose="02040503050406030204" pitchFamily="18" charset="0"/>
                <a:ea typeface="Cambria" panose="02040503050406030204" pitchFamily="18" charset="0"/>
              </a:rPr>
              <a:t> Page Object Model (POM), Page Factory</a:t>
            </a:r>
          </a:p>
          <a:p>
            <a:pPr algn="just">
              <a:buFont typeface="Arial" panose="020B0604020202020204" pitchFamily="34" charset="0"/>
              <a:buChar char="•"/>
            </a:pPr>
            <a:r>
              <a:rPr lang="en-IN" sz="2400" b="1" dirty="0">
                <a:latin typeface="Cambria" panose="02040503050406030204" pitchFamily="18" charset="0"/>
                <a:ea typeface="Cambria" panose="02040503050406030204" pitchFamily="18" charset="0"/>
              </a:rPr>
              <a:t>Reporting Tools:</a:t>
            </a:r>
            <a:r>
              <a:rPr lang="en-IN" sz="2400" dirty="0">
                <a:latin typeface="Cambria" panose="02040503050406030204" pitchFamily="18" charset="0"/>
                <a:ea typeface="Cambria" panose="02040503050406030204" pitchFamily="18" charset="0"/>
              </a:rPr>
              <a:t> Extent Reports, Cucumber Reports, Allure Reports</a:t>
            </a:r>
          </a:p>
          <a:p>
            <a:pPr algn="just">
              <a:buFont typeface="Arial" panose="020B0604020202020204" pitchFamily="34" charset="0"/>
              <a:buChar char="•"/>
            </a:pPr>
            <a:r>
              <a:rPr lang="en-IN" sz="2400" b="1" dirty="0">
                <a:latin typeface="Cambria" panose="02040503050406030204" pitchFamily="18" charset="0"/>
                <a:ea typeface="Cambria" panose="02040503050406030204" pitchFamily="18" charset="0"/>
              </a:rPr>
              <a:t>Exception Handling:</a:t>
            </a:r>
            <a:r>
              <a:rPr lang="en-IN" sz="2400" dirty="0">
                <a:latin typeface="Cambria" panose="02040503050406030204" pitchFamily="18" charset="0"/>
                <a:ea typeface="Cambria" panose="02040503050406030204" pitchFamily="18" charset="0"/>
              </a:rPr>
              <a:t> Try-catch blocks</a:t>
            </a:r>
          </a:p>
          <a:p>
            <a:pPr algn="just">
              <a:buFont typeface="Arial" panose="020B0604020202020204" pitchFamily="34" charset="0"/>
              <a:buChar char="•"/>
            </a:pPr>
            <a:r>
              <a:rPr lang="en-IN" sz="2400" b="1" dirty="0">
                <a:latin typeface="Cambria" panose="02040503050406030204" pitchFamily="18" charset="0"/>
                <a:ea typeface="Cambria" panose="02040503050406030204" pitchFamily="18" charset="0"/>
              </a:rPr>
              <a:t>Test Execution:</a:t>
            </a:r>
            <a:r>
              <a:rPr lang="en-IN" sz="2400" dirty="0">
                <a:latin typeface="Cambria" panose="02040503050406030204" pitchFamily="18" charset="0"/>
                <a:ea typeface="Cambria" panose="02040503050406030204" pitchFamily="18" charset="0"/>
              </a:rPr>
              <a:t> TestNG XML, POM.XML</a:t>
            </a:r>
          </a:p>
          <a:p>
            <a:endParaRPr lang="en-IN" dirty="0"/>
          </a:p>
        </p:txBody>
      </p:sp>
    </p:spTree>
    <p:extLst>
      <p:ext uri="{BB962C8B-B14F-4D97-AF65-F5344CB8AC3E}">
        <p14:creationId xmlns:p14="http://schemas.microsoft.com/office/powerpoint/2010/main" val="19782893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AB536E1-8D41-9F5C-62AF-8D076CE5BBFF}"/>
              </a:ext>
            </a:extLst>
          </p:cNvPr>
          <p:cNvSpPr txBox="1"/>
          <p:nvPr/>
        </p:nvSpPr>
        <p:spPr>
          <a:xfrm>
            <a:off x="3739794" y="904125"/>
            <a:ext cx="6256961" cy="707886"/>
          </a:xfrm>
          <a:prstGeom prst="rect">
            <a:avLst/>
          </a:prstGeom>
          <a:noFill/>
        </p:spPr>
        <p:txBody>
          <a:bodyPr wrap="square" rtlCol="0">
            <a:spAutoFit/>
          </a:bodyPr>
          <a:lstStyle/>
          <a:p>
            <a:pPr algn="ctr"/>
            <a:r>
              <a:rPr lang="en-IN" sz="4000" b="1" dirty="0"/>
              <a:t>TEST SCENARIOS</a:t>
            </a:r>
          </a:p>
        </p:txBody>
      </p:sp>
      <p:cxnSp>
        <p:nvCxnSpPr>
          <p:cNvPr id="4" name="Straight Connector 3">
            <a:extLst>
              <a:ext uri="{FF2B5EF4-FFF2-40B4-BE49-F238E27FC236}">
                <a16:creationId xmlns:a16="http://schemas.microsoft.com/office/drawing/2014/main" id="{33A730FA-6976-507E-CD3C-17E3BD084894}"/>
              </a:ext>
            </a:extLst>
          </p:cNvPr>
          <p:cNvCxnSpPr>
            <a:cxnSpLocks/>
          </p:cNvCxnSpPr>
          <p:nvPr/>
        </p:nvCxnSpPr>
        <p:spPr>
          <a:xfrm>
            <a:off x="4926458" y="1612011"/>
            <a:ext cx="3883632" cy="0"/>
          </a:xfrm>
          <a:prstGeom prst="line">
            <a:avLst/>
          </a:prstGeom>
          <a:ln w="57150"/>
        </p:spPr>
        <p:style>
          <a:lnRef idx="3">
            <a:schemeClr val="dk1"/>
          </a:lnRef>
          <a:fillRef idx="0">
            <a:schemeClr val="dk1"/>
          </a:fillRef>
          <a:effectRef idx="2">
            <a:schemeClr val="dk1"/>
          </a:effectRef>
          <a:fontRef idx="minor">
            <a:schemeClr val="tx1"/>
          </a:fontRef>
        </p:style>
      </p:cxnSp>
      <p:sp>
        <p:nvSpPr>
          <p:cNvPr id="6" name="TextBox 5">
            <a:extLst>
              <a:ext uri="{FF2B5EF4-FFF2-40B4-BE49-F238E27FC236}">
                <a16:creationId xmlns:a16="http://schemas.microsoft.com/office/drawing/2014/main" id="{BB5CCF5E-3104-1101-A66D-8D1980B557D0}"/>
              </a:ext>
            </a:extLst>
          </p:cNvPr>
          <p:cNvSpPr txBox="1"/>
          <p:nvPr/>
        </p:nvSpPr>
        <p:spPr>
          <a:xfrm>
            <a:off x="2691829" y="2065106"/>
            <a:ext cx="3585681" cy="4801314"/>
          </a:xfrm>
          <a:prstGeom prst="rect">
            <a:avLst/>
          </a:prstGeom>
          <a:noFill/>
        </p:spPr>
        <p:txBody>
          <a:bodyPr wrap="square" rtlCol="0">
            <a:spAutoFit/>
          </a:bodyPr>
          <a:lstStyle/>
          <a:p>
            <a:pPr marL="342900" indent="-342900">
              <a:buFont typeface="+mj-lt"/>
              <a:buAutoNum type="arabicPeriod"/>
            </a:pPr>
            <a:r>
              <a:rPr lang="en-GB" sz="2400" b="1" dirty="0">
                <a:latin typeface="Cambria" panose="02040503050406030204" pitchFamily="18" charset="0"/>
                <a:ea typeface="Cambria" panose="02040503050406030204" pitchFamily="18" charset="0"/>
              </a:rPr>
              <a:t>SIGN UP</a:t>
            </a:r>
          </a:p>
          <a:p>
            <a:pPr marL="342900" indent="-342900">
              <a:buFont typeface="+mj-lt"/>
              <a:buAutoNum type="arabicPeriod"/>
            </a:pPr>
            <a:endParaRPr lang="en-GB" sz="2400" b="1" dirty="0">
              <a:latin typeface="Cambria" panose="02040503050406030204" pitchFamily="18" charset="0"/>
              <a:ea typeface="Cambria" panose="02040503050406030204" pitchFamily="18" charset="0"/>
            </a:endParaRPr>
          </a:p>
          <a:p>
            <a:pPr marL="342900" indent="-342900">
              <a:buFont typeface="+mj-lt"/>
              <a:buAutoNum type="arabicPeriod"/>
            </a:pPr>
            <a:r>
              <a:rPr lang="en-GB" sz="2400" b="1" dirty="0">
                <a:latin typeface="Cambria" panose="02040503050406030204" pitchFamily="18" charset="0"/>
                <a:ea typeface="Cambria" panose="02040503050406030204" pitchFamily="18" charset="0"/>
              </a:rPr>
              <a:t>LOGIN</a:t>
            </a:r>
          </a:p>
          <a:p>
            <a:pPr marL="342900" indent="-342900">
              <a:buFont typeface="+mj-lt"/>
              <a:buAutoNum type="arabicPeriod"/>
            </a:pPr>
            <a:endParaRPr lang="en-GB" sz="2400" b="1" dirty="0">
              <a:latin typeface="Cambria" panose="02040503050406030204" pitchFamily="18" charset="0"/>
              <a:ea typeface="Cambria" panose="02040503050406030204" pitchFamily="18" charset="0"/>
            </a:endParaRPr>
          </a:p>
          <a:p>
            <a:pPr marL="342900" indent="-342900">
              <a:buFont typeface="+mj-lt"/>
              <a:buAutoNum type="arabicPeriod"/>
            </a:pPr>
            <a:r>
              <a:rPr lang="en-GB" sz="2400" b="1" dirty="0">
                <a:latin typeface="Cambria" panose="02040503050406030204" pitchFamily="18" charset="0"/>
                <a:ea typeface="Cambria" panose="02040503050406030204" pitchFamily="18" charset="0"/>
              </a:rPr>
              <a:t>HOME PAGE</a:t>
            </a:r>
          </a:p>
          <a:p>
            <a:pPr marL="342900" indent="-342900">
              <a:buFont typeface="+mj-lt"/>
              <a:buAutoNum type="arabicPeriod"/>
            </a:pPr>
            <a:endParaRPr lang="en-GB" sz="2400" b="1" dirty="0">
              <a:latin typeface="Cambria" panose="02040503050406030204" pitchFamily="18" charset="0"/>
              <a:ea typeface="Cambria" panose="02040503050406030204" pitchFamily="18" charset="0"/>
            </a:endParaRPr>
          </a:p>
          <a:p>
            <a:pPr marL="342900" indent="-342900">
              <a:buFont typeface="+mj-lt"/>
              <a:buAutoNum type="arabicPeriod"/>
            </a:pPr>
            <a:r>
              <a:rPr lang="en-GB" sz="2400" b="1" dirty="0">
                <a:latin typeface="Cambria" panose="02040503050406030204" pitchFamily="18" charset="0"/>
                <a:ea typeface="Cambria" panose="02040503050406030204" pitchFamily="18" charset="0"/>
              </a:rPr>
              <a:t>PRODUCT SELECTION</a:t>
            </a:r>
          </a:p>
          <a:p>
            <a:pPr marL="342900" indent="-342900">
              <a:buFont typeface="+mj-lt"/>
              <a:buAutoNum type="arabicPeriod"/>
            </a:pPr>
            <a:endParaRPr lang="en-GB" sz="2400" b="1" dirty="0">
              <a:latin typeface="Cambria" panose="02040503050406030204" pitchFamily="18" charset="0"/>
              <a:ea typeface="Cambria" panose="02040503050406030204" pitchFamily="18" charset="0"/>
            </a:endParaRPr>
          </a:p>
          <a:p>
            <a:pPr marL="342900" indent="-342900">
              <a:buFont typeface="+mj-lt"/>
              <a:buAutoNum type="arabicPeriod"/>
            </a:pPr>
            <a:r>
              <a:rPr lang="en-GB" sz="2400" b="1" dirty="0">
                <a:latin typeface="Cambria" panose="02040503050406030204" pitchFamily="18" charset="0"/>
                <a:ea typeface="Cambria" panose="02040503050406030204" pitchFamily="18" charset="0"/>
              </a:rPr>
              <a:t>CART MANAGEMENT</a:t>
            </a:r>
          </a:p>
          <a:p>
            <a:pPr marL="342900" indent="-342900">
              <a:buFont typeface="+mj-lt"/>
              <a:buAutoNum type="arabicPeriod"/>
            </a:pPr>
            <a:endParaRPr lang="en-GB" sz="2400" b="1" dirty="0">
              <a:latin typeface="Cambria" panose="02040503050406030204" pitchFamily="18" charset="0"/>
              <a:ea typeface="Cambria" panose="02040503050406030204" pitchFamily="18" charset="0"/>
            </a:endParaRPr>
          </a:p>
          <a:p>
            <a:pPr marL="342900" indent="-342900">
              <a:buFont typeface="+mj-lt"/>
              <a:buAutoNum type="arabicPeriod"/>
            </a:pPr>
            <a:r>
              <a:rPr lang="en-GB" sz="2400" b="1" dirty="0">
                <a:latin typeface="Cambria" panose="02040503050406030204" pitchFamily="18" charset="0"/>
                <a:ea typeface="Cambria" panose="02040503050406030204" pitchFamily="18" charset="0"/>
              </a:rPr>
              <a:t>CHECKOUT</a:t>
            </a:r>
          </a:p>
          <a:p>
            <a:endParaRPr lang="en-GB" sz="2400" b="1" dirty="0">
              <a:latin typeface="Cambria" panose="02040503050406030204" pitchFamily="18" charset="0"/>
              <a:ea typeface="Cambria" panose="02040503050406030204" pitchFamily="18" charset="0"/>
            </a:endParaRPr>
          </a:p>
          <a:p>
            <a:endParaRPr lang="en-IN" dirty="0"/>
          </a:p>
        </p:txBody>
      </p:sp>
      <p:pic>
        <p:nvPicPr>
          <p:cNvPr id="9" name="Picture 8">
            <a:extLst>
              <a:ext uri="{FF2B5EF4-FFF2-40B4-BE49-F238E27FC236}">
                <a16:creationId xmlns:a16="http://schemas.microsoft.com/office/drawing/2014/main" id="{CF43A316-ADD6-7719-304E-8D93E553D9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6189" y="2701805"/>
            <a:ext cx="5763892" cy="254418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233416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C475EBA-FDCD-A763-82B6-036D75BCB8B0}"/>
              </a:ext>
            </a:extLst>
          </p:cNvPr>
          <p:cNvSpPr txBox="1"/>
          <p:nvPr/>
        </p:nvSpPr>
        <p:spPr>
          <a:xfrm>
            <a:off x="2438400" y="728434"/>
            <a:ext cx="7315200" cy="707886"/>
          </a:xfrm>
          <a:prstGeom prst="rect">
            <a:avLst/>
          </a:prstGeom>
          <a:noFill/>
        </p:spPr>
        <p:txBody>
          <a:bodyPr wrap="square" rtlCol="0">
            <a:spAutoFit/>
          </a:bodyPr>
          <a:lstStyle/>
          <a:p>
            <a:pPr algn="ctr"/>
            <a:r>
              <a:rPr lang="en-IN" sz="4000" b="1" dirty="0"/>
              <a:t>REPORTS AND CONCLUSION</a:t>
            </a:r>
          </a:p>
        </p:txBody>
      </p:sp>
      <p:cxnSp>
        <p:nvCxnSpPr>
          <p:cNvPr id="4" name="Straight Connector 3">
            <a:extLst>
              <a:ext uri="{FF2B5EF4-FFF2-40B4-BE49-F238E27FC236}">
                <a16:creationId xmlns:a16="http://schemas.microsoft.com/office/drawing/2014/main" id="{7113CA63-8F0E-EF7E-38AD-6D281C6B85A1}"/>
              </a:ext>
            </a:extLst>
          </p:cNvPr>
          <p:cNvCxnSpPr/>
          <p:nvPr/>
        </p:nvCxnSpPr>
        <p:spPr>
          <a:xfrm>
            <a:off x="2880189" y="1455837"/>
            <a:ext cx="6431622" cy="0"/>
          </a:xfrm>
          <a:prstGeom prst="line">
            <a:avLst/>
          </a:prstGeom>
          <a:ln w="57150"/>
        </p:spPr>
        <p:style>
          <a:lnRef idx="3">
            <a:schemeClr val="dk1"/>
          </a:lnRef>
          <a:fillRef idx="0">
            <a:schemeClr val="dk1"/>
          </a:fillRef>
          <a:effectRef idx="2">
            <a:schemeClr val="dk1"/>
          </a:effectRef>
          <a:fontRef idx="minor">
            <a:schemeClr val="tx1"/>
          </a:fontRef>
        </p:style>
      </p:cxnSp>
      <p:sp>
        <p:nvSpPr>
          <p:cNvPr id="5" name="TextBox 4">
            <a:extLst>
              <a:ext uri="{FF2B5EF4-FFF2-40B4-BE49-F238E27FC236}">
                <a16:creationId xmlns:a16="http://schemas.microsoft.com/office/drawing/2014/main" id="{CE7DE81D-B2BB-3A63-56F1-1F7DEB063466}"/>
              </a:ext>
            </a:extLst>
          </p:cNvPr>
          <p:cNvSpPr txBox="1"/>
          <p:nvPr/>
        </p:nvSpPr>
        <p:spPr>
          <a:xfrm>
            <a:off x="2315110" y="2260315"/>
            <a:ext cx="8260422" cy="4708981"/>
          </a:xfrm>
          <a:prstGeom prst="rect">
            <a:avLst/>
          </a:prstGeom>
          <a:noFill/>
        </p:spPr>
        <p:txBody>
          <a:bodyPr wrap="square" rtlCol="0">
            <a:spAutoFit/>
          </a:bodyPr>
          <a:lstStyle/>
          <a:p>
            <a:pPr algn="just"/>
            <a:r>
              <a:rPr lang="en-IN" sz="2400" b="1" dirty="0">
                <a:latin typeface="Cambria" panose="02040503050406030204" pitchFamily="18" charset="0"/>
                <a:ea typeface="Cambria" panose="02040503050406030204" pitchFamily="18" charset="0"/>
              </a:rPr>
              <a:t>Test Reports:</a:t>
            </a:r>
            <a:endParaRPr lang="en-IN" sz="2400" dirty="0">
              <a:latin typeface="Cambria" panose="02040503050406030204" pitchFamily="18" charset="0"/>
              <a:ea typeface="Cambria" panose="02040503050406030204" pitchFamily="18" charset="0"/>
            </a:endParaRPr>
          </a:p>
          <a:p>
            <a:pPr algn="just">
              <a:buFont typeface="Arial" panose="020B0604020202020204" pitchFamily="34" charset="0"/>
              <a:buChar char="•"/>
            </a:pPr>
            <a:r>
              <a:rPr lang="en-US" sz="2400" b="1" dirty="0">
                <a:latin typeface="Cambria" panose="02040503050406030204" pitchFamily="18" charset="0"/>
                <a:ea typeface="Cambria" panose="02040503050406030204" pitchFamily="18" charset="0"/>
              </a:rPr>
              <a:t>Extent Reports:</a:t>
            </a:r>
            <a:r>
              <a:rPr lang="en-US" sz="2400" dirty="0">
                <a:latin typeface="Cambria" panose="02040503050406030204" pitchFamily="18" charset="0"/>
                <a:ea typeface="Cambria" panose="02040503050406030204" pitchFamily="18" charset="0"/>
              </a:rPr>
              <a:t> HTML-based detailed test logs.</a:t>
            </a:r>
          </a:p>
          <a:p>
            <a:pPr algn="just">
              <a:buFont typeface="Arial" panose="020B0604020202020204" pitchFamily="34" charset="0"/>
              <a:buChar char="•"/>
            </a:pPr>
            <a:r>
              <a:rPr lang="en-US" sz="2400" b="1" dirty="0">
                <a:latin typeface="Cambria" panose="02040503050406030204" pitchFamily="18" charset="0"/>
                <a:ea typeface="Cambria" panose="02040503050406030204" pitchFamily="18" charset="0"/>
              </a:rPr>
              <a:t>Cucumber Reports:</a:t>
            </a:r>
            <a:r>
              <a:rPr lang="en-US" sz="2400" dirty="0">
                <a:latin typeface="Cambria" panose="02040503050406030204" pitchFamily="18" charset="0"/>
                <a:ea typeface="Cambria" panose="02040503050406030204" pitchFamily="18" charset="0"/>
              </a:rPr>
              <a:t> BDD-style execution details.</a:t>
            </a:r>
          </a:p>
          <a:p>
            <a:pPr algn="just">
              <a:buFont typeface="Arial" panose="020B0604020202020204" pitchFamily="34" charset="0"/>
              <a:buChar char="•"/>
            </a:pPr>
            <a:r>
              <a:rPr lang="en-US" sz="2400" b="1" dirty="0">
                <a:latin typeface="Cambria" panose="02040503050406030204" pitchFamily="18" charset="0"/>
                <a:ea typeface="Cambria" panose="02040503050406030204" pitchFamily="18" charset="0"/>
              </a:rPr>
              <a:t>Allure Reports:</a:t>
            </a:r>
            <a:r>
              <a:rPr lang="en-US" sz="2400" dirty="0">
                <a:latin typeface="Cambria" panose="02040503050406030204" pitchFamily="18" charset="0"/>
                <a:ea typeface="Cambria" panose="02040503050406030204" pitchFamily="18" charset="0"/>
              </a:rPr>
              <a:t> Interactive and visual test execution insights.</a:t>
            </a:r>
          </a:p>
          <a:p>
            <a:pPr algn="just"/>
            <a:endParaRPr lang="en-IN" dirty="0"/>
          </a:p>
          <a:p>
            <a:pPr algn="just"/>
            <a:r>
              <a:rPr lang="en-IN" sz="2400" b="1" dirty="0">
                <a:latin typeface="Cambria" panose="02040503050406030204" pitchFamily="18" charset="0"/>
                <a:ea typeface="Cambria" panose="02040503050406030204" pitchFamily="18" charset="0"/>
              </a:rPr>
              <a:t>Conclusion:</a:t>
            </a:r>
            <a:endParaRPr lang="en-IN" sz="2400" dirty="0">
              <a:latin typeface="Cambria" panose="02040503050406030204" pitchFamily="18" charset="0"/>
              <a:ea typeface="Cambria" panose="02040503050406030204" pitchFamily="18" charset="0"/>
            </a:endParaRPr>
          </a:p>
          <a:p>
            <a:pPr algn="just">
              <a:buFont typeface="Arial" panose="020B0604020202020204" pitchFamily="34" charset="0"/>
              <a:buChar char="•"/>
            </a:pPr>
            <a:r>
              <a:rPr lang="en-US" sz="2400" dirty="0">
                <a:latin typeface="Cambria" panose="02040503050406030204" pitchFamily="18" charset="0"/>
                <a:ea typeface="Cambria" panose="02040503050406030204" pitchFamily="18" charset="0"/>
              </a:rPr>
              <a:t>The framework effectively automates DemoBlaze’s core functionalities.</a:t>
            </a:r>
          </a:p>
          <a:p>
            <a:pPr algn="just">
              <a:buFont typeface="Arial" panose="020B0604020202020204" pitchFamily="34" charset="0"/>
              <a:buChar char="•"/>
            </a:pPr>
            <a:r>
              <a:rPr lang="en-US" sz="2400" dirty="0">
                <a:latin typeface="Cambria" panose="02040503050406030204" pitchFamily="18" charset="0"/>
                <a:ea typeface="Cambria" panose="02040503050406030204" pitchFamily="18" charset="0"/>
              </a:rPr>
              <a:t>Ensures maintainability, scalability, and efficiency.</a:t>
            </a:r>
          </a:p>
          <a:p>
            <a:pPr algn="just">
              <a:buFont typeface="Arial" panose="020B0604020202020204" pitchFamily="34" charset="0"/>
              <a:buChar char="•"/>
            </a:pPr>
            <a:r>
              <a:rPr lang="en-US" sz="2400" dirty="0">
                <a:latin typeface="Cambria" panose="02040503050406030204" pitchFamily="18" charset="0"/>
                <a:ea typeface="Cambria" panose="02040503050406030204" pitchFamily="18" charset="0"/>
              </a:rPr>
              <a:t>Future enhancements: API automation, performance testing, and CI/CD integration.</a:t>
            </a:r>
          </a:p>
          <a:p>
            <a:endParaRPr lang="en-IN" dirty="0"/>
          </a:p>
        </p:txBody>
      </p:sp>
    </p:spTree>
    <p:extLst>
      <p:ext uri="{BB962C8B-B14F-4D97-AF65-F5344CB8AC3E}">
        <p14:creationId xmlns:p14="http://schemas.microsoft.com/office/powerpoint/2010/main" val="2079716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07F9166-7E8D-CF66-EB88-9D8D3928522D}"/>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921267" y="975689"/>
            <a:ext cx="9962508" cy="5188806"/>
          </a:xfrm>
          <a:prstGeom prst="rect">
            <a:avLst/>
          </a:prstGeom>
        </p:spPr>
      </p:pic>
    </p:spTree>
    <p:extLst>
      <p:ext uri="{BB962C8B-B14F-4D97-AF65-F5344CB8AC3E}">
        <p14:creationId xmlns:p14="http://schemas.microsoft.com/office/powerpoint/2010/main" val="1539618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73</TotalTime>
  <Words>332</Words>
  <Application>Microsoft Office PowerPoint</Application>
  <PresentationFormat>Widescreen</PresentationFormat>
  <Paragraphs>53</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Cambria</vt:lpstr>
      <vt:lpstr>Corbel</vt:lpstr>
      <vt:lpstr>Times New Roman</vt:lpstr>
      <vt:lpstr>Parallax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Mohammed Khaja Tazeem Hashmee</dc:creator>
  <cp:lastModifiedBy>Mohammed Khaja Tazeem Hashmee</cp:lastModifiedBy>
  <cp:revision>1</cp:revision>
  <dcterms:created xsi:type="dcterms:W3CDTF">2025-03-25T05:13:09Z</dcterms:created>
  <dcterms:modified xsi:type="dcterms:W3CDTF">2025-03-25T06:26:28Z</dcterms:modified>
</cp:coreProperties>
</file>