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B3EB6C-0761-40BE-9ABF-739B1BB60C05}">
  <a:tblStyle styleId="{89B3EB6C-0761-40BE-9ABF-739B1BB60C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Master" Target="slideMasters/slideMaster1.xml"/><Relationship Id="rId19" Type="http://schemas.openxmlformats.org/officeDocument/2006/relationships/font" Target="fonts/Raleway-boldItalic.fntdata"/><Relationship Id="rId6" Type="http://schemas.openxmlformats.org/officeDocument/2006/relationships/notesMaster" Target="notesMasters/notesMaster1.xml"/><Relationship Id="rId18"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ae556bc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ae556bc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2ca99a79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2ca99a79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aebcd1da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aebcd1da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ebcd1dad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aebcd1dad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ae556bc4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ae556bc4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a2ca99a7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a2ca99a7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Optimal Transfer Learning Model for Facial Emotion Detection</a:t>
            </a:r>
            <a:endParaRPr/>
          </a:p>
          <a:p>
            <a:pPr indent="0" lvl="0" marL="0" rtl="0" algn="l">
              <a:spcBef>
                <a:spcPts val="0"/>
              </a:spcBef>
              <a:spcAft>
                <a:spcPts val="0"/>
              </a:spcAft>
              <a:buNone/>
            </a:pPr>
            <a:r>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Thomas Abbott</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6856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3"/>
                </a:solidFill>
              </a:rPr>
              <a:t>Goal</a:t>
            </a:r>
            <a:endParaRPr sz="1200">
              <a:solidFill>
                <a:schemeClr val="accent3"/>
              </a:solidFill>
            </a:endParaRPr>
          </a:p>
        </p:txBody>
      </p:sp>
      <p:sp>
        <p:nvSpPr>
          <p:cNvPr id="79" name="Google Shape;79;p14"/>
          <p:cNvSpPr txBox="1"/>
          <p:nvPr>
            <p:ph idx="4294967295" type="title"/>
          </p:nvPr>
        </p:nvSpPr>
        <p:spPr>
          <a:xfrm>
            <a:off x="535775" y="1202100"/>
            <a:ext cx="5197200" cy="3067500"/>
          </a:xfrm>
          <a:prstGeom prst="rect">
            <a:avLst/>
          </a:prstGeom>
        </p:spPr>
        <p:txBody>
          <a:bodyPr anchorCtr="0" anchor="t" bIns="91425" lIns="91425" spcFirstLastPara="1" rIns="91425" wrap="square" tIns="91425">
            <a:noAutofit/>
          </a:bodyPr>
          <a:lstStyle/>
          <a:p>
            <a:pPr indent="0" lvl="0" marL="0" rtl="0" algn="l">
              <a:lnSpc>
                <a:spcPct val="160000"/>
              </a:lnSpc>
              <a:spcBef>
                <a:spcPts val="1200"/>
              </a:spcBef>
              <a:spcAft>
                <a:spcPts val="1200"/>
              </a:spcAft>
              <a:buNone/>
            </a:pPr>
            <a:r>
              <a:rPr b="0" lang="en" sz="1200">
                <a:highlight>
                  <a:srgbClr val="FFFFFF"/>
                </a:highlight>
                <a:latin typeface="Lato"/>
                <a:ea typeface="Lato"/>
                <a:cs typeface="Lato"/>
                <a:sym typeface="Lato"/>
              </a:rPr>
              <a:t>In this project, I attempt to </a:t>
            </a:r>
            <a:r>
              <a:rPr lang="en" sz="1200">
                <a:highlight>
                  <a:srgbClr val="FFFFFF"/>
                </a:highlight>
                <a:latin typeface="Lato"/>
                <a:ea typeface="Lato"/>
                <a:cs typeface="Lato"/>
                <a:sym typeface="Lato"/>
              </a:rPr>
              <a:t>use deep learning to identify human emotion based only on an image of an individual’s face</a:t>
            </a:r>
            <a:r>
              <a:rPr b="0" lang="en" sz="1200">
                <a:highlight>
                  <a:srgbClr val="FFFFFF"/>
                </a:highlight>
                <a:latin typeface="Lato"/>
                <a:ea typeface="Lato"/>
                <a:cs typeface="Lato"/>
                <a:sym typeface="Lato"/>
              </a:rPr>
              <a:t>. The resulting model will have uses in retail, customer service, and </a:t>
            </a:r>
            <a:r>
              <a:rPr b="0" lang="en" sz="1200">
                <a:highlight>
                  <a:srgbClr val="FFFFFF"/>
                </a:highlight>
                <a:latin typeface="Lato"/>
                <a:ea typeface="Lato"/>
                <a:cs typeface="Lato"/>
                <a:sym typeface="Lato"/>
              </a:rPr>
              <a:t>psychology!</a:t>
            </a:r>
            <a:endParaRPr b="0" sz="1200">
              <a:highlight>
                <a:srgbClr val="FFFFFF"/>
              </a:highlight>
              <a:latin typeface="Arial"/>
              <a:ea typeface="Arial"/>
              <a:cs typeface="Arial"/>
              <a:sym typeface="Arial"/>
            </a:endParaRPr>
          </a:p>
        </p:txBody>
      </p:sp>
      <p:pic>
        <p:nvPicPr>
          <p:cNvPr id="80" name="Google Shape;80;p14"/>
          <p:cNvPicPr preferRelativeResize="0"/>
          <p:nvPr/>
        </p:nvPicPr>
        <p:blipFill>
          <a:blip r:embed="rId3">
            <a:alphaModFix/>
          </a:blip>
          <a:stretch>
            <a:fillRect/>
          </a:stretch>
        </p:blipFill>
        <p:spPr>
          <a:xfrm>
            <a:off x="2845212" y="2935953"/>
            <a:ext cx="2237324" cy="2207549"/>
          </a:xfrm>
          <a:prstGeom prst="rect">
            <a:avLst/>
          </a:prstGeom>
          <a:noFill/>
          <a:ln>
            <a:noFill/>
          </a:ln>
        </p:spPr>
      </p:pic>
      <p:sp>
        <p:nvSpPr>
          <p:cNvPr id="81" name="Google Shape;81;p14"/>
          <p:cNvSpPr/>
          <p:nvPr/>
        </p:nvSpPr>
        <p:spPr>
          <a:xfrm rot="-2700000">
            <a:off x="4678738" y="2873894"/>
            <a:ext cx="588879" cy="28001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rot="-8101238">
            <a:off x="2583524" y="2873902"/>
            <a:ext cx="589091" cy="28001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rot="259489">
            <a:off x="4765987" y="4635984"/>
            <a:ext cx="588777" cy="28008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flipH="1" rot="-259489">
            <a:off x="2583687" y="4671034"/>
            <a:ext cx="588777" cy="28008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txBox="1"/>
          <p:nvPr/>
        </p:nvSpPr>
        <p:spPr>
          <a:xfrm>
            <a:off x="5169575" y="2535750"/>
            <a:ext cx="10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4"/>
                </a:solidFill>
                <a:latin typeface="Lato"/>
                <a:ea typeface="Lato"/>
                <a:cs typeface="Lato"/>
                <a:sym typeface="Lato"/>
              </a:rPr>
              <a:t>Happy?</a:t>
            </a:r>
            <a:endParaRPr b="1">
              <a:solidFill>
                <a:schemeClr val="accent4"/>
              </a:solidFill>
              <a:latin typeface="Lato"/>
              <a:ea typeface="Lato"/>
              <a:cs typeface="Lato"/>
              <a:sym typeface="Lato"/>
            </a:endParaRPr>
          </a:p>
        </p:txBody>
      </p:sp>
      <p:sp>
        <p:nvSpPr>
          <p:cNvPr id="86" name="Google Shape;86;p14"/>
          <p:cNvSpPr txBox="1"/>
          <p:nvPr/>
        </p:nvSpPr>
        <p:spPr>
          <a:xfrm>
            <a:off x="2106625" y="2535750"/>
            <a:ext cx="10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Lato"/>
                <a:ea typeface="Lato"/>
                <a:cs typeface="Lato"/>
                <a:sym typeface="Lato"/>
              </a:rPr>
              <a:t>Sad?</a:t>
            </a:r>
            <a:endParaRPr b="1">
              <a:solidFill>
                <a:schemeClr val="accent3"/>
              </a:solidFill>
              <a:latin typeface="Lato"/>
              <a:ea typeface="Lato"/>
              <a:cs typeface="Lato"/>
              <a:sym typeface="Lato"/>
            </a:endParaRPr>
          </a:p>
        </p:txBody>
      </p:sp>
      <p:sp>
        <p:nvSpPr>
          <p:cNvPr id="87" name="Google Shape;87;p14"/>
          <p:cNvSpPr txBox="1"/>
          <p:nvPr/>
        </p:nvSpPr>
        <p:spPr>
          <a:xfrm>
            <a:off x="1694100" y="4696000"/>
            <a:ext cx="10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Lato"/>
                <a:ea typeface="Lato"/>
                <a:cs typeface="Lato"/>
                <a:sym typeface="Lato"/>
              </a:rPr>
              <a:t>Surprise?</a:t>
            </a:r>
            <a:endParaRPr b="1">
              <a:solidFill>
                <a:schemeClr val="accent5"/>
              </a:solidFill>
              <a:latin typeface="Lato"/>
              <a:ea typeface="Lato"/>
              <a:cs typeface="Lato"/>
              <a:sym typeface="Lato"/>
            </a:endParaRPr>
          </a:p>
        </p:txBody>
      </p:sp>
      <p:sp>
        <p:nvSpPr>
          <p:cNvPr id="88" name="Google Shape;88;p14"/>
          <p:cNvSpPr txBox="1"/>
          <p:nvPr/>
        </p:nvSpPr>
        <p:spPr>
          <a:xfrm>
            <a:off x="5353700" y="4610975"/>
            <a:ext cx="10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Lato"/>
                <a:ea typeface="Lato"/>
                <a:cs typeface="Lato"/>
                <a:sym typeface="Lato"/>
              </a:rPr>
              <a:t>Neutral?</a:t>
            </a:r>
            <a:endParaRPr b="1">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idx="4294967295" type="title"/>
          </p:nvPr>
        </p:nvSpPr>
        <p:spPr>
          <a:xfrm>
            <a:off x="535775" y="712150"/>
            <a:ext cx="6856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3"/>
                </a:solidFill>
              </a:rPr>
              <a:t>Approach</a:t>
            </a:r>
            <a:endParaRPr sz="1200">
              <a:solidFill>
                <a:schemeClr val="accent3"/>
              </a:solidFill>
            </a:endParaRPr>
          </a:p>
        </p:txBody>
      </p:sp>
      <p:sp>
        <p:nvSpPr>
          <p:cNvPr id="94" name="Google Shape;94;p15"/>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60000"/>
              </a:lnSpc>
              <a:spcBef>
                <a:spcPts val="1200"/>
              </a:spcBef>
              <a:spcAft>
                <a:spcPts val="0"/>
              </a:spcAft>
              <a:buClr>
                <a:schemeClr val="dk2"/>
              </a:buClr>
              <a:buSzPts val="1100"/>
              <a:buFont typeface="Arial"/>
              <a:buNone/>
            </a:pPr>
            <a:r>
              <a:rPr b="0" lang="en" sz="1200">
                <a:highlight>
                  <a:schemeClr val="lt1"/>
                </a:highlight>
                <a:latin typeface="Lato"/>
                <a:ea typeface="Lato"/>
                <a:cs typeface="Lato"/>
                <a:sym typeface="Lato"/>
              </a:rPr>
              <a:t>To accomplish the goal, I will use transfer learning models - this will allow me to circumvent the need for a large data set and to minimize training time. To begin, I will test three popular transfer learning models: </a:t>
            </a:r>
            <a:endParaRPr b="0" sz="1200">
              <a:highlight>
                <a:schemeClr val="lt1"/>
              </a:highlight>
              <a:latin typeface="Lato"/>
              <a:ea typeface="Lato"/>
              <a:cs typeface="Lato"/>
              <a:sym typeface="Lato"/>
            </a:endParaRPr>
          </a:p>
          <a:p>
            <a:pPr indent="-304800" lvl="0" marL="457200" rtl="0" algn="l">
              <a:lnSpc>
                <a:spcPct val="160000"/>
              </a:lnSpc>
              <a:spcBef>
                <a:spcPts val="1200"/>
              </a:spcBef>
              <a:spcAft>
                <a:spcPts val="0"/>
              </a:spcAft>
              <a:buSzPts val="1200"/>
              <a:buFont typeface="Lato"/>
              <a:buAutoNum type="arabicPeriod"/>
            </a:pPr>
            <a:r>
              <a:rPr b="0" lang="en" sz="1050">
                <a:highlight>
                  <a:schemeClr val="lt1"/>
                </a:highlight>
                <a:latin typeface="Arial"/>
                <a:ea typeface="Arial"/>
                <a:cs typeface="Arial"/>
                <a:sym typeface="Arial"/>
              </a:rPr>
              <a:t>VGG16: a 16-layer CNN introduced in 2013. </a:t>
            </a:r>
            <a:endParaRPr b="0" sz="1050">
              <a:highlight>
                <a:schemeClr val="lt1"/>
              </a:highlight>
              <a:latin typeface="Arial"/>
              <a:ea typeface="Arial"/>
              <a:cs typeface="Arial"/>
              <a:sym typeface="Arial"/>
            </a:endParaRPr>
          </a:p>
          <a:p>
            <a:pPr indent="-304800" lvl="0" marL="457200" rtl="0" algn="l">
              <a:lnSpc>
                <a:spcPct val="160000"/>
              </a:lnSpc>
              <a:spcBef>
                <a:spcPts val="0"/>
              </a:spcBef>
              <a:spcAft>
                <a:spcPts val="0"/>
              </a:spcAft>
              <a:buSzPts val="1200"/>
              <a:buFont typeface="Lato"/>
              <a:buAutoNum type="arabicPeriod"/>
            </a:pPr>
            <a:r>
              <a:rPr b="0" lang="en" sz="1050">
                <a:highlight>
                  <a:schemeClr val="lt1"/>
                </a:highlight>
                <a:latin typeface="Arial"/>
                <a:ea typeface="Arial"/>
                <a:cs typeface="Arial"/>
                <a:sym typeface="Arial"/>
              </a:rPr>
              <a:t>ResNet v2: a 467-layer CNN introduced in 2016. </a:t>
            </a:r>
            <a:endParaRPr b="0" sz="1050">
              <a:highlight>
                <a:schemeClr val="lt1"/>
              </a:highlight>
              <a:latin typeface="Arial"/>
              <a:ea typeface="Arial"/>
              <a:cs typeface="Arial"/>
              <a:sym typeface="Arial"/>
            </a:endParaRPr>
          </a:p>
          <a:p>
            <a:pPr indent="-304800" lvl="0" marL="457200" rtl="0" algn="l">
              <a:lnSpc>
                <a:spcPct val="160000"/>
              </a:lnSpc>
              <a:spcBef>
                <a:spcPts val="0"/>
              </a:spcBef>
              <a:spcAft>
                <a:spcPts val="0"/>
              </a:spcAft>
              <a:buSzPts val="1200"/>
              <a:buFont typeface="Lato"/>
              <a:buAutoNum type="arabicPeriod"/>
            </a:pPr>
            <a:r>
              <a:rPr b="0" lang="en" sz="1050">
                <a:highlight>
                  <a:schemeClr val="lt1"/>
                </a:highlight>
                <a:latin typeface="Arial"/>
                <a:ea typeface="Arial"/>
                <a:cs typeface="Arial"/>
                <a:sym typeface="Arial"/>
              </a:rPr>
              <a:t>Efficient Net: a 237-layer CNN introduced in 2019.</a:t>
            </a:r>
            <a:endParaRPr b="0" sz="1200">
              <a:highlight>
                <a:srgbClr val="FFFFFF"/>
              </a:highlight>
              <a:latin typeface="Arial"/>
              <a:ea typeface="Arial"/>
              <a:cs typeface="Arial"/>
              <a:sym typeface="Arial"/>
            </a:endParaRPr>
          </a:p>
        </p:txBody>
      </p:sp>
      <p:pic>
        <p:nvPicPr>
          <p:cNvPr id="95" name="Google Shape;95;p15"/>
          <p:cNvPicPr preferRelativeResize="0"/>
          <p:nvPr/>
        </p:nvPicPr>
        <p:blipFill>
          <a:blip r:embed="rId3">
            <a:alphaModFix/>
          </a:blip>
          <a:stretch>
            <a:fillRect/>
          </a:stretch>
        </p:blipFill>
        <p:spPr>
          <a:xfrm>
            <a:off x="5292750" y="2633673"/>
            <a:ext cx="3851250" cy="250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9" name="Shape 99"/>
        <p:cNvGrpSpPr/>
        <p:nvPr/>
      </p:nvGrpSpPr>
      <p:grpSpPr>
        <a:xfrm>
          <a:off x="0" y="0"/>
          <a:ext cx="0" cy="0"/>
          <a:chOff x="0" y="0"/>
          <a:chExt cx="0" cy="0"/>
        </a:xfrm>
      </p:grpSpPr>
      <p:pic>
        <p:nvPicPr>
          <p:cNvPr id="100" name="Google Shape;100;p16"/>
          <p:cNvPicPr preferRelativeResize="0"/>
          <p:nvPr/>
        </p:nvPicPr>
        <p:blipFill>
          <a:blip r:embed="rId3">
            <a:alphaModFix/>
          </a:blip>
          <a:stretch>
            <a:fillRect/>
          </a:stretch>
        </p:blipFill>
        <p:spPr>
          <a:xfrm>
            <a:off x="254325" y="162737"/>
            <a:ext cx="4254600" cy="4818038"/>
          </a:xfrm>
          <a:prstGeom prst="rect">
            <a:avLst/>
          </a:prstGeom>
          <a:noFill/>
          <a:ln>
            <a:noFill/>
          </a:ln>
        </p:spPr>
      </p:pic>
      <p:pic>
        <p:nvPicPr>
          <p:cNvPr descr="Piece of duct tape sticking a note to the slide" id="101" name="Google Shape;101;p16"/>
          <p:cNvPicPr preferRelativeResize="0"/>
          <p:nvPr/>
        </p:nvPicPr>
        <p:blipFill rotWithShape="1">
          <a:blip r:embed="rId4">
            <a:alphaModFix/>
          </a:blip>
          <a:srcRect b="10011" l="9244" r="2118" t="5926"/>
          <a:stretch/>
        </p:blipFill>
        <p:spPr>
          <a:xfrm rot="154828">
            <a:off x="1182625" y="108176"/>
            <a:ext cx="2072000" cy="736050"/>
          </a:xfrm>
          <a:prstGeom prst="rect">
            <a:avLst/>
          </a:prstGeom>
          <a:noFill/>
          <a:ln>
            <a:noFill/>
          </a:ln>
        </p:spPr>
      </p:pic>
      <p:sp>
        <p:nvSpPr>
          <p:cNvPr id="102" name="Google Shape;102;p16"/>
          <p:cNvSpPr txBox="1"/>
          <p:nvPr/>
        </p:nvSpPr>
        <p:spPr>
          <a:xfrm>
            <a:off x="665175" y="8283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b="1" lang="en" sz="2400">
                <a:solidFill>
                  <a:schemeClr val="accent3"/>
                </a:solidFill>
                <a:latin typeface="Raleway"/>
                <a:ea typeface="Raleway"/>
                <a:cs typeface="Raleway"/>
                <a:sym typeface="Raleway"/>
              </a:rPr>
              <a:t>Data Set Limitations</a:t>
            </a:r>
            <a:endParaRPr b="1" sz="1600">
              <a:solidFill>
                <a:schemeClr val="accent3"/>
              </a:solidFill>
              <a:latin typeface="Raleway"/>
              <a:ea typeface="Raleway"/>
              <a:cs typeface="Raleway"/>
              <a:sym typeface="Raleway"/>
            </a:endParaRPr>
          </a:p>
        </p:txBody>
      </p:sp>
      <p:sp>
        <p:nvSpPr>
          <p:cNvPr id="103" name="Google Shape;103;p16"/>
          <p:cNvSpPr txBox="1"/>
          <p:nvPr>
            <p:ph idx="4294967295" type="body"/>
          </p:nvPr>
        </p:nvSpPr>
        <p:spPr>
          <a:xfrm>
            <a:off x="665175" y="123485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Raleway"/>
                <a:ea typeface="Raleway"/>
                <a:cs typeface="Raleway"/>
                <a:sym typeface="Raleway"/>
              </a:rPr>
              <a:t>We should be cautious regarding the performance of the transfer learning models on the current data set, notably for the following two reasons. </a:t>
            </a:r>
            <a:endParaRPr sz="1400">
              <a:latin typeface="Raleway"/>
              <a:ea typeface="Raleway"/>
              <a:cs typeface="Raleway"/>
              <a:sym typeface="Raleway"/>
            </a:endParaRPr>
          </a:p>
          <a:p>
            <a:pPr indent="-317500" lvl="0" marL="457200" rtl="0" algn="l">
              <a:spcBef>
                <a:spcPts val="1000"/>
              </a:spcBef>
              <a:spcAft>
                <a:spcPts val="0"/>
              </a:spcAft>
              <a:buClr>
                <a:srgbClr val="1A73E8"/>
              </a:buClr>
              <a:buSzPts val="1400"/>
              <a:buFont typeface="Raleway"/>
              <a:buChar char="➔"/>
            </a:pPr>
            <a:r>
              <a:rPr b="1" lang="en" sz="1400">
                <a:solidFill>
                  <a:srgbClr val="1A73E8"/>
                </a:solidFill>
                <a:latin typeface="Raleway"/>
                <a:ea typeface="Raleway"/>
                <a:cs typeface="Raleway"/>
                <a:sym typeface="Raleway"/>
              </a:rPr>
              <a:t>Grayscale Dataset</a:t>
            </a:r>
            <a:endParaRPr b="1" sz="1400">
              <a:solidFill>
                <a:srgbClr val="1A73E8"/>
              </a:solidFill>
              <a:latin typeface="Raleway"/>
              <a:ea typeface="Raleway"/>
              <a:cs typeface="Raleway"/>
              <a:sym typeface="Raleway"/>
            </a:endParaRPr>
          </a:p>
          <a:p>
            <a:pPr indent="0" lvl="0" marL="457200" rtl="0" algn="l">
              <a:spcBef>
                <a:spcPts val="1000"/>
              </a:spcBef>
              <a:spcAft>
                <a:spcPts val="1000"/>
              </a:spcAft>
              <a:buNone/>
            </a:pPr>
            <a:r>
              <a:rPr lang="en" sz="1400">
                <a:latin typeface="Raleway"/>
                <a:ea typeface="Raleway"/>
                <a:cs typeface="Raleway"/>
                <a:sym typeface="Raleway"/>
              </a:rPr>
              <a:t>One concern is that the data set is natively provided in grayscale. By stacking the grayscale images, I obtain RGB data which can be used by the models, however, this may negatively affect their performance. </a:t>
            </a:r>
            <a:endParaRPr b="1" sz="1400">
              <a:solidFill>
                <a:schemeClr val="dk1"/>
              </a:solidFill>
              <a:latin typeface="Raleway"/>
              <a:ea typeface="Raleway"/>
              <a:cs typeface="Raleway"/>
              <a:sym typeface="Raleway"/>
            </a:endParaRPr>
          </a:p>
        </p:txBody>
      </p:sp>
      <p:pic>
        <p:nvPicPr>
          <p:cNvPr id="104" name="Google Shape;104;p16"/>
          <p:cNvPicPr preferRelativeResize="0"/>
          <p:nvPr/>
        </p:nvPicPr>
        <p:blipFill>
          <a:blip r:embed="rId3">
            <a:alphaModFix/>
          </a:blip>
          <a:stretch>
            <a:fillRect/>
          </a:stretch>
        </p:blipFill>
        <p:spPr>
          <a:xfrm>
            <a:off x="4617975" y="162737"/>
            <a:ext cx="4254600" cy="4818038"/>
          </a:xfrm>
          <a:prstGeom prst="rect">
            <a:avLst/>
          </a:prstGeom>
          <a:noFill/>
          <a:ln>
            <a:noFill/>
          </a:ln>
        </p:spPr>
      </p:pic>
      <p:pic>
        <p:nvPicPr>
          <p:cNvPr descr="Piece of duct tape sticking a note to the slide" id="105" name="Google Shape;105;p16"/>
          <p:cNvPicPr preferRelativeResize="0"/>
          <p:nvPr/>
        </p:nvPicPr>
        <p:blipFill rotWithShape="1">
          <a:blip r:embed="rId4">
            <a:alphaModFix/>
          </a:blip>
          <a:srcRect b="10011" l="9244" r="2118" t="5926"/>
          <a:stretch/>
        </p:blipFill>
        <p:spPr>
          <a:xfrm rot="154828">
            <a:off x="5782475" y="108176"/>
            <a:ext cx="2072000" cy="736050"/>
          </a:xfrm>
          <a:prstGeom prst="rect">
            <a:avLst/>
          </a:prstGeom>
          <a:noFill/>
          <a:ln>
            <a:noFill/>
          </a:ln>
        </p:spPr>
      </p:pic>
      <p:sp>
        <p:nvSpPr>
          <p:cNvPr id="106" name="Google Shape;106;p16"/>
          <p:cNvSpPr txBox="1"/>
          <p:nvPr>
            <p:ph idx="4294967295" type="body"/>
          </p:nvPr>
        </p:nvSpPr>
        <p:spPr>
          <a:xfrm>
            <a:off x="5133125" y="828355"/>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A73E8"/>
              </a:buClr>
              <a:buSzPts val="1400"/>
              <a:buFont typeface="Raleway"/>
              <a:buChar char="➔"/>
            </a:pPr>
            <a:r>
              <a:rPr b="1" lang="en" sz="1400">
                <a:solidFill>
                  <a:srgbClr val="1A73E8"/>
                </a:solidFill>
                <a:latin typeface="Raleway"/>
                <a:ea typeface="Raleway"/>
                <a:cs typeface="Raleway"/>
                <a:sym typeface="Raleway"/>
              </a:rPr>
              <a:t>Potential Noise</a:t>
            </a:r>
            <a:endParaRPr b="1" sz="1400">
              <a:solidFill>
                <a:srgbClr val="1A73E8"/>
              </a:solidFill>
              <a:latin typeface="Raleway"/>
              <a:ea typeface="Raleway"/>
              <a:cs typeface="Raleway"/>
              <a:sym typeface="Raleway"/>
            </a:endParaRPr>
          </a:p>
          <a:p>
            <a:pPr indent="0" lvl="0" marL="457200" rtl="0" algn="l">
              <a:spcBef>
                <a:spcPts val="1000"/>
              </a:spcBef>
              <a:spcAft>
                <a:spcPts val="1000"/>
              </a:spcAft>
              <a:buNone/>
            </a:pPr>
            <a:r>
              <a:rPr lang="en" sz="1400">
                <a:latin typeface="Raleway"/>
                <a:ea typeface="Raleway"/>
                <a:cs typeface="Raleway"/>
                <a:sym typeface="Raleway"/>
              </a:rPr>
              <a:t>Some images in the data set do not show a face (as shown in the bottom right image). Furthermore,  several images contain text (bottom left). When using transfer learning models, it is possible that the text on the images will severely affect the </a:t>
            </a:r>
            <a:r>
              <a:rPr lang="en" sz="1400">
                <a:latin typeface="Raleway"/>
                <a:ea typeface="Raleway"/>
                <a:cs typeface="Raleway"/>
                <a:sym typeface="Raleway"/>
              </a:rPr>
              <a:t>performances</a:t>
            </a:r>
            <a:r>
              <a:rPr lang="en" sz="1400">
                <a:latin typeface="Raleway"/>
                <a:ea typeface="Raleway"/>
                <a:cs typeface="Raleway"/>
                <a:sym typeface="Raleway"/>
              </a:rPr>
              <a:t>.</a:t>
            </a:r>
            <a:br>
              <a:rPr lang="en" sz="1400">
                <a:latin typeface="Raleway"/>
                <a:ea typeface="Raleway"/>
                <a:cs typeface="Raleway"/>
                <a:sym typeface="Raleway"/>
              </a:rPr>
            </a:br>
            <a:endParaRPr b="1" sz="1400">
              <a:solidFill>
                <a:schemeClr val="dk1"/>
              </a:solidFill>
              <a:latin typeface="Raleway"/>
              <a:ea typeface="Raleway"/>
              <a:cs typeface="Raleway"/>
              <a:sym typeface="Raleway"/>
            </a:endParaRPr>
          </a:p>
        </p:txBody>
      </p:sp>
      <p:pic>
        <p:nvPicPr>
          <p:cNvPr id="107" name="Google Shape;107;p16"/>
          <p:cNvPicPr preferRelativeResize="0"/>
          <p:nvPr/>
        </p:nvPicPr>
        <p:blipFill>
          <a:blip r:embed="rId5">
            <a:alphaModFix/>
          </a:blip>
          <a:stretch>
            <a:fillRect/>
          </a:stretch>
        </p:blipFill>
        <p:spPr>
          <a:xfrm>
            <a:off x="5361301" y="3259475"/>
            <a:ext cx="1543978" cy="1514475"/>
          </a:xfrm>
          <a:prstGeom prst="rect">
            <a:avLst/>
          </a:prstGeom>
          <a:noFill/>
          <a:ln>
            <a:noFill/>
          </a:ln>
        </p:spPr>
      </p:pic>
      <p:pic>
        <p:nvPicPr>
          <p:cNvPr id="108" name="Google Shape;108;p16"/>
          <p:cNvPicPr preferRelativeResize="0"/>
          <p:nvPr/>
        </p:nvPicPr>
        <p:blipFill>
          <a:blip r:embed="rId6">
            <a:alphaModFix/>
          </a:blip>
          <a:stretch>
            <a:fillRect/>
          </a:stretch>
        </p:blipFill>
        <p:spPr>
          <a:xfrm>
            <a:off x="6966963" y="3259463"/>
            <a:ext cx="1533525" cy="151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4" name="Google Shape;114;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5" name="Google Shape;115;p17"/>
          <p:cNvSpPr txBox="1"/>
          <p:nvPr/>
        </p:nvSpPr>
        <p:spPr>
          <a:xfrm>
            <a:off x="2855550" y="4853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600">
                <a:solidFill>
                  <a:schemeClr val="accent3"/>
                </a:solidFill>
                <a:latin typeface="Raleway"/>
                <a:ea typeface="Raleway"/>
                <a:cs typeface="Raleway"/>
                <a:sym typeface="Raleway"/>
              </a:rPr>
              <a:t>Training Procedure</a:t>
            </a:r>
            <a:endParaRPr b="1" sz="1600">
              <a:solidFill>
                <a:schemeClr val="accent3"/>
              </a:solidFill>
              <a:latin typeface="Raleway"/>
              <a:ea typeface="Raleway"/>
              <a:cs typeface="Raleway"/>
              <a:sym typeface="Raleway"/>
            </a:endParaRPr>
          </a:p>
        </p:txBody>
      </p:sp>
      <p:sp>
        <p:nvSpPr>
          <p:cNvPr id="116" name="Google Shape;116;p17"/>
          <p:cNvSpPr txBox="1"/>
          <p:nvPr>
            <p:ph idx="4294967295" type="body"/>
          </p:nvPr>
        </p:nvSpPr>
        <p:spPr>
          <a:xfrm>
            <a:off x="2855550" y="124793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Raleway"/>
              <a:buChar char="➔"/>
            </a:pPr>
            <a:r>
              <a:rPr b="1" lang="en" sz="1400">
                <a:solidFill>
                  <a:schemeClr val="accent3"/>
                </a:solidFill>
                <a:latin typeface="Raleway"/>
                <a:ea typeface="Raleway"/>
                <a:cs typeface="Raleway"/>
                <a:sym typeface="Raleway"/>
              </a:rPr>
              <a:t>VGG 16</a:t>
            </a:r>
            <a:br>
              <a:rPr lang="en" sz="1400">
                <a:latin typeface="Raleway"/>
                <a:ea typeface="Raleway"/>
                <a:cs typeface="Raleway"/>
                <a:sym typeface="Raleway"/>
              </a:rPr>
            </a:br>
            <a:r>
              <a:rPr lang="en" sz="1400">
                <a:latin typeface="Raleway"/>
                <a:ea typeface="Raleway"/>
                <a:cs typeface="Raleway"/>
                <a:sym typeface="Raleway"/>
              </a:rPr>
              <a:t>Trained for 20 epochs with a learning rate of 0.001 and a batch size of 32. </a:t>
            </a:r>
            <a:endParaRPr sz="1400">
              <a:latin typeface="Raleway"/>
              <a:ea typeface="Raleway"/>
              <a:cs typeface="Raleway"/>
              <a:sym typeface="Raleway"/>
            </a:endParaRPr>
          </a:p>
          <a:p>
            <a:pPr indent="-317500" lvl="0" marL="457200" rtl="0" algn="l">
              <a:spcBef>
                <a:spcPts val="1000"/>
              </a:spcBef>
              <a:spcAft>
                <a:spcPts val="0"/>
              </a:spcAft>
              <a:buClr>
                <a:schemeClr val="accent3"/>
              </a:buClr>
              <a:buSzPts val="1400"/>
              <a:buFont typeface="Raleway"/>
              <a:buChar char="➔"/>
            </a:pPr>
            <a:r>
              <a:rPr b="1" lang="en" sz="1400">
                <a:solidFill>
                  <a:schemeClr val="accent3"/>
                </a:solidFill>
                <a:latin typeface="Raleway"/>
                <a:ea typeface="Raleway"/>
                <a:cs typeface="Raleway"/>
                <a:sym typeface="Raleway"/>
              </a:rPr>
              <a:t>ResNet V2</a:t>
            </a:r>
            <a:endParaRPr b="1" sz="1400">
              <a:solidFill>
                <a:schemeClr val="accent3"/>
              </a:solidFill>
              <a:latin typeface="Raleway"/>
              <a:ea typeface="Raleway"/>
              <a:cs typeface="Raleway"/>
              <a:sym typeface="Raleway"/>
            </a:endParaRPr>
          </a:p>
          <a:p>
            <a:pPr indent="0" lvl="0" marL="457200" rtl="0" algn="l">
              <a:spcBef>
                <a:spcPts val="1000"/>
              </a:spcBef>
              <a:spcAft>
                <a:spcPts val="0"/>
              </a:spcAft>
              <a:buNone/>
            </a:pPr>
            <a:r>
              <a:rPr lang="en" sz="1400">
                <a:latin typeface="Raleway"/>
                <a:ea typeface="Raleway"/>
                <a:cs typeface="Raleway"/>
                <a:sym typeface="Raleway"/>
              </a:rPr>
              <a:t>Trained for 10 epochs with a learning rate of 0.001 and a batch size of 32. </a:t>
            </a:r>
            <a:endParaRPr sz="1400">
              <a:latin typeface="Raleway"/>
              <a:ea typeface="Raleway"/>
              <a:cs typeface="Raleway"/>
              <a:sym typeface="Raleway"/>
            </a:endParaRPr>
          </a:p>
          <a:p>
            <a:pPr indent="-317500" lvl="0" marL="457200" rtl="0" algn="l">
              <a:spcBef>
                <a:spcPts val="1000"/>
              </a:spcBef>
              <a:spcAft>
                <a:spcPts val="0"/>
              </a:spcAft>
              <a:buClr>
                <a:schemeClr val="accent3"/>
              </a:buClr>
              <a:buSzPts val="1400"/>
              <a:buFont typeface="Raleway"/>
              <a:buChar char="➔"/>
            </a:pPr>
            <a:r>
              <a:rPr b="1" lang="en" sz="1400">
                <a:solidFill>
                  <a:schemeClr val="accent3"/>
                </a:solidFill>
                <a:latin typeface="Raleway"/>
                <a:ea typeface="Raleway"/>
                <a:cs typeface="Raleway"/>
                <a:sym typeface="Raleway"/>
              </a:rPr>
              <a:t>Efficient Net</a:t>
            </a:r>
            <a:endParaRPr b="1" sz="1400">
              <a:solidFill>
                <a:schemeClr val="accent3"/>
              </a:solidFill>
              <a:latin typeface="Raleway"/>
              <a:ea typeface="Raleway"/>
              <a:cs typeface="Raleway"/>
              <a:sym typeface="Raleway"/>
            </a:endParaRPr>
          </a:p>
          <a:p>
            <a:pPr indent="0" lvl="0" marL="457200" rtl="0" algn="l">
              <a:spcBef>
                <a:spcPts val="1000"/>
              </a:spcBef>
              <a:spcAft>
                <a:spcPts val="0"/>
              </a:spcAft>
              <a:buNone/>
            </a:pPr>
            <a:r>
              <a:rPr lang="en" sz="1400">
                <a:latin typeface="Raleway"/>
                <a:ea typeface="Raleway"/>
                <a:cs typeface="Raleway"/>
                <a:sym typeface="Raleway"/>
              </a:rPr>
              <a:t>Trained for 10 epochs with a learning rate of 0.001 and a batch size of 32. </a:t>
            </a:r>
            <a:endParaRPr b="1" sz="1400">
              <a:solidFill>
                <a:schemeClr val="accent3"/>
              </a:solidFill>
              <a:latin typeface="Raleway"/>
              <a:ea typeface="Raleway"/>
              <a:cs typeface="Raleway"/>
              <a:sym typeface="Raleway"/>
            </a:endParaRPr>
          </a:p>
          <a:p>
            <a:pPr indent="0" lvl="0" marL="0" rtl="0" algn="l">
              <a:spcBef>
                <a:spcPts val="1000"/>
              </a:spcBef>
              <a:spcAft>
                <a:spcPts val="0"/>
              </a:spcAft>
              <a:buNone/>
            </a:pPr>
            <a:r>
              <a:t/>
            </a:r>
            <a:endParaRPr b="1" sz="1400">
              <a:solidFill>
                <a:schemeClr val="accent3"/>
              </a:solidFill>
              <a:latin typeface="Raleway"/>
              <a:ea typeface="Raleway"/>
              <a:cs typeface="Raleway"/>
              <a:sym typeface="Raleway"/>
            </a:endParaRPr>
          </a:p>
          <a:p>
            <a:pPr indent="0" lvl="0" marL="457200" rtl="0" algn="l">
              <a:spcBef>
                <a:spcPts val="1000"/>
              </a:spcBef>
              <a:spcAft>
                <a:spcPts val="1000"/>
              </a:spcAft>
              <a:buNone/>
            </a:pPr>
            <a:r>
              <a:rPr lang="en" sz="1400">
                <a:latin typeface="Raleway"/>
                <a:ea typeface="Raleway"/>
                <a:cs typeface="Raleway"/>
                <a:sym typeface="Raleway"/>
              </a:rPr>
              <a:t>   </a:t>
            </a:r>
            <a:endParaRPr sz="1200">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283100" y="399250"/>
            <a:ext cx="8631600" cy="9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Comparison</a:t>
            </a:r>
            <a:endParaRPr b="0" sz="1400">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accent5"/>
              </a:solidFill>
            </a:endParaRPr>
          </a:p>
        </p:txBody>
      </p:sp>
      <p:grpSp>
        <p:nvGrpSpPr>
          <p:cNvPr id="122" name="Google Shape;122;p18"/>
          <p:cNvGrpSpPr/>
          <p:nvPr/>
        </p:nvGrpSpPr>
        <p:grpSpPr>
          <a:xfrm>
            <a:off x="6781388" y="2464029"/>
            <a:ext cx="2212050" cy="2537076"/>
            <a:chOff x="6803275" y="395363"/>
            <a:chExt cx="2212050" cy="2537076"/>
          </a:xfrm>
        </p:grpSpPr>
        <p:pic>
          <p:nvPicPr>
            <p:cNvPr id="123" name="Google Shape;123;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24" name="Google Shape;124;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25" name="Google Shape;125;p1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rgbClr val="1A73E8"/>
                  </a:solidFill>
                  <a:latin typeface="Raleway"/>
                  <a:ea typeface="Raleway"/>
                  <a:cs typeface="Raleway"/>
                  <a:sym typeface="Raleway"/>
                </a:rPr>
                <a:t>Note:</a:t>
              </a:r>
              <a:endParaRPr b="1">
                <a:solidFill>
                  <a:srgbClr val="1A73E8"/>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We observe that all three models showed relatively low performance on the test set. However, VGG16 </a:t>
              </a:r>
              <a:r>
                <a:rPr lang="en" sz="1200">
                  <a:solidFill>
                    <a:schemeClr val="dk2"/>
                  </a:solidFill>
                  <a:latin typeface="Raleway"/>
                  <a:ea typeface="Raleway"/>
                  <a:cs typeface="Raleway"/>
                  <a:sym typeface="Raleway"/>
                </a:rPr>
                <a:t>achieves</a:t>
              </a:r>
              <a:r>
                <a:rPr lang="en" sz="1200">
                  <a:solidFill>
                    <a:schemeClr val="dk2"/>
                  </a:solidFill>
                  <a:latin typeface="Raleway"/>
                  <a:ea typeface="Raleway"/>
                  <a:cs typeface="Raleway"/>
                  <a:sym typeface="Raleway"/>
                </a:rPr>
                <a:t> the highest performance with an accuracy of 52%.</a:t>
              </a:r>
              <a:endParaRPr b="1" sz="1200">
                <a:solidFill>
                  <a:schemeClr val="dk2"/>
                </a:solidFill>
                <a:latin typeface="Raleway"/>
                <a:ea typeface="Raleway"/>
                <a:cs typeface="Raleway"/>
                <a:sym typeface="Raleway"/>
              </a:endParaRPr>
            </a:p>
          </p:txBody>
        </p:sp>
      </p:grpSp>
      <p:sp>
        <p:nvSpPr>
          <p:cNvPr id="126" name="Google Shape;126;p18"/>
          <p:cNvSpPr txBox="1"/>
          <p:nvPr/>
        </p:nvSpPr>
        <p:spPr>
          <a:xfrm>
            <a:off x="293350" y="1375500"/>
            <a:ext cx="863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In the table below, I present the performances of the three transfer learning models as well as the custom-built CNN. </a:t>
            </a:r>
            <a:endParaRPr>
              <a:solidFill>
                <a:schemeClr val="lt1"/>
              </a:solidFill>
              <a:latin typeface="Lato"/>
              <a:ea typeface="Lato"/>
              <a:cs typeface="Lato"/>
              <a:sym typeface="Lato"/>
            </a:endParaRPr>
          </a:p>
        </p:txBody>
      </p:sp>
      <p:graphicFrame>
        <p:nvGraphicFramePr>
          <p:cNvPr id="127" name="Google Shape;127;p18"/>
          <p:cNvGraphicFramePr/>
          <p:nvPr/>
        </p:nvGraphicFramePr>
        <p:xfrm>
          <a:off x="639600" y="2427600"/>
          <a:ext cx="3000000" cy="3000000"/>
        </p:xfrm>
        <a:graphic>
          <a:graphicData uri="http://schemas.openxmlformats.org/drawingml/2006/table">
            <a:tbl>
              <a:tblPr>
                <a:noFill/>
                <a:tableStyleId>{89B3EB6C-0761-40BE-9ABF-739B1BB60C05}</a:tableStyleId>
              </a:tblPr>
              <a:tblGrid>
                <a:gridCol w="1899075"/>
                <a:gridCol w="1899075"/>
                <a:gridCol w="1899075"/>
              </a:tblGrid>
              <a:tr h="396200">
                <a:tc>
                  <a:txBody>
                    <a:bodyPr/>
                    <a:lstStyle/>
                    <a:p>
                      <a:pPr indent="0" lvl="0" marL="0" rtl="0" algn="l">
                        <a:spcBef>
                          <a:spcPts val="0"/>
                        </a:spcBef>
                        <a:spcAft>
                          <a:spcPts val="0"/>
                        </a:spcAft>
                        <a:buNone/>
                      </a:pPr>
                      <a:r>
                        <a:rPr b="1" lang="en">
                          <a:solidFill>
                            <a:schemeClr val="lt1"/>
                          </a:solidFill>
                        </a:rPr>
                        <a:t>Model Name</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Test Accuracy (%)</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Test Loss</a:t>
                      </a:r>
                      <a:endParaRPr b="1">
                        <a:solidFill>
                          <a:schemeClr val="lt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lt1"/>
                          </a:solidFill>
                        </a:rPr>
                        <a:t>VGG16</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52</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1.11</a:t>
                      </a:r>
                      <a:endParaRPr>
                        <a:solidFill>
                          <a:schemeClr val="lt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lt1"/>
                          </a:solidFill>
                        </a:rPr>
                        <a:t>ResNet v2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25</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1.39</a:t>
                      </a:r>
                      <a:endParaRPr>
                        <a:solidFill>
                          <a:schemeClr val="lt1"/>
                        </a:solidFill>
                      </a:endParaRPr>
                    </a:p>
                  </a:txBody>
                  <a:tcPr marT="91425" marB="91425" marR="91425" marL="91425"/>
                </a:tc>
              </a:tr>
              <a:tr h="396200">
                <a:tc>
                  <a:txBody>
                    <a:bodyPr/>
                    <a:lstStyle/>
                    <a:p>
                      <a:pPr indent="0" lvl="0" marL="0" rtl="0" algn="l">
                        <a:spcBef>
                          <a:spcPts val="0"/>
                        </a:spcBef>
                        <a:spcAft>
                          <a:spcPts val="0"/>
                        </a:spcAft>
                        <a:buNone/>
                      </a:pPr>
                      <a:r>
                        <a:rPr lang="en">
                          <a:solidFill>
                            <a:schemeClr val="lt1"/>
                          </a:solidFill>
                        </a:rPr>
                        <a:t>Efficient Net</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25</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1.39</a:t>
                      </a:r>
                      <a:endParaRPr>
                        <a:solidFill>
                          <a:schemeClr val="lt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283100" y="399250"/>
            <a:ext cx="8631600" cy="9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Insights</a:t>
            </a:r>
            <a:endParaRPr b="0" sz="1400">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accent5"/>
              </a:solidFill>
            </a:endParaRPr>
          </a:p>
        </p:txBody>
      </p:sp>
      <p:sp>
        <p:nvSpPr>
          <p:cNvPr id="133" name="Google Shape;133;p19"/>
          <p:cNvSpPr txBox="1"/>
          <p:nvPr/>
        </p:nvSpPr>
        <p:spPr>
          <a:xfrm>
            <a:off x="283100" y="1323250"/>
            <a:ext cx="64473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Since VGG16 performed the best, it is worthwhile to investigate other VGG models.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By evaluating the training metrics and validation metrics over training epochs, namely the accuracy and loss, it can be seen that as the number of epochs increases, the metrics improve. This suggests that overfitting is not </a:t>
            </a:r>
            <a:r>
              <a:rPr lang="en">
                <a:solidFill>
                  <a:schemeClr val="lt1"/>
                </a:solidFill>
                <a:latin typeface="Lato"/>
                <a:ea typeface="Lato"/>
                <a:cs typeface="Lato"/>
                <a:sym typeface="Lato"/>
              </a:rPr>
              <a:t>occurring</a:t>
            </a:r>
            <a:r>
              <a:rPr lang="en">
                <a:solidFill>
                  <a:schemeClr val="lt1"/>
                </a:solidFill>
                <a:latin typeface="Lato"/>
                <a:ea typeface="Lato"/>
                <a:cs typeface="Lato"/>
                <a:sym typeface="Lato"/>
              </a:rPr>
              <a:t> and that training for more epochs may be beneficial.</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By varying the number of layers of the transfer learning model used, the performance may vary.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Thus, I will test VGG 16 and VGG 19, varying the layers used from each model and training for at least 20 epochs. </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283100" y="399250"/>
            <a:ext cx="8631600" cy="9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Visual Geometry Group (VGG)</a:t>
            </a:r>
            <a:r>
              <a:rPr lang="en" sz="3200"/>
              <a:t> Comparisons</a:t>
            </a:r>
            <a:endParaRPr sz="3200">
              <a:solidFill>
                <a:schemeClr val="accent5"/>
              </a:solidFill>
            </a:endParaRPr>
          </a:p>
        </p:txBody>
      </p:sp>
      <p:grpSp>
        <p:nvGrpSpPr>
          <p:cNvPr id="139" name="Google Shape;139;p20"/>
          <p:cNvGrpSpPr/>
          <p:nvPr/>
        </p:nvGrpSpPr>
        <p:grpSpPr>
          <a:xfrm>
            <a:off x="6781388" y="2464029"/>
            <a:ext cx="2212050" cy="2537076"/>
            <a:chOff x="6803275" y="395363"/>
            <a:chExt cx="2212050" cy="2537076"/>
          </a:xfrm>
        </p:grpSpPr>
        <p:pic>
          <p:nvPicPr>
            <p:cNvPr id="140" name="Google Shape;140;p20"/>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41" name="Google Shape;141;p20"/>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42" name="Google Shape;142;p2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rgbClr val="1A73E8"/>
                  </a:solidFill>
                  <a:latin typeface="Raleway"/>
                  <a:ea typeface="Raleway"/>
                  <a:cs typeface="Raleway"/>
                  <a:sym typeface="Raleway"/>
                </a:rPr>
                <a:t>Note:</a:t>
              </a:r>
              <a:endParaRPr b="1">
                <a:solidFill>
                  <a:srgbClr val="1A73E8"/>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We observe that all both models peak when up-to their third layer is included. At that point, the VGG16 models obtains an test set accuracy of 65% and the VGG19 obtains a test set accuracy of 72%.</a:t>
              </a:r>
              <a:endParaRPr b="1" sz="1200">
                <a:solidFill>
                  <a:schemeClr val="dk2"/>
                </a:solidFill>
                <a:latin typeface="Raleway"/>
                <a:ea typeface="Raleway"/>
                <a:cs typeface="Raleway"/>
                <a:sym typeface="Raleway"/>
              </a:endParaRPr>
            </a:p>
          </p:txBody>
        </p:sp>
      </p:grpSp>
      <p:sp>
        <p:nvSpPr>
          <p:cNvPr id="143" name="Google Shape;143;p20"/>
          <p:cNvSpPr txBox="1"/>
          <p:nvPr/>
        </p:nvSpPr>
        <p:spPr>
          <a:xfrm>
            <a:off x="293350" y="1375500"/>
            <a:ext cx="863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In the figure below, I present the performances of VGG 16 and VGG 19 over different number of layers included. Each training session went on for 25 epochs.</a:t>
            </a:r>
            <a:endParaRPr>
              <a:solidFill>
                <a:schemeClr val="lt1"/>
              </a:solidFill>
              <a:latin typeface="Lato"/>
              <a:ea typeface="Lato"/>
              <a:cs typeface="Lato"/>
              <a:sym typeface="Lato"/>
            </a:endParaRPr>
          </a:p>
        </p:txBody>
      </p:sp>
      <p:pic>
        <p:nvPicPr>
          <p:cNvPr id="144" name="Google Shape;144;p20" title="Points scored"/>
          <p:cNvPicPr preferRelativeResize="0"/>
          <p:nvPr/>
        </p:nvPicPr>
        <p:blipFill>
          <a:blip r:embed="rId5">
            <a:alphaModFix/>
          </a:blip>
          <a:stretch>
            <a:fillRect/>
          </a:stretch>
        </p:blipFill>
        <p:spPr>
          <a:xfrm>
            <a:off x="1351900" y="1991100"/>
            <a:ext cx="4605282" cy="2847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8" name="Shape 148"/>
        <p:cNvGrpSpPr/>
        <p:nvPr/>
      </p:nvGrpSpPr>
      <p:grpSpPr>
        <a:xfrm>
          <a:off x="0" y="0"/>
          <a:ext cx="0" cy="0"/>
          <a:chOff x="0" y="0"/>
          <a:chExt cx="0" cy="0"/>
        </a:xfrm>
      </p:grpSpPr>
      <p:sp>
        <p:nvSpPr>
          <p:cNvPr id="149" name="Google Shape;149;p21"/>
          <p:cNvSpPr txBox="1"/>
          <p:nvPr>
            <p:ph type="ctrTitle"/>
          </p:nvPr>
        </p:nvSpPr>
        <p:spPr>
          <a:xfrm>
            <a:off x="1408100" y="630225"/>
            <a:ext cx="7295100" cy="9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Outcomes</a:t>
            </a:r>
            <a:endParaRPr/>
          </a:p>
        </p:txBody>
      </p:sp>
      <p:sp>
        <p:nvSpPr>
          <p:cNvPr id="150" name="Google Shape;150;p21"/>
          <p:cNvSpPr txBox="1"/>
          <p:nvPr>
            <p:ph idx="1" type="subTitle"/>
          </p:nvPr>
        </p:nvSpPr>
        <p:spPr>
          <a:xfrm>
            <a:off x="2390275" y="1773175"/>
            <a:ext cx="6331500" cy="270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I conclude that when including the first 3 layers of VGG 19, we obtain a test set accuracy of 71% in only 25 epochs of training. For implementations that do not require high accuracy, this is an extremely efficient and widely applicable approach.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