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6B6CA63-3E5D-425F-A422-716531A1DF84}">
  <a:tblStyle styleId="{26B6CA63-3E5D-425F-A422-716531A1DF8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5.xml"/><Relationship Id="rId22" Type="http://schemas.openxmlformats.org/officeDocument/2006/relationships/font" Target="fonts/Lato-italic.fntdata"/><Relationship Id="rId10" Type="http://schemas.openxmlformats.org/officeDocument/2006/relationships/slide" Target="slides/slide4.xml"/><Relationship Id="rId21"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slideMaster" Target="slideMasters/slideMaster1.xml"/><Relationship Id="rId19" Type="http://schemas.openxmlformats.org/officeDocument/2006/relationships/font" Target="fonts/Raleway-boldItalic.fntdata"/><Relationship Id="rId6" Type="http://schemas.openxmlformats.org/officeDocument/2006/relationships/notesMaster" Target="notesMasters/notesMaster1.xml"/><Relationship Id="rId18" Type="http://schemas.openxmlformats.org/officeDocument/2006/relationships/font" Target="fonts/Raleway-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aebcd1dad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aebcd1dad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aebcd1dad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aebcd1dad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a2ca99a79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a2ca99a79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aebcd1dad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aebcd1dad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a2ca99a79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a2ca99a79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hyperlink" Target="https://www.mygreatlearning.com/blog/introduction-to-vgg16/" TargetMode="External"/><Relationship Id="rId6" Type="http://schemas.openxmlformats.org/officeDocument/2006/relationships/hyperlink" Target="https://iq.opengenus.org/vgg16/" TargetMode="External"/><Relationship Id="rId7" Type="http://schemas.openxmlformats.org/officeDocument/2006/relationships/hyperlink" Target="https://www.mygreatlearning.com/blog/introduction-to-vgg16/" TargetMode="External"/><Relationship Id="rId8" Type="http://schemas.openxmlformats.org/officeDocument/2006/relationships/hyperlink" Target="https://iq.opengenus.org/vgg16/"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hyperlink" Target="https://www.mygreatlearning.com/blog/introduction-to-vgg16/" TargetMode="External"/><Relationship Id="rId6" Type="http://schemas.openxmlformats.org/officeDocument/2006/relationships/hyperlink" Target="https://github.com/titu1994/Inception-v4/blob/master/inception_resnet_v2.py" TargetMode="External"/><Relationship Id="rId7" Type="http://schemas.openxmlformats.org/officeDocument/2006/relationships/hyperlink" Target="https://arxiv.org/pdf/1602.07261.pdf" TargetMode="External"/><Relationship Id="rId8" Type="http://schemas.openxmlformats.org/officeDocument/2006/relationships/hyperlink" Target="https://github.com/titu1994/Inception-v4/blob/master/inception_resnet_v2.p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hyperlink" Target="https://arxiv.org/abs/1905.11946" TargetMode="External"/><Relationship Id="rId6" Type="http://schemas.openxmlformats.org/officeDocument/2006/relationships/hyperlink" Target="https://ai.googleblog.com/2019/05/efficientnet-improving-accuracy-and.html" TargetMode="External"/><Relationship Id="rId7" Type="http://schemas.openxmlformats.org/officeDocument/2006/relationships/hyperlink" Target="https://ai.googleblog.com/2019/05/efficientnet-improving-accuracy-and.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 Learning Capstone Project - Milestone 2</a:t>
            </a:r>
            <a:endParaRPr/>
          </a:p>
          <a:p>
            <a:pPr indent="0" lvl="0" marL="0" rtl="0" algn="l">
              <a:spcBef>
                <a:spcPts val="0"/>
              </a:spcBef>
              <a:spcAft>
                <a:spcPts val="0"/>
              </a:spcAft>
              <a:buNone/>
            </a:pPr>
            <a:r>
              <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By: Thomas Abbott</a:t>
            </a:r>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6856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accent3"/>
                </a:solidFill>
              </a:rPr>
              <a:t>Comparing Transfer Learning Models Performance on Facial Emotion Recognition</a:t>
            </a:r>
            <a:endParaRPr sz="1200">
              <a:solidFill>
                <a:schemeClr val="accent3"/>
              </a:solidFill>
            </a:endParaRPr>
          </a:p>
        </p:txBody>
      </p:sp>
      <p:sp>
        <p:nvSpPr>
          <p:cNvPr id="79" name="Google Shape;79;p14"/>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60000"/>
              </a:lnSpc>
              <a:spcBef>
                <a:spcPts val="1200"/>
              </a:spcBef>
              <a:spcAft>
                <a:spcPts val="0"/>
              </a:spcAft>
              <a:buNone/>
            </a:pPr>
            <a:r>
              <a:rPr b="0" lang="en" sz="1200">
                <a:highlight>
                  <a:srgbClr val="FFFFFF"/>
                </a:highlight>
                <a:latin typeface="Lato"/>
                <a:ea typeface="Lato"/>
                <a:cs typeface="Lato"/>
                <a:sym typeface="Lato"/>
              </a:rPr>
              <a:t>In this report, I present a comparison of the performances of 3 popular transfer learning models on facial emotion recognition. Furthermore, I compare the performances of the transfer learning models to a custom-built convolutional neural network (CNN). The transfer learning models used in this analysis are as follows: </a:t>
            </a:r>
            <a:endParaRPr b="0" sz="1200">
              <a:highlight>
                <a:srgbClr val="FFFFFF"/>
              </a:highlight>
              <a:latin typeface="Lato"/>
              <a:ea typeface="Lato"/>
              <a:cs typeface="Lato"/>
              <a:sym typeface="Lato"/>
            </a:endParaRPr>
          </a:p>
          <a:p>
            <a:pPr indent="-304800" lvl="0" marL="457200" rtl="0" algn="l">
              <a:lnSpc>
                <a:spcPct val="160000"/>
              </a:lnSpc>
              <a:spcBef>
                <a:spcPts val="1200"/>
              </a:spcBef>
              <a:spcAft>
                <a:spcPts val="0"/>
              </a:spcAft>
              <a:buSzPts val="1200"/>
              <a:buFont typeface="Lato"/>
              <a:buAutoNum type="arabicPeriod"/>
            </a:pPr>
            <a:r>
              <a:rPr b="0" lang="en" sz="1050">
                <a:highlight>
                  <a:srgbClr val="FFFFFF"/>
                </a:highlight>
                <a:latin typeface="Arial"/>
                <a:ea typeface="Arial"/>
                <a:cs typeface="Arial"/>
                <a:sym typeface="Arial"/>
              </a:rPr>
              <a:t>VGG16</a:t>
            </a:r>
            <a:endParaRPr b="0" sz="1050">
              <a:highlight>
                <a:srgbClr val="FFFFFF"/>
              </a:highlight>
              <a:latin typeface="Arial"/>
              <a:ea typeface="Arial"/>
              <a:cs typeface="Arial"/>
              <a:sym typeface="Arial"/>
            </a:endParaRPr>
          </a:p>
          <a:p>
            <a:pPr indent="-304800" lvl="0" marL="457200" rtl="0" algn="l">
              <a:lnSpc>
                <a:spcPct val="160000"/>
              </a:lnSpc>
              <a:spcBef>
                <a:spcPts val="0"/>
              </a:spcBef>
              <a:spcAft>
                <a:spcPts val="0"/>
              </a:spcAft>
              <a:buSzPts val="1200"/>
              <a:buFont typeface="Lato"/>
              <a:buAutoNum type="arabicPeriod"/>
            </a:pPr>
            <a:r>
              <a:rPr b="0" lang="en" sz="1050">
                <a:highlight>
                  <a:srgbClr val="FFFFFF"/>
                </a:highlight>
                <a:latin typeface="Arial"/>
                <a:ea typeface="Arial"/>
                <a:cs typeface="Arial"/>
                <a:sym typeface="Arial"/>
              </a:rPr>
              <a:t>ResNet v2</a:t>
            </a:r>
            <a:endParaRPr b="0" sz="1050">
              <a:highlight>
                <a:srgbClr val="FFFFFF"/>
              </a:highlight>
              <a:latin typeface="Arial"/>
              <a:ea typeface="Arial"/>
              <a:cs typeface="Arial"/>
              <a:sym typeface="Arial"/>
            </a:endParaRPr>
          </a:p>
          <a:p>
            <a:pPr indent="-304800" lvl="0" marL="457200" rtl="0" algn="l">
              <a:lnSpc>
                <a:spcPct val="160000"/>
              </a:lnSpc>
              <a:spcBef>
                <a:spcPts val="0"/>
              </a:spcBef>
              <a:spcAft>
                <a:spcPts val="0"/>
              </a:spcAft>
              <a:buSzPts val="1200"/>
              <a:buFont typeface="Lato"/>
              <a:buAutoNum type="arabicPeriod"/>
            </a:pPr>
            <a:r>
              <a:rPr b="0" lang="en" sz="1050">
                <a:highlight>
                  <a:srgbClr val="FFFFFF"/>
                </a:highlight>
                <a:latin typeface="Arial"/>
                <a:ea typeface="Arial"/>
                <a:cs typeface="Arial"/>
                <a:sym typeface="Arial"/>
              </a:rPr>
              <a:t>Efficient Net</a:t>
            </a:r>
            <a:endParaRPr b="0" sz="1050">
              <a:highlight>
                <a:srgbClr val="FFFFFF"/>
              </a:highlight>
              <a:latin typeface="Arial"/>
              <a:ea typeface="Arial"/>
              <a:cs typeface="Arial"/>
              <a:sym typeface="Arial"/>
            </a:endParaRPr>
          </a:p>
          <a:p>
            <a:pPr indent="0" lvl="0" marL="0" rtl="0" algn="l">
              <a:lnSpc>
                <a:spcPct val="160000"/>
              </a:lnSpc>
              <a:spcBef>
                <a:spcPts val="1200"/>
              </a:spcBef>
              <a:spcAft>
                <a:spcPts val="1200"/>
              </a:spcAft>
              <a:buNone/>
            </a:pPr>
            <a:r>
              <a:rPr b="0" lang="en" sz="1200">
                <a:highlight>
                  <a:srgbClr val="FFFFFF"/>
                </a:highlight>
                <a:latin typeface="Arial"/>
                <a:ea typeface="Arial"/>
                <a:cs typeface="Arial"/>
                <a:sym typeface="Arial"/>
              </a:rPr>
              <a:t>In the following slides, I discuss each model in more detail. </a:t>
            </a:r>
            <a:endParaRPr b="0" sz="1200">
              <a:highlight>
                <a:srgbClr val="FFFFFF"/>
              </a:highlight>
              <a:latin typeface="Arial"/>
              <a:ea typeface="Arial"/>
              <a:cs typeface="Arial"/>
              <a:sym typeface="Arial"/>
            </a:endParaRPr>
          </a:p>
        </p:txBody>
      </p:sp>
      <p:pic>
        <p:nvPicPr>
          <p:cNvPr id="80" name="Google Shape;80;p14"/>
          <p:cNvPicPr preferRelativeResize="0"/>
          <p:nvPr/>
        </p:nvPicPr>
        <p:blipFill>
          <a:blip r:embed="rId3">
            <a:alphaModFix/>
          </a:blip>
          <a:stretch>
            <a:fillRect/>
          </a:stretch>
        </p:blipFill>
        <p:spPr>
          <a:xfrm>
            <a:off x="6037775" y="3119200"/>
            <a:ext cx="3106226" cy="202431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84" name="Shape 84"/>
        <p:cNvGrpSpPr/>
        <p:nvPr/>
      </p:nvGrpSpPr>
      <p:grpSpPr>
        <a:xfrm>
          <a:off x="0" y="0"/>
          <a:ext cx="0" cy="0"/>
          <a:chOff x="0" y="0"/>
          <a:chExt cx="0" cy="0"/>
        </a:xfrm>
      </p:grpSpPr>
      <p:pic>
        <p:nvPicPr>
          <p:cNvPr id="85" name="Google Shape;85;p1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86" name="Google Shape;86;p1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7" name="Google Shape;87;p15"/>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600">
                <a:solidFill>
                  <a:schemeClr val="accent3"/>
                </a:solidFill>
                <a:latin typeface="Raleway"/>
                <a:ea typeface="Raleway"/>
                <a:cs typeface="Raleway"/>
                <a:sym typeface="Raleway"/>
              </a:rPr>
              <a:t>1. VGG16</a:t>
            </a:r>
            <a:endParaRPr b="1" sz="1600">
              <a:solidFill>
                <a:schemeClr val="accent3"/>
              </a:solidFill>
              <a:latin typeface="Raleway"/>
              <a:ea typeface="Raleway"/>
              <a:cs typeface="Raleway"/>
              <a:sym typeface="Raleway"/>
            </a:endParaRPr>
          </a:p>
        </p:txBody>
      </p:sp>
      <p:sp>
        <p:nvSpPr>
          <p:cNvPr id="88" name="Google Shape;88;p15"/>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accent3"/>
              </a:buClr>
              <a:buSzPts val="1400"/>
              <a:buFont typeface="Raleway"/>
              <a:buChar char="➔"/>
            </a:pPr>
            <a:r>
              <a:rPr b="1" lang="en" sz="1400">
                <a:solidFill>
                  <a:schemeClr val="accent3"/>
                </a:solidFill>
                <a:latin typeface="Raleway"/>
                <a:ea typeface="Raleway"/>
                <a:cs typeface="Raleway"/>
                <a:sym typeface="Raleway"/>
              </a:rPr>
              <a:t>History</a:t>
            </a:r>
            <a:br>
              <a:rPr lang="en" sz="1400">
                <a:latin typeface="Raleway"/>
                <a:ea typeface="Raleway"/>
                <a:cs typeface="Raleway"/>
                <a:sym typeface="Raleway"/>
              </a:rPr>
            </a:br>
            <a:r>
              <a:rPr lang="en" sz="1400">
                <a:latin typeface="Raleway"/>
                <a:ea typeface="Raleway"/>
                <a:cs typeface="Raleway"/>
                <a:sym typeface="Raleway"/>
              </a:rPr>
              <a:t>VGG16 was originally proposed in 2013 by Andrew Zisserman and Karen Simonyan</a:t>
            </a:r>
            <a:r>
              <a:rPr lang="en" sz="1400" u="sng">
                <a:solidFill>
                  <a:schemeClr val="hlink"/>
                </a:solidFill>
                <a:latin typeface="Raleway"/>
                <a:ea typeface="Raleway"/>
                <a:cs typeface="Raleway"/>
                <a:sym typeface="Raleway"/>
                <a:hlinkClick r:id="rId5"/>
              </a:rPr>
              <a:t>[1]</a:t>
            </a:r>
            <a:r>
              <a:rPr lang="en" sz="1400">
                <a:latin typeface="Raleway"/>
                <a:ea typeface="Raleway"/>
                <a:cs typeface="Raleway"/>
                <a:sym typeface="Raleway"/>
              </a:rPr>
              <a:t>. Once implemented, the model was extremely </a:t>
            </a:r>
            <a:r>
              <a:rPr lang="en" sz="1400">
                <a:latin typeface="Raleway"/>
                <a:ea typeface="Raleway"/>
                <a:cs typeface="Raleway"/>
                <a:sym typeface="Raleway"/>
              </a:rPr>
              <a:t>successful</a:t>
            </a:r>
            <a:r>
              <a:rPr lang="en" sz="1400">
                <a:latin typeface="Raleway"/>
                <a:ea typeface="Raleway"/>
                <a:cs typeface="Raleway"/>
                <a:sym typeface="Raleway"/>
              </a:rPr>
              <a:t>, leaving a lasting impact on the world of computer vision.</a:t>
            </a:r>
            <a:endParaRPr sz="1400">
              <a:latin typeface="Raleway"/>
              <a:ea typeface="Raleway"/>
              <a:cs typeface="Raleway"/>
              <a:sym typeface="Raleway"/>
            </a:endParaRPr>
          </a:p>
          <a:p>
            <a:pPr indent="-317500" lvl="0" marL="457200" rtl="0" algn="l">
              <a:spcBef>
                <a:spcPts val="1000"/>
              </a:spcBef>
              <a:spcAft>
                <a:spcPts val="0"/>
              </a:spcAft>
              <a:buClr>
                <a:schemeClr val="accent3"/>
              </a:buClr>
              <a:buSzPts val="1400"/>
              <a:buFont typeface="Raleway"/>
              <a:buChar char="➔"/>
            </a:pPr>
            <a:r>
              <a:rPr b="1" lang="en" sz="1400">
                <a:solidFill>
                  <a:schemeClr val="accent3"/>
                </a:solidFill>
                <a:latin typeface="Raleway"/>
                <a:ea typeface="Raleway"/>
                <a:cs typeface="Raleway"/>
                <a:sym typeface="Raleway"/>
              </a:rPr>
              <a:t>Details</a:t>
            </a:r>
            <a:endParaRPr b="1" sz="1400">
              <a:solidFill>
                <a:schemeClr val="accent3"/>
              </a:solidFill>
              <a:latin typeface="Raleway"/>
              <a:ea typeface="Raleway"/>
              <a:cs typeface="Raleway"/>
              <a:sym typeface="Raleway"/>
            </a:endParaRPr>
          </a:p>
          <a:p>
            <a:pPr indent="0" lvl="0" marL="457200" rtl="0" algn="l">
              <a:spcBef>
                <a:spcPts val="1000"/>
              </a:spcBef>
              <a:spcAft>
                <a:spcPts val="1000"/>
              </a:spcAft>
              <a:buNone/>
            </a:pPr>
            <a:r>
              <a:rPr lang="en" sz="1400">
                <a:latin typeface="Raleway"/>
                <a:ea typeface="Raleway"/>
                <a:cs typeface="Raleway"/>
                <a:sym typeface="Raleway"/>
              </a:rPr>
              <a:t>VGG16 is a convolutional neural network with 16 layers </a:t>
            </a:r>
            <a:r>
              <a:rPr lang="en" sz="1400" u="sng">
                <a:solidFill>
                  <a:schemeClr val="hlink"/>
                </a:solidFill>
                <a:latin typeface="Raleway"/>
                <a:ea typeface="Raleway"/>
                <a:cs typeface="Raleway"/>
                <a:sym typeface="Raleway"/>
                <a:hlinkClick r:id="rId6"/>
              </a:rPr>
              <a:t>[2]</a:t>
            </a:r>
            <a:r>
              <a:rPr lang="en" sz="1400">
                <a:latin typeface="Raleway"/>
                <a:ea typeface="Raleway"/>
                <a:cs typeface="Raleway"/>
                <a:sym typeface="Raleway"/>
              </a:rPr>
              <a:t>. It uses RGB images as its input.   </a:t>
            </a:r>
            <a:endParaRPr sz="1200">
              <a:solidFill>
                <a:schemeClr val="dk2"/>
              </a:solidFill>
              <a:latin typeface="Raleway"/>
              <a:ea typeface="Raleway"/>
              <a:cs typeface="Raleway"/>
              <a:sym typeface="Raleway"/>
            </a:endParaRPr>
          </a:p>
        </p:txBody>
      </p:sp>
      <p:sp>
        <p:nvSpPr>
          <p:cNvPr id="89" name="Google Shape;89;p15"/>
          <p:cNvSpPr txBox="1"/>
          <p:nvPr/>
        </p:nvSpPr>
        <p:spPr>
          <a:xfrm>
            <a:off x="2980650" y="4742950"/>
            <a:ext cx="3182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2"/>
                </a:solidFill>
                <a:latin typeface="Lato"/>
                <a:ea typeface="Lato"/>
                <a:cs typeface="Lato"/>
                <a:sym typeface="Lato"/>
              </a:rPr>
              <a:t>[1]: </a:t>
            </a:r>
            <a:r>
              <a:rPr lang="en" sz="800" u="sng">
                <a:solidFill>
                  <a:schemeClr val="dk2"/>
                </a:solidFill>
                <a:latin typeface="Lato"/>
                <a:ea typeface="Lato"/>
                <a:cs typeface="Lato"/>
                <a:sym typeface="Lato"/>
                <a:hlinkClick r:id="rId7">
                  <a:extLst>
                    <a:ext uri="{A12FA001-AC4F-418D-AE19-62706E023703}">
                      <ahyp:hlinkClr val="tx"/>
                    </a:ext>
                  </a:extLst>
                </a:hlinkClick>
              </a:rPr>
              <a:t>https://www.mygreatlearning.com/blog/introduction-to-vgg16/</a:t>
            </a:r>
            <a:r>
              <a:rPr lang="en" sz="800">
                <a:solidFill>
                  <a:schemeClr val="dk2"/>
                </a:solidFill>
                <a:latin typeface="Lato"/>
                <a:ea typeface="Lato"/>
                <a:cs typeface="Lato"/>
                <a:sym typeface="Lato"/>
              </a:rPr>
              <a:t> </a:t>
            </a:r>
            <a:endParaRPr sz="800">
              <a:solidFill>
                <a:schemeClr val="dk2"/>
              </a:solidFill>
              <a:latin typeface="Lato"/>
              <a:ea typeface="Lato"/>
              <a:cs typeface="Lato"/>
              <a:sym typeface="Lato"/>
            </a:endParaRPr>
          </a:p>
          <a:p>
            <a:pPr indent="0" lvl="0" marL="0" rtl="0" algn="l">
              <a:spcBef>
                <a:spcPts val="0"/>
              </a:spcBef>
              <a:spcAft>
                <a:spcPts val="0"/>
              </a:spcAft>
              <a:buNone/>
            </a:pPr>
            <a:r>
              <a:rPr lang="en" sz="800">
                <a:solidFill>
                  <a:schemeClr val="dk2"/>
                </a:solidFill>
                <a:latin typeface="Lato"/>
                <a:ea typeface="Lato"/>
                <a:cs typeface="Lato"/>
                <a:sym typeface="Lato"/>
              </a:rPr>
              <a:t>[2]: </a:t>
            </a:r>
            <a:r>
              <a:rPr lang="en" sz="800" u="sng">
                <a:solidFill>
                  <a:schemeClr val="dk2"/>
                </a:solidFill>
                <a:latin typeface="Lato"/>
                <a:ea typeface="Lato"/>
                <a:cs typeface="Lato"/>
                <a:sym typeface="Lato"/>
                <a:hlinkClick r:id="rId8">
                  <a:extLst>
                    <a:ext uri="{A12FA001-AC4F-418D-AE19-62706E023703}">
                      <ahyp:hlinkClr val="tx"/>
                    </a:ext>
                  </a:extLst>
                </a:hlinkClick>
              </a:rPr>
              <a:t>https://iq.opengenus.org/vgg16/</a:t>
            </a:r>
            <a:r>
              <a:rPr lang="en" sz="800">
                <a:solidFill>
                  <a:schemeClr val="dk2"/>
                </a:solidFill>
                <a:latin typeface="Lato"/>
                <a:ea typeface="Lato"/>
                <a:cs typeface="Lato"/>
                <a:sym typeface="Lato"/>
              </a:rPr>
              <a:t> </a:t>
            </a:r>
            <a:endParaRPr sz="800">
              <a:solidFill>
                <a:schemeClr val="dk2"/>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93" name="Shape 93"/>
        <p:cNvGrpSpPr/>
        <p:nvPr/>
      </p:nvGrpSpPr>
      <p:grpSpPr>
        <a:xfrm>
          <a:off x="0" y="0"/>
          <a:ext cx="0" cy="0"/>
          <a:chOff x="0" y="0"/>
          <a:chExt cx="0" cy="0"/>
        </a:xfrm>
      </p:grpSpPr>
      <p:pic>
        <p:nvPicPr>
          <p:cNvPr id="94" name="Google Shape;94;p16"/>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95" name="Google Shape;95;p16"/>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96" name="Google Shape;96;p16"/>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600">
                <a:solidFill>
                  <a:schemeClr val="accent3"/>
                </a:solidFill>
                <a:latin typeface="Raleway"/>
                <a:ea typeface="Raleway"/>
                <a:cs typeface="Raleway"/>
                <a:sym typeface="Raleway"/>
              </a:rPr>
              <a:t>2</a:t>
            </a:r>
            <a:r>
              <a:rPr b="1" lang="en" sz="1600">
                <a:solidFill>
                  <a:schemeClr val="accent3"/>
                </a:solidFill>
                <a:latin typeface="Raleway"/>
                <a:ea typeface="Raleway"/>
                <a:cs typeface="Raleway"/>
                <a:sym typeface="Raleway"/>
              </a:rPr>
              <a:t>. ResNet v2</a:t>
            </a:r>
            <a:endParaRPr b="1" sz="1600">
              <a:solidFill>
                <a:schemeClr val="accent3"/>
              </a:solidFill>
              <a:latin typeface="Raleway"/>
              <a:ea typeface="Raleway"/>
              <a:cs typeface="Raleway"/>
              <a:sym typeface="Raleway"/>
            </a:endParaRPr>
          </a:p>
        </p:txBody>
      </p:sp>
      <p:sp>
        <p:nvSpPr>
          <p:cNvPr id="97" name="Google Shape;97;p16"/>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accent3"/>
              </a:buClr>
              <a:buSzPts val="1400"/>
              <a:buFont typeface="Raleway"/>
              <a:buChar char="➔"/>
            </a:pPr>
            <a:r>
              <a:rPr b="1" lang="en" sz="1400">
                <a:solidFill>
                  <a:schemeClr val="accent3"/>
                </a:solidFill>
                <a:latin typeface="Raleway"/>
                <a:ea typeface="Raleway"/>
                <a:cs typeface="Raleway"/>
                <a:sym typeface="Raleway"/>
              </a:rPr>
              <a:t>History</a:t>
            </a:r>
            <a:br>
              <a:rPr lang="en" sz="1400">
                <a:latin typeface="Raleway"/>
                <a:ea typeface="Raleway"/>
                <a:cs typeface="Raleway"/>
                <a:sym typeface="Raleway"/>
              </a:rPr>
            </a:br>
            <a:r>
              <a:rPr lang="en" sz="1400">
                <a:latin typeface="Raleway"/>
                <a:ea typeface="Raleway"/>
                <a:cs typeface="Raleway"/>
                <a:sym typeface="Raleway"/>
              </a:rPr>
              <a:t>ResNet v2 was originally proposed in 2016 by </a:t>
            </a:r>
            <a:r>
              <a:rPr lang="en" sz="1400">
                <a:latin typeface="Raleway"/>
                <a:ea typeface="Raleway"/>
                <a:cs typeface="Raleway"/>
                <a:sym typeface="Raleway"/>
              </a:rPr>
              <a:t>Christian Szegedy</a:t>
            </a:r>
            <a:r>
              <a:rPr lang="en" sz="1400" u="sng">
                <a:solidFill>
                  <a:schemeClr val="hlink"/>
                </a:solidFill>
                <a:latin typeface="Raleway"/>
                <a:ea typeface="Raleway"/>
                <a:cs typeface="Raleway"/>
                <a:sym typeface="Raleway"/>
                <a:hlinkClick r:id="rId5"/>
              </a:rPr>
              <a:t>[3]</a:t>
            </a:r>
            <a:r>
              <a:rPr lang="en" sz="1400">
                <a:latin typeface="Raleway"/>
                <a:ea typeface="Raleway"/>
                <a:cs typeface="Raleway"/>
                <a:sym typeface="Raleway"/>
              </a:rPr>
              <a:t>. The model improved upon its predecessor by incorporating residual connections.</a:t>
            </a:r>
            <a:endParaRPr sz="1400">
              <a:latin typeface="Raleway"/>
              <a:ea typeface="Raleway"/>
              <a:cs typeface="Raleway"/>
              <a:sym typeface="Raleway"/>
            </a:endParaRPr>
          </a:p>
          <a:p>
            <a:pPr indent="-317500" lvl="0" marL="457200" rtl="0" algn="l">
              <a:spcBef>
                <a:spcPts val="1000"/>
              </a:spcBef>
              <a:spcAft>
                <a:spcPts val="0"/>
              </a:spcAft>
              <a:buClr>
                <a:schemeClr val="accent3"/>
              </a:buClr>
              <a:buSzPts val="1400"/>
              <a:buFont typeface="Raleway"/>
              <a:buChar char="➔"/>
            </a:pPr>
            <a:r>
              <a:rPr b="1" lang="en" sz="1400">
                <a:solidFill>
                  <a:schemeClr val="accent3"/>
                </a:solidFill>
                <a:latin typeface="Raleway"/>
                <a:ea typeface="Raleway"/>
                <a:cs typeface="Raleway"/>
                <a:sym typeface="Raleway"/>
              </a:rPr>
              <a:t>Details</a:t>
            </a:r>
            <a:endParaRPr b="1" sz="1400">
              <a:solidFill>
                <a:schemeClr val="accent3"/>
              </a:solidFill>
              <a:latin typeface="Raleway"/>
              <a:ea typeface="Raleway"/>
              <a:cs typeface="Raleway"/>
              <a:sym typeface="Raleway"/>
            </a:endParaRPr>
          </a:p>
          <a:p>
            <a:pPr indent="0" lvl="0" marL="457200" rtl="0" algn="l">
              <a:spcBef>
                <a:spcPts val="1000"/>
              </a:spcBef>
              <a:spcAft>
                <a:spcPts val="1000"/>
              </a:spcAft>
              <a:buNone/>
            </a:pPr>
            <a:r>
              <a:rPr lang="en" sz="1400">
                <a:latin typeface="Raleway"/>
                <a:ea typeface="Raleway"/>
                <a:cs typeface="Raleway"/>
                <a:sym typeface="Raleway"/>
              </a:rPr>
              <a:t>ResNet v2</a:t>
            </a:r>
            <a:r>
              <a:rPr lang="en" sz="1400">
                <a:latin typeface="Raleway"/>
                <a:ea typeface="Raleway"/>
                <a:cs typeface="Raleway"/>
                <a:sym typeface="Raleway"/>
              </a:rPr>
              <a:t> is a convolutional neural network with 467 layers </a:t>
            </a:r>
            <a:r>
              <a:rPr lang="en" sz="1400" u="sng">
                <a:solidFill>
                  <a:schemeClr val="hlink"/>
                </a:solidFill>
                <a:latin typeface="Raleway"/>
                <a:ea typeface="Raleway"/>
                <a:cs typeface="Raleway"/>
                <a:sym typeface="Raleway"/>
                <a:hlinkClick r:id="rId6"/>
              </a:rPr>
              <a:t>[4]</a:t>
            </a:r>
            <a:r>
              <a:rPr lang="en" sz="1400">
                <a:latin typeface="Raleway"/>
                <a:ea typeface="Raleway"/>
                <a:cs typeface="Raleway"/>
                <a:sym typeface="Raleway"/>
              </a:rPr>
              <a:t>. It uses RGB images as its input.   </a:t>
            </a:r>
            <a:endParaRPr sz="1200">
              <a:solidFill>
                <a:schemeClr val="dk2"/>
              </a:solidFill>
              <a:latin typeface="Raleway"/>
              <a:ea typeface="Raleway"/>
              <a:cs typeface="Raleway"/>
              <a:sym typeface="Raleway"/>
            </a:endParaRPr>
          </a:p>
        </p:txBody>
      </p:sp>
      <p:sp>
        <p:nvSpPr>
          <p:cNvPr id="98" name="Google Shape;98;p16"/>
          <p:cNvSpPr txBox="1"/>
          <p:nvPr/>
        </p:nvSpPr>
        <p:spPr>
          <a:xfrm>
            <a:off x="2698875" y="4742950"/>
            <a:ext cx="3937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2"/>
                </a:solidFill>
                <a:latin typeface="Lato"/>
                <a:ea typeface="Lato"/>
                <a:cs typeface="Lato"/>
                <a:sym typeface="Lato"/>
              </a:rPr>
              <a:t>[3]: </a:t>
            </a:r>
            <a:r>
              <a:rPr lang="en" sz="800" u="sng">
                <a:solidFill>
                  <a:schemeClr val="dk2"/>
                </a:solidFill>
                <a:latin typeface="Lato"/>
                <a:ea typeface="Lato"/>
                <a:cs typeface="Lato"/>
                <a:sym typeface="Lato"/>
                <a:hlinkClick r:id="rId7">
                  <a:extLst>
                    <a:ext uri="{A12FA001-AC4F-418D-AE19-62706E023703}">
                      <ahyp:hlinkClr val="tx"/>
                    </a:ext>
                  </a:extLst>
                </a:hlinkClick>
              </a:rPr>
              <a:t>https://arxiv.org/pdf/1602.07261.pdf</a:t>
            </a:r>
            <a:endParaRPr sz="800">
              <a:solidFill>
                <a:schemeClr val="dk2"/>
              </a:solidFill>
              <a:latin typeface="Lato"/>
              <a:ea typeface="Lato"/>
              <a:cs typeface="Lato"/>
              <a:sym typeface="Lato"/>
            </a:endParaRPr>
          </a:p>
          <a:p>
            <a:pPr indent="0" lvl="0" marL="0" rtl="0" algn="l">
              <a:spcBef>
                <a:spcPts val="0"/>
              </a:spcBef>
              <a:spcAft>
                <a:spcPts val="0"/>
              </a:spcAft>
              <a:buNone/>
            </a:pPr>
            <a:r>
              <a:rPr lang="en" sz="800">
                <a:solidFill>
                  <a:schemeClr val="dk2"/>
                </a:solidFill>
                <a:latin typeface="Lato"/>
                <a:ea typeface="Lato"/>
                <a:cs typeface="Lato"/>
                <a:sym typeface="Lato"/>
              </a:rPr>
              <a:t>[4]: </a:t>
            </a:r>
            <a:r>
              <a:rPr lang="en" sz="800" u="sng">
                <a:solidFill>
                  <a:schemeClr val="dk2"/>
                </a:solidFill>
                <a:latin typeface="Lato"/>
                <a:ea typeface="Lato"/>
                <a:cs typeface="Lato"/>
                <a:sym typeface="Lato"/>
                <a:hlinkClick r:id="rId8">
                  <a:extLst>
                    <a:ext uri="{A12FA001-AC4F-418D-AE19-62706E023703}">
                      <ahyp:hlinkClr val="tx"/>
                    </a:ext>
                  </a:extLst>
                </a:hlinkClick>
              </a:rPr>
              <a:t>https://github.com/titu1994/Inception-v4/blob/master/inception_resnet_v2.py</a:t>
            </a:r>
            <a:r>
              <a:rPr lang="en" sz="800">
                <a:solidFill>
                  <a:schemeClr val="dk2"/>
                </a:solidFill>
                <a:latin typeface="Lato"/>
                <a:ea typeface="Lato"/>
                <a:cs typeface="Lato"/>
                <a:sym typeface="Lato"/>
              </a:rPr>
              <a:t> </a:t>
            </a:r>
            <a:endParaRPr sz="800">
              <a:solidFill>
                <a:schemeClr val="dk2"/>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02" name="Shape 102"/>
        <p:cNvGrpSpPr/>
        <p:nvPr/>
      </p:nvGrpSpPr>
      <p:grpSpPr>
        <a:xfrm>
          <a:off x="0" y="0"/>
          <a:ext cx="0" cy="0"/>
          <a:chOff x="0" y="0"/>
          <a:chExt cx="0" cy="0"/>
        </a:xfrm>
      </p:grpSpPr>
      <p:pic>
        <p:nvPicPr>
          <p:cNvPr id="103" name="Google Shape;103;p17"/>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04" name="Google Shape;104;p17"/>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05" name="Google Shape;105;p17"/>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600">
                <a:solidFill>
                  <a:schemeClr val="accent3"/>
                </a:solidFill>
                <a:latin typeface="Raleway"/>
                <a:ea typeface="Raleway"/>
                <a:cs typeface="Raleway"/>
                <a:sym typeface="Raleway"/>
              </a:rPr>
              <a:t>3</a:t>
            </a:r>
            <a:r>
              <a:rPr b="1" lang="en" sz="1600">
                <a:solidFill>
                  <a:schemeClr val="accent3"/>
                </a:solidFill>
                <a:latin typeface="Raleway"/>
                <a:ea typeface="Raleway"/>
                <a:cs typeface="Raleway"/>
                <a:sym typeface="Raleway"/>
              </a:rPr>
              <a:t>. Efficient Net</a:t>
            </a:r>
            <a:endParaRPr b="1" sz="1600">
              <a:solidFill>
                <a:schemeClr val="accent3"/>
              </a:solidFill>
              <a:latin typeface="Raleway"/>
              <a:ea typeface="Raleway"/>
              <a:cs typeface="Raleway"/>
              <a:sym typeface="Raleway"/>
            </a:endParaRPr>
          </a:p>
        </p:txBody>
      </p:sp>
      <p:sp>
        <p:nvSpPr>
          <p:cNvPr id="106" name="Google Shape;106;p17"/>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accent3"/>
              </a:buClr>
              <a:buSzPts val="1400"/>
              <a:buFont typeface="Raleway"/>
              <a:buChar char="➔"/>
            </a:pPr>
            <a:r>
              <a:rPr b="1" lang="en" sz="1400">
                <a:solidFill>
                  <a:schemeClr val="accent3"/>
                </a:solidFill>
                <a:latin typeface="Raleway"/>
                <a:ea typeface="Raleway"/>
                <a:cs typeface="Raleway"/>
                <a:sym typeface="Raleway"/>
              </a:rPr>
              <a:t>History</a:t>
            </a:r>
            <a:br>
              <a:rPr lang="en" sz="1400">
                <a:latin typeface="Raleway"/>
                <a:ea typeface="Raleway"/>
                <a:cs typeface="Raleway"/>
                <a:sym typeface="Raleway"/>
              </a:rPr>
            </a:br>
            <a:r>
              <a:rPr lang="en" sz="1400">
                <a:latin typeface="Raleway"/>
                <a:ea typeface="Raleway"/>
                <a:cs typeface="Raleway"/>
                <a:sym typeface="Raleway"/>
              </a:rPr>
              <a:t>Efficient Net was first introduced in 2019, in the following paper: </a:t>
            </a:r>
            <a:r>
              <a:rPr lang="en" sz="1400" u="sng">
                <a:solidFill>
                  <a:srgbClr val="1A73E8"/>
                </a:solidFill>
                <a:latin typeface="Raleway"/>
                <a:ea typeface="Raleway"/>
                <a:cs typeface="Raleway"/>
                <a:sym typeface="Raleway"/>
                <a:hlinkClick r:id="rId5">
                  <a:extLst>
                    <a:ext uri="{A12FA001-AC4F-418D-AE19-62706E023703}">
                      <ahyp:hlinkClr val="tx"/>
                    </a:ext>
                  </a:extLst>
                </a:hlinkClick>
              </a:rPr>
              <a:t>EfficientNet: Rethinking Model Scaling for Convolutional Neural Networks</a:t>
            </a:r>
            <a:r>
              <a:rPr lang="en" sz="1400">
                <a:latin typeface="Raleway"/>
                <a:ea typeface="Raleway"/>
                <a:cs typeface="Raleway"/>
                <a:sym typeface="Raleway"/>
              </a:rPr>
              <a:t>.</a:t>
            </a:r>
            <a:endParaRPr sz="1400">
              <a:latin typeface="Raleway"/>
              <a:ea typeface="Raleway"/>
              <a:cs typeface="Raleway"/>
              <a:sym typeface="Raleway"/>
            </a:endParaRPr>
          </a:p>
          <a:p>
            <a:pPr indent="-317500" lvl="0" marL="457200" rtl="0" algn="l">
              <a:spcBef>
                <a:spcPts val="1000"/>
              </a:spcBef>
              <a:spcAft>
                <a:spcPts val="0"/>
              </a:spcAft>
              <a:buClr>
                <a:schemeClr val="accent3"/>
              </a:buClr>
              <a:buSzPts val="1400"/>
              <a:buFont typeface="Raleway"/>
              <a:buChar char="➔"/>
            </a:pPr>
            <a:r>
              <a:rPr b="1" lang="en" sz="1400">
                <a:solidFill>
                  <a:schemeClr val="accent3"/>
                </a:solidFill>
                <a:latin typeface="Raleway"/>
                <a:ea typeface="Raleway"/>
                <a:cs typeface="Raleway"/>
                <a:sym typeface="Raleway"/>
              </a:rPr>
              <a:t>Details</a:t>
            </a:r>
            <a:endParaRPr b="1" sz="1400">
              <a:solidFill>
                <a:schemeClr val="accent3"/>
              </a:solidFill>
              <a:latin typeface="Raleway"/>
              <a:ea typeface="Raleway"/>
              <a:cs typeface="Raleway"/>
              <a:sym typeface="Raleway"/>
            </a:endParaRPr>
          </a:p>
          <a:p>
            <a:pPr indent="0" lvl="0" marL="457200" rtl="0" algn="l">
              <a:spcBef>
                <a:spcPts val="1000"/>
              </a:spcBef>
              <a:spcAft>
                <a:spcPts val="1000"/>
              </a:spcAft>
              <a:buNone/>
            </a:pPr>
            <a:r>
              <a:rPr lang="en" sz="1400">
                <a:latin typeface="Raleway"/>
                <a:ea typeface="Raleway"/>
                <a:cs typeface="Raleway"/>
                <a:sym typeface="Raleway"/>
              </a:rPr>
              <a:t>Efficient Net</a:t>
            </a:r>
            <a:r>
              <a:rPr lang="en" sz="1400">
                <a:latin typeface="Raleway"/>
                <a:ea typeface="Raleway"/>
                <a:cs typeface="Raleway"/>
                <a:sym typeface="Raleway"/>
              </a:rPr>
              <a:t> is a convolutional neural network with 237 layers </a:t>
            </a:r>
            <a:r>
              <a:rPr lang="en" sz="1400" u="sng">
                <a:solidFill>
                  <a:schemeClr val="hlink"/>
                </a:solidFill>
                <a:latin typeface="Raleway"/>
                <a:ea typeface="Raleway"/>
                <a:cs typeface="Raleway"/>
                <a:sym typeface="Raleway"/>
                <a:hlinkClick r:id="rId6"/>
              </a:rPr>
              <a:t>[5].</a:t>
            </a:r>
            <a:r>
              <a:rPr lang="en" sz="1400">
                <a:latin typeface="Raleway"/>
                <a:ea typeface="Raleway"/>
                <a:cs typeface="Raleway"/>
                <a:sym typeface="Raleway"/>
              </a:rPr>
              <a:t> It uses RGB images as its input.   </a:t>
            </a:r>
            <a:endParaRPr sz="1200">
              <a:solidFill>
                <a:schemeClr val="dk2"/>
              </a:solidFill>
              <a:latin typeface="Raleway"/>
              <a:ea typeface="Raleway"/>
              <a:cs typeface="Raleway"/>
              <a:sym typeface="Raleway"/>
            </a:endParaRPr>
          </a:p>
        </p:txBody>
      </p:sp>
      <p:sp>
        <p:nvSpPr>
          <p:cNvPr id="107" name="Google Shape;107;p17"/>
          <p:cNvSpPr txBox="1"/>
          <p:nvPr/>
        </p:nvSpPr>
        <p:spPr>
          <a:xfrm>
            <a:off x="2619600" y="4757475"/>
            <a:ext cx="390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2"/>
                </a:solidFill>
                <a:latin typeface="Lato"/>
                <a:ea typeface="Lato"/>
                <a:cs typeface="Lato"/>
                <a:sym typeface="Lato"/>
              </a:rPr>
              <a:t>[5]: </a:t>
            </a:r>
            <a:r>
              <a:rPr lang="en" sz="800" u="sng">
                <a:solidFill>
                  <a:schemeClr val="dk2"/>
                </a:solidFill>
                <a:latin typeface="Lato"/>
                <a:ea typeface="Lato"/>
                <a:cs typeface="Lato"/>
                <a:sym typeface="Lato"/>
                <a:hlinkClick r:id="rId7">
                  <a:extLst>
                    <a:ext uri="{A12FA001-AC4F-418D-AE19-62706E023703}">
                      <ahyp:hlinkClr val="tx"/>
                    </a:ext>
                  </a:extLst>
                </a:hlinkClick>
              </a:rPr>
              <a:t>https://ai.googleblog.com/2019/05/efficientnet-improving-accuracy-and.html</a:t>
            </a:r>
            <a:r>
              <a:rPr lang="en" sz="800">
                <a:solidFill>
                  <a:schemeClr val="dk2"/>
                </a:solidFill>
                <a:latin typeface="Lato"/>
                <a:ea typeface="Lato"/>
                <a:cs typeface="Lato"/>
                <a:sym typeface="Lato"/>
              </a:rPr>
              <a:t> </a:t>
            </a:r>
            <a:endParaRPr sz="800">
              <a:solidFill>
                <a:schemeClr val="dk2"/>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11" name="Shape 111"/>
        <p:cNvGrpSpPr/>
        <p:nvPr/>
      </p:nvGrpSpPr>
      <p:grpSpPr>
        <a:xfrm>
          <a:off x="0" y="0"/>
          <a:ext cx="0" cy="0"/>
          <a:chOff x="0" y="0"/>
          <a:chExt cx="0" cy="0"/>
        </a:xfrm>
      </p:grpSpPr>
      <p:pic>
        <p:nvPicPr>
          <p:cNvPr id="112" name="Google Shape;112;p18"/>
          <p:cNvPicPr preferRelativeResize="0"/>
          <p:nvPr/>
        </p:nvPicPr>
        <p:blipFill>
          <a:blip r:embed="rId3">
            <a:alphaModFix/>
          </a:blip>
          <a:stretch>
            <a:fillRect/>
          </a:stretch>
        </p:blipFill>
        <p:spPr>
          <a:xfrm>
            <a:off x="254325" y="162737"/>
            <a:ext cx="4254600" cy="4818038"/>
          </a:xfrm>
          <a:prstGeom prst="rect">
            <a:avLst/>
          </a:prstGeom>
          <a:noFill/>
          <a:ln>
            <a:noFill/>
          </a:ln>
        </p:spPr>
      </p:pic>
      <p:pic>
        <p:nvPicPr>
          <p:cNvPr descr="Piece of duct tape sticking a note to the slide" id="113" name="Google Shape;113;p18"/>
          <p:cNvPicPr preferRelativeResize="0"/>
          <p:nvPr/>
        </p:nvPicPr>
        <p:blipFill rotWithShape="1">
          <a:blip r:embed="rId4">
            <a:alphaModFix/>
          </a:blip>
          <a:srcRect b="10011" l="9244" r="2118" t="5926"/>
          <a:stretch/>
        </p:blipFill>
        <p:spPr>
          <a:xfrm rot="154828">
            <a:off x="1182625" y="108176"/>
            <a:ext cx="2072000" cy="736050"/>
          </a:xfrm>
          <a:prstGeom prst="rect">
            <a:avLst/>
          </a:prstGeom>
          <a:noFill/>
          <a:ln>
            <a:noFill/>
          </a:ln>
        </p:spPr>
      </p:pic>
      <p:sp>
        <p:nvSpPr>
          <p:cNvPr id="114" name="Google Shape;114;p18"/>
          <p:cNvSpPr txBox="1"/>
          <p:nvPr/>
        </p:nvSpPr>
        <p:spPr>
          <a:xfrm>
            <a:off x="665175" y="47224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600">
                <a:solidFill>
                  <a:schemeClr val="accent3"/>
                </a:solidFill>
                <a:highlight>
                  <a:srgbClr val="FFFFFF"/>
                </a:highlight>
                <a:latin typeface="Lato"/>
                <a:ea typeface="Lato"/>
                <a:cs typeface="Lato"/>
                <a:sym typeface="Lato"/>
              </a:rPr>
              <a:t>Data Set</a:t>
            </a:r>
            <a:r>
              <a:rPr b="1" lang="en" sz="1600">
                <a:solidFill>
                  <a:schemeClr val="accent3"/>
                </a:solidFill>
                <a:highlight>
                  <a:srgbClr val="FFFFFF"/>
                </a:highlight>
                <a:latin typeface="Lato"/>
                <a:ea typeface="Lato"/>
                <a:cs typeface="Lato"/>
                <a:sym typeface="Lato"/>
              </a:rPr>
              <a:t> Observations</a:t>
            </a:r>
            <a:endParaRPr b="1" sz="1600">
              <a:solidFill>
                <a:schemeClr val="accent3"/>
              </a:solidFill>
              <a:latin typeface="Raleway"/>
              <a:ea typeface="Raleway"/>
              <a:cs typeface="Raleway"/>
              <a:sym typeface="Raleway"/>
            </a:endParaRPr>
          </a:p>
        </p:txBody>
      </p:sp>
      <p:sp>
        <p:nvSpPr>
          <p:cNvPr id="115" name="Google Shape;115;p18"/>
          <p:cNvSpPr txBox="1"/>
          <p:nvPr>
            <p:ph idx="4294967295" type="body"/>
          </p:nvPr>
        </p:nvSpPr>
        <p:spPr>
          <a:xfrm>
            <a:off x="665175" y="1234855"/>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Raleway"/>
                <a:ea typeface="Raleway"/>
                <a:cs typeface="Raleway"/>
                <a:sym typeface="Raleway"/>
              </a:rPr>
              <a:t>In this slide, I note that we should be cautious regarding the performance of the transfer learning models on the current data set, notably for the following two reasons. </a:t>
            </a:r>
            <a:endParaRPr sz="1400">
              <a:latin typeface="Raleway"/>
              <a:ea typeface="Raleway"/>
              <a:cs typeface="Raleway"/>
              <a:sym typeface="Raleway"/>
            </a:endParaRPr>
          </a:p>
          <a:p>
            <a:pPr indent="-317500" lvl="0" marL="457200" rtl="0" algn="l">
              <a:spcBef>
                <a:spcPts val="1000"/>
              </a:spcBef>
              <a:spcAft>
                <a:spcPts val="0"/>
              </a:spcAft>
              <a:buClr>
                <a:srgbClr val="1A73E8"/>
              </a:buClr>
              <a:buSzPts val="1400"/>
              <a:buFont typeface="Raleway"/>
              <a:buChar char="➔"/>
            </a:pPr>
            <a:r>
              <a:rPr b="1" lang="en" sz="1400">
                <a:solidFill>
                  <a:srgbClr val="1A73E8"/>
                </a:solidFill>
                <a:latin typeface="Raleway"/>
                <a:ea typeface="Raleway"/>
                <a:cs typeface="Raleway"/>
                <a:sym typeface="Raleway"/>
              </a:rPr>
              <a:t>Grayscale Dataset</a:t>
            </a:r>
            <a:endParaRPr b="1" sz="1400">
              <a:solidFill>
                <a:srgbClr val="1A73E8"/>
              </a:solidFill>
              <a:latin typeface="Raleway"/>
              <a:ea typeface="Raleway"/>
              <a:cs typeface="Raleway"/>
              <a:sym typeface="Raleway"/>
            </a:endParaRPr>
          </a:p>
          <a:p>
            <a:pPr indent="0" lvl="0" marL="457200" rtl="0" algn="l">
              <a:spcBef>
                <a:spcPts val="1000"/>
              </a:spcBef>
              <a:spcAft>
                <a:spcPts val="1000"/>
              </a:spcAft>
              <a:buNone/>
            </a:pPr>
            <a:r>
              <a:rPr lang="en" sz="1400">
                <a:latin typeface="Raleway"/>
                <a:ea typeface="Raleway"/>
                <a:cs typeface="Raleway"/>
                <a:sym typeface="Raleway"/>
              </a:rPr>
              <a:t>One concern is that the data set is natively provided in grayscale. By stacking the grayscale images, I obtain RBG data which can be used by the models, however, this may affect their performance. </a:t>
            </a:r>
            <a:endParaRPr b="1" sz="1400">
              <a:solidFill>
                <a:schemeClr val="dk1"/>
              </a:solidFill>
              <a:latin typeface="Raleway"/>
              <a:ea typeface="Raleway"/>
              <a:cs typeface="Raleway"/>
              <a:sym typeface="Raleway"/>
            </a:endParaRPr>
          </a:p>
        </p:txBody>
      </p:sp>
      <p:pic>
        <p:nvPicPr>
          <p:cNvPr id="116" name="Google Shape;116;p18"/>
          <p:cNvPicPr preferRelativeResize="0"/>
          <p:nvPr/>
        </p:nvPicPr>
        <p:blipFill>
          <a:blip r:embed="rId3">
            <a:alphaModFix/>
          </a:blip>
          <a:stretch>
            <a:fillRect/>
          </a:stretch>
        </p:blipFill>
        <p:spPr>
          <a:xfrm>
            <a:off x="4617975" y="162737"/>
            <a:ext cx="4254600" cy="4818038"/>
          </a:xfrm>
          <a:prstGeom prst="rect">
            <a:avLst/>
          </a:prstGeom>
          <a:noFill/>
          <a:ln>
            <a:noFill/>
          </a:ln>
        </p:spPr>
      </p:pic>
      <p:pic>
        <p:nvPicPr>
          <p:cNvPr descr="Piece of duct tape sticking a note to the slide" id="117" name="Google Shape;117;p18"/>
          <p:cNvPicPr preferRelativeResize="0"/>
          <p:nvPr/>
        </p:nvPicPr>
        <p:blipFill rotWithShape="1">
          <a:blip r:embed="rId4">
            <a:alphaModFix/>
          </a:blip>
          <a:srcRect b="10011" l="9244" r="2118" t="5926"/>
          <a:stretch/>
        </p:blipFill>
        <p:spPr>
          <a:xfrm rot="154828">
            <a:off x="5782475" y="108176"/>
            <a:ext cx="2072000" cy="736050"/>
          </a:xfrm>
          <a:prstGeom prst="rect">
            <a:avLst/>
          </a:prstGeom>
          <a:noFill/>
          <a:ln>
            <a:noFill/>
          </a:ln>
        </p:spPr>
      </p:pic>
      <p:sp>
        <p:nvSpPr>
          <p:cNvPr id="118" name="Google Shape;118;p18"/>
          <p:cNvSpPr txBox="1"/>
          <p:nvPr>
            <p:ph idx="4294967295" type="body"/>
          </p:nvPr>
        </p:nvSpPr>
        <p:spPr>
          <a:xfrm>
            <a:off x="5133125" y="828355"/>
            <a:ext cx="3432900" cy="3327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1A73E8"/>
              </a:buClr>
              <a:buSzPts val="1400"/>
              <a:buFont typeface="Raleway"/>
              <a:buChar char="➔"/>
            </a:pPr>
            <a:r>
              <a:rPr b="1" lang="en" sz="1400">
                <a:solidFill>
                  <a:srgbClr val="1A73E8"/>
                </a:solidFill>
                <a:latin typeface="Raleway"/>
                <a:ea typeface="Raleway"/>
                <a:cs typeface="Raleway"/>
                <a:sym typeface="Raleway"/>
              </a:rPr>
              <a:t>Potential Noise</a:t>
            </a:r>
            <a:endParaRPr b="1" sz="1400">
              <a:solidFill>
                <a:srgbClr val="1A73E8"/>
              </a:solidFill>
              <a:latin typeface="Raleway"/>
              <a:ea typeface="Raleway"/>
              <a:cs typeface="Raleway"/>
              <a:sym typeface="Raleway"/>
            </a:endParaRPr>
          </a:p>
          <a:p>
            <a:pPr indent="0" lvl="0" marL="457200" rtl="0" algn="l">
              <a:spcBef>
                <a:spcPts val="1000"/>
              </a:spcBef>
              <a:spcAft>
                <a:spcPts val="1000"/>
              </a:spcAft>
              <a:buNone/>
            </a:pPr>
            <a:r>
              <a:rPr lang="en" sz="1400">
                <a:latin typeface="Raleway"/>
                <a:ea typeface="Raleway"/>
                <a:cs typeface="Raleway"/>
                <a:sym typeface="Raleway"/>
              </a:rPr>
              <a:t>The data set consists of images of human faces expressing emotion. However, several images contain text as shown below. When using transfer learning models, it is possible that the text on the images will severely affect the </a:t>
            </a:r>
            <a:r>
              <a:rPr lang="en" sz="1400">
                <a:latin typeface="Raleway"/>
                <a:ea typeface="Raleway"/>
                <a:cs typeface="Raleway"/>
                <a:sym typeface="Raleway"/>
              </a:rPr>
              <a:t>performance</a:t>
            </a:r>
            <a:r>
              <a:rPr lang="en" sz="1400">
                <a:latin typeface="Raleway"/>
                <a:ea typeface="Raleway"/>
                <a:cs typeface="Raleway"/>
                <a:sym typeface="Raleway"/>
              </a:rPr>
              <a:t> of the models.</a:t>
            </a:r>
            <a:br>
              <a:rPr lang="en" sz="1400">
                <a:latin typeface="Raleway"/>
                <a:ea typeface="Raleway"/>
                <a:cs typeface="Raleway"/>
                <a:sym typeface="Raleway"/>
              </a:rPr>
            </a:br>
            <a:endParaRPr b="1" sz="1400">
              <a:solidFill>
                <a:schemeClr val="dk1"/>
              </a:solidFill>
              <a:latin typeface="Raleway"/>
              <a:ea typeface="Raleway"/>
              <a:cs typeface="Raleway"/>
              <a:sym typeface="Raleway"/>
            </a:endParaRPr>
          </a:p>
        </p:txBody>
      </p:sp>
      <p:pic>
        <p:nvPicPr>
          <p:cNvPr id="119" name="Google Shape;119;p18"/>
          <p:cNvPicPr preferRelativeResize="0"/>
          <p:nvPr/>
        </p:nvPicPr>
        <p:blipFill>
          <a:blip r:embed="rId5">
            <a:alphaModFix/>
          </a:blip>
          <a:stretch>
            <a:fillRect/>
          </a:stretch>
        </p:blipFill>
        <p:spPr>
          <a:xfrm>
            <a:off x="6151563" y="3279025"/>
            <a:ext cx="1495425" cy="1466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283100" y="399250"/>
            <a:ext cx="8631600" cy="92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Comparison</a:t>
            </a:r>
            <a:endParaRPr b="0" sz="1400">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accent5"/>
              </a:solidFill>
            </a:endParaRPr>
          </a:p>
        </p:txBody>
      </p:sp>
      <p:grpSp>
        <p:nvGrpSpPr>
          <p:cNvPr id="125" name="Google Shape;125;p19"/>
          <p:cNvGrpSpPr/>
          <p:nvPr/>
        </p:nvGrpSpPr>
        <p:grpSpPr>
          <a:xfrm>
            <a:off x="6781388" y="2464029"/>
            <a:ext cx="2212050" cy="2537076"/>
            <a:chOff x="6803275" y="395363"/>
            <a:chExt cx="2212050" cy="2537076"/>
          </a:xfrm>
        </p:grpSpPr>
        <p:pic>
          <p:nvPicPr>
            <p:cNvPr id="126" name="Google Shape;126;p19"/>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27" name="Google Shape;127;p19"/>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28" name="Google Shape;128;p19"/>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rgbClr val="1A73E8"/>
                  </a:solidFill>
                  <a:latin typeface="Raleway"/>
                  <a:ea typeface="Raleway"/>
                  <a:cs typeface="Raleway"/>
                  <a:sym typeface="Raleway"/>
                </a:rPr>
                <a:t>Note:</a:t>
              </a:r>
              <a:endParaRPr b="1">
                <a:solidFill>
                  <a:srgbClr val="1A73E8"/>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We observe that all three models showed relatively low performance on the test set. However, VGG16 </a:t>
              </a:r>
              <a:r>
                <a:rPr lang="en" sz="1200">
                  <a:solidFill>
                    <a:schemeClr val="dk2"/>
                  </a:solidFill>
                  <a:latin typeface="Raleway"/>
                  <a:ea typeface="Raleway"/>
                  <a:cs typeface="Raleway"/>
                  <a:sym typeface="Raleway"/>
                </a:rPr>
                <a:t>achieves</a:t>
              </a:r>
              <a:r>
                <a:rPr lang="en" sz="1200">
                  <a:solidFill>
                    <a:schemeClr val="dk2"/>
                  </a:solidFill>
                  <a:latin typeface="Raleway"/>
                  <a:ea typeface="Raleway"/>
                  <a:cs typeface="Raleway"/>
                  <a:sym typeface="Raleway"/>
                </a:rPr>
                <a:t> the highest performance with an accuracy of 0.52.</a:t>
              </a:r>
              <a:endParaRPr b="1" sz="1200">
                <a:solidFill>
                  <a:schemeClr val="dk2"/>
                </a:solidFill>
                <a:latin typeface="Raleway"/>
                <a:ea typeface="Raleway"/>
                <a:cs typeface="Raleway"/>
                <a:sym typeface="Raleway"/>
              </a:endParaRPr>
            </a:p>
          </p:txBody>
        </p:sp>
      </p:grpSp>
      <p:sp>
        <p:nvSpPr>
          <p:cNvPr id="129" name="Google Shape;129;p19"/>
          <p:cNvSpPr txBox="1"/>
          <p:nvPr/>
        </p:nvSpPr>
        <p:spPr>
          <a:xfrm>
            <a:off x="293350" y="1375500"/>
            <a:ext cx="8637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In the table below, I present the performances of the three transfer learning models as well as the custom-built CNN. </a:t>
            </a:r>
            <a:endParaRPr>
              <a:solidFill>
                <a:schemeClr val="lt1"/>
              </a:solidFill>
              <a:latin typeface="Lato"/>
              <a:ea typeface="Lato"/>
              <a:cs typeface="Lato"/>
              <a:sym typeface="Lato"/>
            </a:endParaRPr>
          </a:p>
        </p:txBody>
      </p:sp>
      <p:graphicFrame>
        <p:nvGraphicFramePr>
          <p:cNvPr id="130" name="Google Shape;130;p19"/>
          <p:cNvGraphicFramePr/>
          <p:nvPr/>
        </p:nvGraphicFramePr>
        <p:xfrm>
          <a:off x="639600" y="2427600"/>
          <a:ext cx="3000000" cy="3000000"/>
        </p:xfrm>
        <a:graphic>
          <a:graphicData uri="http://schemas.openxmlformats.org/drawingml/2006/table">
            <a:tbl>
              <a:tblPr>
                <a:noFill/>
                <a:tableStyleId>{26B6CA63-3E5D-425F-A422-716531A1DF84}</a:tableStyleId>
              </a:tblPr>
              <a:tblGrid>
                <a:gridCol w="1899075"/>
                <a:gridCol w="1899075"/>
                <a:gridCol w="1899075"/>
              </a:tblGrid>
              <a:tr h="396200">
                <a:tc>
                  <a:txBody>
                    <a:bodyPr/>
                    <a:lstStyle/>
                    <a:p>
                      <a:pPr indent="0" lvl="0" marL="0" rtl="0" algn="l">
                        <a:spcBef>
                          <a:spcPts val="0"/>
                        </a:spcBef>
                        <a:spcAft>
                          <a:spcPts val="0"/>
                        </a:spcAft>
                        <a:buNone/>
                      </a:pPr>
                      <a:r>
                        <a:rPr b="1" lang="en">
                          <a:solidFill>
                            <a:schemeClr val="lt1"/>
                          </a:solidFill>
                        </a:rPr>
                        <a:t>Model Name</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
                          <a:solidFill>
                            <a:schemeClr val="lt1"/>
                          </a:solidFill>
                        </a:rPr>
                        <a:t>Test Accuracy</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
                          <a:solidFill>
                            <a:schemeClr val="lt1"/>
                          </a:solidFill>
                        </a:rPr>
                        <a:t>Test Loss</a:t>
                      </a:r>
                      <a:endParaRPr b="1">
                        <a:solidFill>
                          <a:schemeClr val="lt1"/>
                        </a:solidFill>
                      </a:endParaRPr>
                    </a:p>
                  </a:txBody>
                  <a:tcPr marT="91425" marB="91425" marR="91425" marL="91425"/>
                </a:tc>
              </a:tr>
              <a:tr h="396200">
                <a:tc>
                  <a:txBody>
                    <a:bodyPr/>
                    <a:lstStyle/>
                    <a:p>
                      <a:pPr indent="0" lvl="0" marL="0" rtl="0" algn="l">
                        <a:spcBef>
                          <a:spcPts val="0"/>
                        </a:spcBef>
                        <a:spcAft>
                          <a:spcPts val="0"/>
                        </a:spcAft>
                        <a:buNone/>
                      </a:pPr>
                      <a:r>
                        <a:rPr lang="en">
                          <a:solidFill>
                            <a:schemeClr val="lt1"/>
                          </a:solidFill>
                        </a:rPr>
                        <a:t>VGG16</a:t>
                      </a:r>
                      <a:endParaRPr>
                        <a:solidFill>
                          <a:schemeClr val="lt1"/>
                        </a:solidFill>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
                          <a:solidFill>
                            <a:schemeClr val="lt1"/>
                          </a:solidFill>
                        </a:rPr>
                        <a:t>0.52</a:t>
                      </a:r>
                      <a:endParaRPr>
                        <a:solidFill>
                          <a:schemeClr val="lt1"/>
                        </a:solidFill>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
                          <a:solidFill>
                            <a:schemeClr val="lt1"/>
                          </a:solidFill>
                        </a:rPr>
                        <a:t>1.11</a:t>
                      </a:r>
                      <a:endParaRPr>
                        <a:solidFill>
                          <a:schemeClr val="lt1"/>
                        </a:solidFill>
                      </a:endParaRPr>
                    </a:p>
                  </a:txBody>
                  <a:tcPr marT="91425" marB="91425" marR="91425" marL="91425"/>
                </a:tc>
              </a:tr>
              <a:tr h="396200">
                <a:tc>
                  <a:txBody>
                    <a:bodyPr/>
                    <a:lstStyle/>
                    <a:p>
                      <a:pPr indent="0" lvl="0" marL="0" rtl="0" algn="l">
                        <a:spcBef>
                          <a:spcPts val="0"/>
                        </a:spcBef>
                        <a:spcAft>
                          <a:spcPts val="0"/>
                        </a:spcAft>
                        <a:buNone/>
                      </a:pPr>
                      <a:r>
                        <a:rPr lang="en">
                          <a:solidFill>
                            <a:schemeClr val="lt1"/>
                          </a:solidFill>
                        </a:rPr>
                        <a:t>ResNet v2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0.25</a:t>
                      </a:r>
                      <a:endParaRPr>
                        <a:solidFill>
                          <a:schemeClr val="lt1"/>
                        </a:solidFill>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
                          <a:solidFill>
                            <a:schemeClr val="lt1"/>
                          </a:solidFill>
                        </a:rPr>
                        <a:t>1.39</a:t>
                      </a:r>
                      <a:endParaRPr>
                        <a:solidFill>
                          <a:schemeClr val="lt1"/>
                        </a:solidFill>
                      </a:endParaRPr>
                    </a:p>
                  </a:txBody>
                  <a:tcPr marT="91425" marB="91425" marR="91425" marL="91425"/>
                </a:tc>
              </a:tr>
              <a:tr h="396200">
                <a:tc>
                  <a:txBody>
                    <a:bodyPr/>
                    <a:lstStyle/>
                    <a:p>
                      <a:pPr indent="0" lvl="0" marL="0" rtl="0" algn="l">
                        <a:spcBef>
                          <a:spcPts val="0"/>
                        </a:spcBef>
                        <a:spcAft>
                          <a:spcPts val="0"/>
                        </a:spcAft>
                        <a:buNone/>
                      </a:pPr>
                      <a:r>
                        <a:rPr lang="en">
                          <a:solidFill>
                            <a:schemeClr val="lt1"/>
                          </a:solidFill>
                        </a:rPr>
                        <a:t>Efficient Net</a:t>
                      </a:r>
                      <a:endParaRPr>
                        <a:solidFill>
                          <a:schemeClr val="lt1"/>
                        </a:solidFill>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
                          <a:solidFill>
                            <a:schemeClr val="lt1"/>
                          </a:solidFill>
                        </a:rPr>
                        <a:t>0.25</a:t>
                      </a:r>
                      <a:endParaRPr>
                        <a:solidFill>
                          <a:schemeClr val="lt1"/>
                        </a:solidFill>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
                          <a:solidFill>
                            <a:schemeClr val="lt1"/>
                          </a:solidFill>
                        </a:rPr>
                        <a:t>1.39</a:t>
                      </a:r>
                      <a:endParaRPr>
                        <a:solidFill>
                          <a:schemeClr val="lt1"/>
                        </a:solidFill>
                      </a:endParaRPr>
                    </a:p>
                  </a:txBody>
                  <a:tcPr marT="91425" marB="91425" marR="91425" marL="91425"/>
                </a:tc>
              </a:tr>
              <a:tr h="396200">
                <a:tc>
                  <a:txBody>
                    <a:bodyPr/>
                    <a:lstStyle/>
                    <a:p>
                      <a:pPr indent="0" lvl="0" marL="0" rtl="0" algn="l">
                        <a:spcBef>
                          <a:spcPts val="0"/>
                        </a:spcBef>
                        <a:spcAft>
                          <a:spcPts val="0"/>
                        </a:spcAft>
                        <a:buNone/>
                      </a:pPr>
                      <a:r>
                        <a:rPr lang="en">
                          <a:solidFill>
                            <a:schemeClr val="lt1"/>
                          </a:solidFill>
                        </a:rPr>
                        <a:t>Custom CNN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0.25</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1.39</a:t>
                      </a:r>
                      <a:endParaRPr>
                        <a:solidFill>
                          <a:schemeClr val="lt1"/>
                        </a:solidFill>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283100" y="399250"/>
            <a:ext cx="8631600" cy="92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Insights</a:t>
            </a:r>
            <a:endParaRPr b="0" sz="1400">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accent5"/>
              </a:solidFill>
            </a:endParaRPr>
          </a:p>
        </p:txBody>
      </p:sp>
      <p:sp>
        <p:nvSpPr>
          <p:cNvPr id="136" name="Google Shape;136;p20"/>
          <p:cNvSpPr txBox="1"/>
          <p:nvPr/>
        </p:nvSpPr>
        <p:spPr>
          <a:xfrm>
            <a:off x="283100" y="1323250"/>
            <a:ext cx="64473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By evaluating the training metrics and validation metrics over training epochs, namely the accuracy and loss, it can be seen that as the number of epochs increases, the metrics improve. This suggests that overfitting is not </a:t>
            </a:r>
            <a:r>
              <a:rPr lang="en">
                <a:solidFill>
                  <a:schemeClr val="lt1"/>
                </a:solidFill>
                <a:latin typeface="Lato"/>
                <a:ea typeface="Lato"/>
                <a:cs typeface="Lato"/>
                <a:sym typeface="Lato"/>
              </a:rPr>
              <a:t>occurring</a:t>
            </a:r>
            <a:r>
              <a:rPr lang="en">
                <a:solidFill>
                  <a:schemeClr val="lt1"/>
                </a:solidFill>
                <a:latin typeface="Lato"/>
                <a:ea typeface="Lato"/>
                <a:cs typeface="Lato"/>
                <a:sym typeface="Lato"/>
              </a:rPr>
              <a:t> and that training for more epochs may be beneficial. Furthermore, based on several tests </a:t>
            </a:r>
            <a:r>
              <a:rPr lang="en">
                <a:solidFill>
                  <a:schemeClr val="lt1"/>
                </a:solidFill>
                <a:latin typeface="Lato"/>
                <a:ea typeface="Lato"/>
                <a:cs typeface="Lato"/>
                <a:sym typeface="Lato"/>
              </a:rPr>
              <a:t>where</a:t>
            </a:r>
            <a:r>
              <a:rPr lang="en">
                <a:solidFill>
                  <a:schemeClr val="lt1"/>
                </a:solidFill>
                <a:latin typeface="Lato"/>
                <a:ea typeface="Lato"/>
                <a:cs typeface="Lato"/>
                <a:sym typeface="Lato"/>
              </a:rPr>
              <a:t> the transfer learning model’s layer is changed, it does not appear that this has significant effects on the accuracy and loss. Thus, the same layers will be used but the training will continue for more epochs. </a:t>
            </a:r>
            <a:endParaRPr>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40" name="Shape 140"/>
        <p:cNvGrpSpPr/>
        <p:nvPr/>
      </p:nvGrpSpPr>
      <p:grpSpPr>
        <a:xfrm>
          <a:off x="0" y="0"/>
          <a:ext cx="0" cy="0"/>
          <a:chOff x="0" y="0"/>
          <a:chExt cx="0" cy="0"/>
        </a:xfrm>
      </p:grpSpPr>
      <p:sp>
        <p:nvSpPr>
          <p:cNvPr id="141" name="Google Shape;141;p21"/>
          <p:cNvSpPr txBox="1"/>
          <p:nvPr>
            <p:ph type="ctrTitle"/>
          </p:nvPr>
        </p:nvSpPr>
        <p:spPr>
          <a:xfrm>
            <a:off x="1408100" y="630225"/>
            <a:ext cx="7295100" cy="96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Proposal for Final Model</a:t>
            </a:r>
            <a:endParaRPr/>
          </a:p>
        </p:txBody>
      </p:sp>
      <p:sp>
        <p:nvSpPr>
          <p:cNvPr id="142" name="Google Shape;142;p21"/>
          <p:cNvSpPr txBox="1"/>
          <p:nvPr>
            <p:ph idx="1" type="subTitle"/>
          </p:nvPr>
        </p:nvSpPr>
        <p:spPr>
          <a:xfrm>
            <a:off x="2390275" y="1773175"/>
            <a:ext cx="6331500" cy="270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I propose using the model which obtained both the highest accuracy and lowest loss on the test set, namely, the VGG16 model. Furthermore, to improve the performance of the model, I will train it for more epochs so that it can better fit the data.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