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j63Lz3zzoZNDNqjFO1EZY0UACX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1"/>
  </p:normalViewPr>
  <p:slideViewPr>
    <p:cSldViewPr snapToGrid="0"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1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1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1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1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1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p1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1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2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2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2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2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2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p2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2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2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p2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2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2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2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2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p2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2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2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43bc7e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00" cy="31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5e43bc7e8b_0_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5e43bc7e8b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3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p3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3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3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3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3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3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6" name="Google Shape;406;p3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3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" name="Google Shape;415;p3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3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p3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3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p3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3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p3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3" name="Google Shape;443;p3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2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8" name="Google Shape;28;p52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52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52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2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2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8A26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5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92CF7C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2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2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2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8" name="Google Shape;38;p52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2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2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2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62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6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62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2CF7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62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2CF7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3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3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6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4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64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6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6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64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2CF7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6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2CF7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5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5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65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6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66"/>
          <p:cNvSpPr txBox="1">
            <a:spLocks noGrp="1"/>
          </p:cNvSpPr>
          <p:nvPr>
            <p:ph type="body" idx="1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6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7"/>
          <p:cNvSpPr txBox="1">
            <a:spLocks noGrp="1"/>
          </p:cNvSpPr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7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6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5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4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4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6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56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56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56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5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9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9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59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5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0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0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6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1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11" name="Google Shape;11;p51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51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5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51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51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5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5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8A26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51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92CF7C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51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51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51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1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/>
        </p:nvSpPr>
        <p:spPr>
          <a:xfrm>
            <a:off x="332509" y="3108960"/>
            <a:ext cx="854132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Debugging and Error Handling</a:t>
            </a:r>
            <a:endParaRPr sz="2800" b="1" i="1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Interpreting Error Messages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Browser Console</a:t>
            </a:r>
            <a:endParaRPr b="1" i="1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Fixing one error does not always solve the problem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Browser interpreters often cannot reliably parse code following an error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Browsers do not strictly enforce JavaScript syntax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Not always accurate, just an indicator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JSLint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If your IDE has a good plugin, get it and use 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Interpreting Error Messages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Programming Exercise 01_04_01 – Step 2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30" name="Google Shape;230;p11"/>
          <p:cNvSpPr txBox="1">
            <a:spLocks noGrp="1"/>
          </p:cNvSpPr>
          <p:nvPr>
            <p:ph type="ftr" idx="11"/>
          </p:nvPr>
        </p:nvSpPr>
        <p:spPr>
          <a:xfrm>
            <a:off x="585509" y="5749391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509" y="2091349"/>
            <a:ext cx="7972982" cy="3648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Basic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2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Common Techniques</a:t>
            </a:r>
            <a:endParaRPr b="1" i="1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window.alert()</a:t>
            </a:r>
            <a:r>
              <a:rPr lang="en-US">
                <a:solidFill>
                  <a:schemeClr val="dk1"/>
                </a:solidFill>
              </a:rPr>
              <a:t> method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console.log()</a:t>
            </a:r>
            <a:r>
              <a:rPr lang="en-US">
                <a:solidFill>
                  <a:schemeClr val="dk1"/>
                </a:solidFill>
              </a:rPr>
              <a:t> method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chemeClr val="dk1"/>
                </a:solidFill>
              </a:rPr>
              <a:t>Comments</a:t>
            </a:r>
            <a:r>
              <a:rPr lang="en-US">
                <a:solidFill>
                  <a:schemeClr val="dk1"/>
                </a:solidFill>
              </a:rPr>
              <a:t> to block executable lines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Basic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3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window.alert()</a:t>
            </a:r>
            <a:r>
              <a:rPr lang="en-US" b="1" i="1">
                <a:solidFill>
                  <a:schemeClr val="dk1"/>
                </a:solidFill>
              </a:rPr>
              <a:t> method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chemeClr val="dk1"/>
                </a:solidFill>
              </a:rPr>
              <a:t>Tracing</a:t>
            </a:r>
            <a:r>
              <a:rPr lang="en-US">
                <a:solidFill>
                  <a:schemeClr val="dk1"/>
                </a:solidFill>
              </a:rPr>
              <a:t>: examining statements in an executing program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Place 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alert()</a:t>
            </a:r>
            <a:r>
              <a:rPr lang="en-US">
                <a:solidFill>
                  <a:schemeClr val="dk1"/>
                </a:solidFill>
              </a:rPr>
              <a:t> at different points within the program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Used to display variable or array contents or value returned from a function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Make use of </a:t>
            </a:r>
            <a:r>
              <a:rPr lang="en-US" b="1" i="1">
                <a:solidFill>
                  <a:schemeClr val="dk1"/>
                </a:solidFill>
              </a:rPr>
              <a:t>multiple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alert()</a:t>
            </a:r>
            <a:r>
              <a:rPr lang="en-US">
                <a:solidFill>
                  <a:schemeClr val="dk1"/>
                </a:solidFill>
              </a:rPr>
              <a:t> methods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Check values as code executes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Watch for changes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Basic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window.alert()</a:t>
            </a:r>
            <a:r>
              <a:rPr lang="en-US" b="1" i="1">
                <a:solidFill>
                  <a:schemeClr val="dk1"/>
                </a:solidFill>
              </a:rPr>
              <a:t> method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14"/>
          <p:cNvSpPr txBox="1">
            <a:spLocks noGrp="1"/>
          </p:cNvSpPr>
          <p:nvPr>
            <p:ph type="ftr" idx="11"/>
          </p:nvPr>
        </p:nvSpPr>
        <p:spPr>
          <a:xfrm>
            <a:off x="1912996" y="6336124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6495" y="1979608"/>
            <a:ext cx="5251011" cy="435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Basic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5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Programming Exercise 01_04_01 – Step 3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62" name="Google Shape;262;p15"/>
          <p:cNvSpPr txBox="1">
            <a:spLocks noGrp="1"/>
          </p:cNvSpPr>
          <p:nvPr>
            <p:ph type="ftr" idx="11"/>
          </p:nvPr>
        </p:nvSpPr>
        <p:spPr>
          <a:xfrm>
            <a:off x="969048" y="6193012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048" y="2060448"/>
            <a:ext cx="7205905" cy="4132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Basic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console.log()</a:t>
            </a:r>
            <a:r>
              <a:rPr lang="en-US" b="1" i="1">
                <a:solidFill>
                  <a:schemeClr val="dk1"/>
                </a:solidFill>
              </a:rPr>
              <a:t> method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chemeClr val="dk1"/>
                </a:solidFill>
              </a:rPr>
              <a:t>Logging</a:t>
            </a:r>
            <a:r>
              <a:rPr lang="en-US">
                <a:solidFill>
                  <a:schemeClr val="dk1"/>
                </a:solidFill>
              </a:rPr>
              <a:t>: writing values directly to the console using the 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console.log()</a:t>
            </a:r>
            <a:r>
              <a:rPr lang="en-US">
                <a:solidFill>
                  <a:schemeClr val="dk1"/>
                </a:solidFill>
              </a:rPr>
              <a:t> method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Trace a bug by analyzing a list of values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Syntax: 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console.log(value);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Can log string literal, variable value, or combination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Make use of </a:t>
            </a:r>
            <a:r>
              <a:rPr lang="en-US" b="1" i="1">
                <a:solidFill>
                  <a:schemeClr val="dk1"/>
                </a:solidFill>
              </a:rPr>
              <a:t>multiple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console.log()</a:t>
            </a:r>
            <a:r>
              <a:rPr lang="en-US">
                <a:solidFill>
                  <a:schemeClr val="dk1"/>
                </a:solidFill>
              </a:rPr>
              <a:t> methods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Check values as code executes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Watch for changes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Basic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console.log()</a:t>
            </a:r>
            <a:r>
              <a:rPr lang="en-US" b="1" i="1">
                <a:solidFill>
                  <a:schemeClr val="dk1"/>
                </a:solidFill>
              </a:rPr>
              <a:t> method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17"/>
          <p:cNvSpPr txBox="1">
            <a:spLocks noGrp="1"/>
          </p:cNvSpPr>
          <p:nvPr>
            <p:ph type="ftr" idx="11"/>
          </p:nvPr>
        </p:nvSpPr>
        <p:spPr>
          <a:xfrm>
            <a:off x="1912996" y="6410295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2997" y="1923747"/>
            <a:ext cx="5318007" cy="4462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Basic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Programming Exercise 01_04_01 – Step 4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87" name="Google Shape;287;p18"/>
          <p:cNvSpPr txBox="1">
            <a:spLocks noGrp="1"/>
          </p:cNvSpPr>
          <p:nvPr>
            <p:ph type="ftr" idx="11"/>
          </p:nvPr>
        </p:nvSpPr>
        <p:spPr>
          <a:xfrm>
            <a:off x="1147726" y="6066452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726" y="2139695"/>
            <a:ext cx="7233995" cy="390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Basic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9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Using Comments to Locate Bugs</a:t>
            </a:r>
            <a:endParaRPr b="1" i="1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Comment out problematic lines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Helps isolate statement causing the error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Start by commenting out only the statement specified by the line number in the error message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Continue commenting lines until errors eliminated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Credits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457200" y="1619794"/>
            <a:ext cx="8229600" cy="466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i="1">
                <a:solidFill>
                  <a:srgbClr val="000000"/>
                </a:solidFill>
              </a:rPr>
              <a:t>Some of the contents of this slide presentation have been referenced and reproduced from the textbook for this course, </a:t>
            </a:r>
            <a:r>
              <a:rPr lang="en-US" i="1" u="sng">
                <a:solidFill>
                  <a:srgbClr val="000000"/>
                </a:solidFill>
              </a:rPr>
              <a:t>JavaScript (Sixth Edition)</a:t>
            </a:r>
            <a:r>
              <a:rPr lang="en-US" i="1">
                <a:solidFill>
                  <a:srgbClr val="000000"/>
                </a:solidFill>
              </a:rPr>
              <a:t> , Sasha Vodnik and Don Gosseling, ©2015, 2011, Cengage Learning, All Rights Reserved. ISBN 978-1-305-07844-4.</a:t>
            </a:r>
            <a:endParaRPr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Basic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Programming Exercise 01_04_01 – Step 5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303" name="Google Shape;303;p20"/>
          <p:cNvSpPr txBox="1">
            <a:spLocks noGrp="1"/>
          </p:cNvSpPr>
          <p:nvPr>
            <p:ph type="ftr" idx="11"/>
          </p:nvPr>
        </p:nvSpPr>
        <p:spPr>
          <a:xfrm>
            <a:off x="1147726" y="6066452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245" y="1973656"/>
            <a:ext cx="6921510" cy="4092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1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Available in all modern browsers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Accessible through same panel that opens the console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Used to examine code manually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Usually first step taken with a logic error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Works fine with smaller programs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Debugging tools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Help trace each line of code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More efficient method of finding and resolving logic errors</a:t>
            </a:r>
            <a:endParaRPr>
              <a:solidFill>
                <a:schemeClr val="dk1"/>
              </a:solidFill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2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Using Debugger Windows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Open a document to debug in a browser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Use keyboard shortcut or menu to open debugger</a:t>
            </a:r>
            <a:endParaRPr>
              <a:solidFill>
                <a:schemeClr val="dk1"/>
              </a:solidFill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19" name="Google Shape;319;p22"/>
          <p:cNvSpPr txBox="1">
            <a:spLocks noGrp="1"/>
          </p:cNvSpPr>
          <p:nvPr>
            <p:ph type="ftr" idx="11"/>
          </p:nvPr>
        </p:nvSpPr>
        <p:spPr>
          <a:xfrm>
            <a:off x="647700" y="5867559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22" descr="Screen Shot 2014-09-24 at 24 Sep   1.59.5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" y="3078163"/>
            <a:ext cx="7848600" cy="277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3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Programming Exercise 01_04_01 – Step 6</a:t>
            </a:r>
            <a:endParaRPr b="1" i="1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chemeClr val="dk1"/>
                </a:solidFill>
              </a:rPr>
              <a:t>Setting Breakpoints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328" name="Google Shape;328;p23"/>
          <p:cNvSpPr txBox="1">
            <a:spLocks noGrp="1"/>
          </p:cNvSpPr>
          <p:nvPr>
            <p:ph type="ftr" idx="11"/>
          </p:nvPr>
        </p:nvSpPr>
        <p:spPr>
          <a:xfrm>
            <a:off x="546182" y="5249612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182" y="2515760"/>
            <a:ext cx="8051637" cy="273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4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Stepping Through Scripts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i="1">
                <a:solidFill>
                  <a:schemeClr val="dk1"/>
                </a:solidFill>
              </a:rPr>
              <a:t>Stepping into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Executes an individual line of code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Pauses until instructed to continue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Debugger stops at each line within every function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i="1">
                <a:solidFill>
                  <a:schemeClr val="dk1"/>
                </a:solidFill>
              </a:rPr>
              <a:t>Stepping over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Allows skipping of function calls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Program still executes function stepped over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i="1">
                <a:solidFill>
                  <a:schemeClr val="dk1"/>
                </a:solidFill>
              </a:rPr>
              <a:t>Stepping out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Executes all remaining code in the current function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Debugger stops at next statement in the calling function</a:t>
            </a:r>
            <a:endParaRPr>
              <a:solidFill>
                <a:schemeClr val="dk1"/>
              </a:solidFill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5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Programming Exercise 01_04_01 – Step 7</a:t>
            </a:r>
            <a:endParaRPr b="1" i="1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chemeClr val="dk1"/>
                </a:solidFill>
              </a:rPr>
              <a:t>Stepping Through Scripts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344" name="Google Shape;344;p25"/>
          <p:cNvSpPr txBox="1">
            <a:spLocks noGrp="1"/>
          </p:cNvSpPr>
          <p:nvPr>
            <p:ph type="ftr" idx="11"/>
          </p:nvPr>
        </p:nvSpPr>
        <p:spPr>
          <a:xfrm>
            <a:off x="546182" y="5249612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182" y="2515760"/>
            <a:ext cx="8051637" cy="273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6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Tracing Variables and Expressions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chemeClr val="dk1"/>
                </a:solidFill>
              </a:rPr>
              <a:t>Variables list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Displays all local variables within the currently executing function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Shows how different values in the currently executing function affect program execution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chemeClr val="dk1"/>
                </a:solidFill>
              </a:rPr>
              <a:t>Watch list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Allows skipping of function calls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Program still executes function stepped over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Chrome displayed by default on right side of pane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7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Programming Exercise 01_04_01 – Step 8</a:t>
            </a:r>
            <a:endParaRPr b="1" i="1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chemeClr val="dk1"/>
                </a:solidFill>
              </a:rPr>
              <a:t>Tracing Variables and Expressions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360" name="Google Shape;360;p27"/>
          <p:cNvSpPr txBox="1">
            <a:spLocks noGrp="1"/>
          </p:cNvSpPr>
          <p:nvPr>
            <p:ph type="ftr" idx="11"/>
          </p:nvPr>
        </p:nvSpPr>
        <p:spPr>
          <a:xfrm>
            <a:off x="546182" y="5249612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182" y="2515760"/>
            <a:ext cx="8051637" cy="273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8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Examining the Call Stack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chemeClr val="dk1"/>
                </a:solidFill>
              </a:rPr>
              <a:t>Call stack or Stack Trace</a:t>
            </a:r>
            <a:endParaRPr b="1" i="1"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Ordered lists of which procedures (functions, methods, event handlers) have been called but haven't finished executing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Each time a program calls a procedure, it is added to top of the call stack 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Processor must remember the order in which functions are executed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That way, chained functions can be unwound backwards as they finish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Chrome call stack list is displayed to right of code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9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Programming Exercise 01_04_01 – Step 9</a:t>
            </a:r>
            <a:endParaRPr b="1" i="1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chemeClr val="dk1"/>
                </a:solidFill>
              </a:rPr>
              <a:t>Examining the Call Stack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376" name="Google Shape;376;p29"/>
          <p:cNvSpPr txBox="1">
            <a:spLocks noGrp="1"/>
          </p:cNvSpPr>
          <p:nvPr>
            <p:ph type="ftr" idx="11"/>
          </p:nvPr>
        </p:nvSpPr>
        <p:spPr>
          <a:xfrm>
            <a:off x="546182" y="5249612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182" y="2515760"/>
            <a:ext cx="8051637" cy="273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43bc7e8b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5e43bc7e8b_0_0"/>
          <p:cNvSpPr txBox="1">
            <a:spLocks noGrp="1"/>
          </p:cNvSpPr>
          <p:nvPr>
            <p:ph type="body" idx="1"/>
          </p:nvPr>
        </p:nvSpPr>
        <p:spPr>
          <a:xfrm>
            <a:off x="457200" y="1619794"/>
            <a:ext cx="8229600" cy="46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dirty="0">
                <a:solidFill>
                  <a:srgbClr val="000000"/>
                </a:solidFill>
              </a:rPr>
              <a:t>Recognize error types</a:t>
            </a:r>
            <a:endParaRPr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dirty="0">
                <a:solidFill>
                  <a:srgbClr val="000000"/>
                </a:solidFill>
              </a:rPr>
              <a:t>Trace errors with dialog boxes and the console</a:t>
            </a:r>
            <a:endParaRPr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dirty="0">
                <a:solidFill>
                  <a:srgbClr val="000000"/>
                </a:solidFill>
              </a:rPr>
              <a:t>Use comments to locate bugs</a:t>
            </a:r>
            <a:endParaRPr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dirty="0">
                <a:solidFill>
                  <a:srgbClr val="000000"/>
                </a:solidFill>
              </a:rPr>
              <a:t>Trace errors with debugging tools</a:t>
            </a:r>
            <a:endParaRPr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dirty="0">
                <a:solidFill>
                  <a:srgbClr val="000000"/>
                </a:solidFill>
              </a:rPr>
              <a:t>Write code to respond to exceptions and errors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Handling Exceptions and Errors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0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Throwing Exceptions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Execute code containing an exception in a 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>
                <a:solidFill>
                  <a:schemeClr val="dk1"/>
                </a:solidFill>
              </a:rPr>
              <a:t> statement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US">
                <a:solidFill>
                  <a:schemeClr val="dk1"/>
                </a:solidFill>
              </a:rPr>
              <a:t> statement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Specifies an error message for an error that occurs within a 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>
                <a:solidFill>
                  <a:schemeClr val="dk1"/>
                </a:solidFill>
              </a:rPr>
              <a:t> block</a:t>
            </a:r>
            <a:endParaRPr>
              <a:solidFill>
                <a:schemeClr val="dk1"/>
              </a:solidFill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85" name="Google Shape;385;p30"/>
          <p:cNvSpPr txBox="1">
            <a:spLocks noGrp="1"/>
          </p:cNvSpPr>
          <p:nvPr>
            <p:ph type="ftr" idx="11"/>
          </p:nvPr>
        </p:nvSpPr>
        <p:spPr>
          <a:xfrm>
            <a:off x="1175864" y="6001257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864" y="4134096"/>
            <a:ext cx="6792273" cy="1867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Handling Exceptions and Errors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1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Catching Exceptions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>
                <a:solidFill>
                  <a:schemeClr val="dk1"/>
                </a:solidFill>
              </a:rPr>
              <a:t> statement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 b="1" i="1">
                <a:solidFill>
                  <a:schemeClr val="dk1"/>
                </a:solidFill>
              </a:rPr>
              <a:t>Handles</a:t>
            </a:r>
            <a:r>
              <a:rPr lang="en-US">
                <a:solidFill>
                  <a:schemeClr val="dk1"/>
                </a:solidFill>
              </a:rPr>
              <a:t>, or “catches” the error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Syntax:</a:t>
            </a:r>
            <a:endParaRPr>
              <a:solidFill>
                <a:schemeClr val="dk1"/>
              </a:solidFill>
            </a:endParaRPr>
          </a:p>
          <a:p>
            <a:pPr marL="1314450" lvl="3" indent="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catch(error) {</a:t>
            </a:r>
            <a:b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statements;</a:t>
            </a:r>
            <a:b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31"/>
          <p:cNvSpPr txBox="1">
            <a:spLocks noGrp="1"/>
          </p:cNvSpPr>
          <p:nvPr>
            <p:ph type="ftr" idx="11"/>
          </p:nvPr>
        </p:nvSpPr>
        <p:spPr>
          <a:xfrm>
            <a:off x="2628626" y="6261763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8626" y="4548215"/>
            <a:ext cx="3886743" cy="171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Handling Exceptions and Errors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2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Executing Final Exception Handling Tasks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Executes regardless of whether its associated 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>
                <a:solidFill>
                  <a:schemeClr val="dk1"/>
                </a:solidFill>
              </a:rPr>
              <a:t> block throws an exception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Used to perform some type of cleanup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Or any necessary or desired tasks after code evaluated with a 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>
                <a:solidFill>
                  <a:schemeClr val="dk1"/>
                </a:solidFill>
              </a:rPr>
              <a:t> statement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Using Debugging Tools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3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Programming Exercise 01_04_01 – Step 10</a:t>
            </a:r>
            <a:endParaRPr b="1" i="1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chemeClr val="dk1"/>
                </a:solidFill>
              </a:rPr>
              <a:t>Exception Handling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410" name="Google Shape;410;p33"/>
          <p:cNvSpPr txBox="1">
            <a:spLocks noGrp="1"/>
          </p:cNvSpPr>
          <p:nvPr>
            <p:ph type="ftr" idx="11"/>
          </p:nvPr>
        </p:nvSpPr>
        <p:spPr>
          <a:xfrm>
            <a:off x="758232" y="5249612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2" y="2599944"/>
            <a:ext cx="7627536" cy="2649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Additional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4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Strategies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i="1">
                <a:solidFill>
                  <a:schemeClr val="dk1"/>
                </a:solidFill>
              </a:rPr>
              <a:t>Checking HTML elements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Analyzing logic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Testing statements with console command line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i="1">
                <a:solidFill>
                  <a:schemeClr val="dk1"/>
                </a:solidFill>
              </a:rPr>
              <a:t>Using the debugger statement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i="1">
                <a:solidFill>
                  <a:schemeClr val="dk1"/>
                </a:solidFill>
              </a:rPr>
              <a:t>Executing code in 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strict</a:t>
            </a:r>
            <a:r>
              <a:rPr lang="en-US" i="1">
                <a:solidFill>
                  <a:schemeClr val="dk1"/>
                </a:solidFill>
              </a:rPr>
              <a:t> mode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i="1">
                <a:solidFill>
                  <a:schemeClr val="dk1"/>
                </a:solidFill>
              </a:rPr>
              <a:t>Linting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Reloading a Web page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Additional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5"/>
          <p:cNvSpPr txBox="1">
            <a:spLocks noGrp="1"/>
          </p:cNvSpPr>
          <p:nvPr>
            <p:ph type="body" idx="1"/>
          </p:nvPr>
        </p:nvSpPr>
        <p:spPr>
          <a:xfrm>
            <a:off x="382508" y="1158844"/>
            <a:ext cx="8498941" cy="512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Checking HTML Elements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If a bug cannot be located using previous methods: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Perform a line-by-line analysis of the HTML code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Ensure all necessary opening and closing tags included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Use a code editor specialized for web development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Highlights syntax errors as you type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Use the W3C Markup Validation Service to validate a Web page</a:t>
            </a:r>
            <a:endParaRPr>
              <a:solidFill>
                <a:schemeClr val="dk1"/>
              </a:solidFill>
            </a:endParaRPr>
          </a:p>
          <a:p>
            <a:pPr marL="857250" lvl="2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US" u="sng">
                <a:solidFill>
                  <a:schemeClr val="dk1"/>
                </a:solidFill>
                <a:hlinkClick r:id="rId3"/>
              </a:rPr>
              <a:t>https://validator.w3.org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Additional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 txBox="1">
            <a:spLocks noGrp="1"/>
          </p:cNvSpPr>
          <p:nvPr>
            <p:ph type="body" idx="1"/>
          </p:nvPr>
        </p:nvSpPr>
        <p:spPr>
          <a:xfrm>
            <a:off x="382508" y="1158844"/>
            <a:ext cx="8498941" cy="512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Using the 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debugger</a:t>
            </a:r>
            <a:r>
              <a:rPr lang="en-US" b="1" i="1">
                <a:solidFill>
                  <a:schemeClr val="dk1"/>
                </a:solidFill>
              </a:rPr>
              <a:t> Statement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When you include the 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debugger</a:t>
            </a:r>
            <a:r>
              <a:rPr lang="en-US">
                <a:solidFill>
                  <a:schemeClr val="dk1"/>
                </a:solidFill>
              </a:rPr>
              <a:t> statement in your code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Web browser stops executing JavaScript code when it reaches the 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debugger</a:t>
            </a:r>
            <a:r>
              <a:rPr lang="en-US">
                <a:solidFill>
                  <a:schemeClr val="dk1"/>
                </a:solidFill>
              </a:rPr>
              <a:t> statement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Equivalent of a breakpoint that's part of your JavaScript code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Additional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7"/>
          <p:cNvSpPr txBox="1">
            <a:spLocks noGrp="1"/>
          </p:cNvSpPr>
          <p:nvPr>
            <p:ph type="body" idx="1"/>
          </p:nvPr>
        </p:nvSpPr>
        <p:spPr>
          <a:xfrm>
            <a:off x="382508" y="1158844"/>
            <a:ext cx="8498941" cy="512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Using 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strict</a:t>
            </a:r>
            <a:r>
              <a:rPr lang="en-US" b="1" i="1">
                <a:solidFill>
                  <a:schemeClr val="dk1"/>
                </a:solidFill>
              </a:rPr>
              <a:t> Mode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Removes some features from JavaScript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Requires more stringent syntax for other features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Example: must always use 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>
                <a:solidFill>
                  <a:schemeClr val="dk1"/>
                </a:solidFill>
              </a:rPr>
              <a:t> to declare variables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Many removed or altered features in 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strict</a:t>
            </a:r>
            <a:r>
              <a:rPr lang="en-US">
                <a:solidFill>
                  <a:schemeClr val="dk1"/>
                </a:solidFill>
              </a:rPr>
              <a:t> mode are known to cause hard to find bugs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Include statement 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"use strict"; 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Including at start of script section requests 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strict</a:t>
            </a:r>
            <a:r>
              <a:rPr lang="en-US">
                <a:solidFill>
                  <a:schemeClr val="dk1"/>
                </a:solidFill>
              </a:rPr>
              <a:t> mode for all code in that section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Including at start of code block in function requests 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strict</a:t>
            </a:r>
            <a:r>
              <a:rPr lang="en-US">
                <a:solidFill>
                  <a:schemeClr val="dk1"/>
                </a:solidFill>
              </a:rPr>
              <a:t> mode just for that function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Additional Debugging Techniques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8"/>
          <p:cNvSpPr txBox="1">
            <a:spLocks noGrp="1"/>
          </p:cNvSpPr>
          <p:nvPr>
            <p:ph type="body" idx="1"/>
          </p:nvPr>
        </p:nvSpPr>
        <p:spPr>
          <a:xfrm>
            <a:off x="382508" y="1158844"/>
            <a:ext cx="8498941" cy="512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Linting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Running code through a program that flags some common issues that may affect code quality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 b="1" i="1">
                <a:solidFill>
                  <a:schemeClr val="dk1"/>
                </a:solidFill>
              </a:rPr>
              <a:t>JSLint</a:t>
            </a:r>
            <a:r>
              <a:rPr lang="en-US">
                <a:solidFill>
                  <a:schemeClr val="dk1"/>
                </a:solidFill>
              </a:rPr>
              <a:t> is a commonly used linting program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Similar result to using </a:t>
            </a:r>
            <a:r>
              <a:rPr lang="en-US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strict</a:t>
            </a:r>
            <a:r>
              <a:rPr lang="en-US">
                <a:solidFill>
                  <a:schemeClr val="dk1"/>
                </a:solidFill>
              </a:rPr>
              <a:t> mode, but generates a report containing line numbers 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Both Atom and Brackets have JSLint capabilities and plugins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Introduction to Debugging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382509" y="1122630"/>
            <a:ext cx="8378982" cy="516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b="1" i="1">
                <a:solidFill>
                  <a:srgbClr val="000000"/>
                </a:solidFill>
              </a:rPr>
              <a:t>Syntax</a:t>
            </a:r>
            <a:r>
              <a:rPr lang="en-US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Programming languages have </a:t>
            </a:r>
            <a:r>
              <a:rPr lang="en-US" b="1" i="1">
                <a:solidFill>
                  <a:srgbClr val="000000"/>
                </a:solidFill>
              </a:rPr>
              <a:t>rules</a:t>
            </a:r>
            <a:r>
              <a:rPr lang="en-US">
                <a:solidFill>
                  <a:srgbClr val="000000"/>
                </a:solidFill>
              </a:rPr>
              <a:t> of the language</a:t>
            </a:r>
            <a:endParaRPr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b="1" i="1">
                <a:solidFill>
                  <a:srgbClr val="000000"/>
                </a:solidFill>
              </a:rPr>
              <a:t>Logic</a:t>
            </a:r>
            <a:r>
              <a:rPr lang="en-US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Way in which various program parts run or </a:t>
            </a:r>
            <a:r>
              <a:rPr lang="en-US" b="1" i="1">
                <a:solidFill>
                  <a:srgbClr val="000000"/>
                </a:solidFill>
              </a:rPr>
              <a:t>execute</a:t>
            </a:r>
            <a:endParaRPr b="1" i="1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b="1" i="1">
                <a:solidFill>
                  <a:srgbClr val="000000"/>
                </a:solidFill>
              </a:rPr>
              <a:t>Bug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Any program error which causes program to </a:t>
            </a:r>
            <a:r>
              <a:rPr lang="en-US" b="1" i="1">
                <a:solidFill>
                  <a:srgbClr val="000000"/>
                </a:solidFill>
              </a:rPr>
              <a:t>malfunction</a:t>
            </a:r>
            <a:r>
              <a:rPr lang="en-US">
                <a:solidFill>
                  <a:srgbClr val="000000"/>
                </a:solidFill>
              </a:rPr>
              <a:t> due to incorrect syntax or flaws in logic</a:t>
            </a:r>
            <a:endParaRPr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b="1" i="1">
                <a:solidFill>
                  <a:srgbClr val="000000"/>
                </a:solidFill>
              </a:rPr>
              <a:t>Debugging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Process of tracing and resolving errors in a program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Introduction to Debugging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 txBox="1">
            <a:spLocks noGrp="1"/>
          </p:cNvSpPr>
          <p:nvPr>
            <p:ph type="body" idx="1"/>
          </p:nvPr>
        </p:nvSpPr>
        <p:spPr>
          <a:xfrm>
            <a:off x="382509" y="1321806"/>
            <a:ext cx="8378982" cy="496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b="1" i="1">
                <a:solidFill>
                  <a:srgbClr val="000000"/>
                </a:solidFill>
              </a:rPr>
              <a:t>Bugs</a:t>
            </a:r>
            <a:r>
              <a:rPr lang="en-US">
                <a:solidFill>
                  <a:srgbClr val="000000"/>
                </a:solidFill>
              </a:rPr>
              <a:t>: manifest themselves in </a:t>
            </a:r>
            <a:r>
              <a:rPr lang="en-US" b="1" i="1">
                <a:solidFill>
                  <a:srgbClr val="000000"/>
                </a:solidFill>
              </a:rPr>
              <a:t>three</a:t>
            </a:r>
            <a:r>
              <a:rPr lang="en-US">
                <a:solidFill>
                  <a:srgbClr val="000000"/>
                </a:solidFill>
              </a:rPr>
              <a:t> ways </a:t>
            </a:r>
            <a:endParaRPr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b="1" i="1">
                <a:solidFill>
                  <a:srgbClr val="000000"/>
                </a:solidFill>
              </a:rPr>
              <a:t>Syntax Errors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Occur when interpreter fails to recognize code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Causes</a:t>
            </a:r>
            <a:endParaRPr>
              <a:solidFill>
                <a:srgbClr val="000000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Incorrect use of JavaScript code</a:t>
            </a:r>
            <a:endParaRPr>
              <a:solidFill>
                <a:srgbClr val="000000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References to non-existent objects, methods, variables</a:t>
            </a:r>
            <a:endParaRPr>
              <a:solidFill>
                <a:srgbClr val="000000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Typos</a:t>
            </a:r>
            <a:endParaRPr>
              <a:solidFill>
                <a:srgbClr val="000000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Case-sensitivity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Introduction to Debugging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 txBox="1">
            <a:spLocks noGrp="1"/>
          </p:cNvSpPr>
          <p:nvPr>
            <p:ph type="body" idx="1"/>
          </p:nvPr>
        </p:nvSpPr>
        <p:spPr>
          <a:xfrm>
            <a:off x="382509" y="1321806"/>
            <a:ext cx="8378982" cy="496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b="1" i="1">
                <a:solidFill>
                  <a:srgbClr val="000000"/>
                </a:solidFill>
              </a:rPr>
              <a:t>Run-time Errors</a:t>
            </a:r>
            <a:endParaRPr b="1" i="1"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Occur when interpreter encounters a problem while program </a:t>
            </a:r>
            <a:r>
              <a:rPr lang="en-US" b="1" i="1">
                <a:solidFill>
                  <a:srgbClr val="000000"/>
                </a:solidFill>
              </a:rPr>
              <a:t>executing</a:t>
            </a:r>
            <a:endParaRPr>
              <a:solidFill>
                <a:srgbClr val="000000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Not necessarily JavaScript language errors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Occur when interpreter encounters code it cannot execute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Run-time error can be caused by a </a:t>
            </a:r>
            <a:r>
              <a:rPr lang="en-US" b="1" i="1">
                <a:solidFill>
                  <a:srgbClr val="000000"/>
                </a:solidFill>
              </a:rPr>
              <a:t>syntax</a:t>
            </a:r>
            <a:r>
              <a:rPr lang="en-US">
                <a:solidFill>
                  <a:srgbClr val="000000"/>
                </a:solidFill>
              </a:rPr>
              <a:t> error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Introduction to Debugging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b="1" i="1">
                <a:solidFill>
                  <a:srgbClr val="000000"/>
                </a:solidFill>
              </a:rPr>
              <a:t>Logic Errors</a:t>
            </a:r>
            <a:endParaRPr b="1" i="1"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</a:rPr>
              <a:t>Flaw in a program’s </a:t>
            </a:r>
            <a:r>
              <a:rPr lang="en-US" b="1" i="1">
                <a:solidFill>
                  <a:srgbClr val="000000"/>
                </a:solidFill>
              </a:rPr>
              <a:t>design</a:t>
            </a:r>
            <a:endParaRPr>
              <a:solidFill>
                <a:srgbClr val="000000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Prevents program from running as anticipated</a:t>
            </a:r>
            <a:endParaRPr>
              <a:solidFill>
                <a:srgbClr val="000000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Execution of program statements in incorrect order or methodology to produce the desired results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b="1" i="1">
                <a:solidFill>
                  <a:srgbClr val="000000"/>
                </a:solidFill>
              </a:rPr>
              <a:t>Example</a:t>
            </a:r>
            <a:r>
              <a:rPr lang="en-US">
                <a:solidFill>
                  <a:srgbClr val="000000"/>
                </a:solidFill>
              </a:rPr>
              <a:t>: infinite loop</a:t>
            </a:r>
            <a:endParaRPr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for(var count = 10; count &gt;= 0; count){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2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document.write(“the count is: " + 				count);</a:t>
            </a:r>
            <a:endParaRPr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9" name="Google Shape;199;p7"/>
          <p:cNvSpPr/>
          <p:nvPr/>
        </p:nvSpPr>
        <p:spPr>
          <a:xfrm rot="5400000">
            <a:off x="5993391" y="2381062"/>
            <a:ext cx="325927" cy="3168714"/>
          </a:xfrm>
          <a:prstGeom prst="bentArrow">
            <a:avLst>
              <a:gd name="adj1" fmla="val 25000"/>
              <a:gd name="adj2" fmla="val 25000"/>
              <a:gd name="adj3" fmla="val 50000"/>
              <a:gd name="adj4" fmla="val 43750"/>
            </a:avLst>
          </a:prstGeom>
          <a:solidFill>
            <a:srgbClr val="FF0000"/>
          </a:solidFill>
          <a:ln w="9525" cap="flat" cmpd="sng">
            <a:solidFill>
              <a:srgbClr val="00CC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Introduction to Debugging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 txBox="1">
            <a:spLocks noGrp="1"/>
          </p:cNvSpPr>
          <p:nvPr>
            <p:ph type="body" idx="1"/>
          </p:nvPr>
        </p:nvSpPr>
        <p:spPr>
          <a:xfrm>
            <a:off x="382508" y="1049482"/>
            <a:ext cx="8498941" cy="52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Programming Exercise 01_04_01 – Step 1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07" name="Google Shape;207;p8"/>
          <p:cNvSpPr txBox="1">
            <a:spLocks noGrp="1"/>
          </p:cNvSpPr>
          <p:nvPr>
            <p:ph type="ftr" idx="11"/>
          </p:nvPr>
        </p:nvSpPr>
        <p:spPr>
          <a:xfrm>
            <a:off x="2456861" y="6410768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6861" y="1846362"/>
            <a:ext cx="4230278" cy="4554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Interpreting Error Messages</a:t>
            </a:r>
            <a:endParaRPr sz="3200" b="1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 txBox="1">
            <a:spLocks noGrp="1"/>
          </p:cNvSpPr>
          <p:nvPr>
            <p:ph type="body" idx="1"/>
          </p:nvPr>
        </p:nvSpPr>
        <p:spPr>
          <a:xfrm>
            <a:off x="382508" y="1204110"/>
            <a:ext cx="8498941" cy="50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lang="en-US" b="1" i="1">
                <a:solidFill>
                  <a:schemeClr val="dk1"/>
                </a:solidFill>
              </a:rPr>
              <a:t>Browser Console</a:t>
            </a:r>
            <a:endParaRPr b="1" i="1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First line of defense when interpreter encounters either </a:t>
            </a:r>
            <a:r>
              <a:rPr lang="en-US" b="1" i="1">
                <a:solidFill>
                  <a:schemeClr val="dk1"/>
                </a:solidFill>
              </a:rPr>
              <a:t>syntax</a:t>
            </a:r>
            <a:r>
              <a:rPr lang="en-US">
                <a:solidFill>
                  <a:schemeClr val="dk1"/>
                </a:solidFill>
              </a:rPr>
              <a:t> or </a:t>
            </a:r>
            <a:r>
              <a:rPr lang="en-US" b="1" i="1">
                <a:solidFill>
                  <a:schemeClr val="dk1"/>
                </a:solidFill>
              </a:rPr>
              <a:t>run-time</a:t>
            </a:r>
            <a:r>
              <a:rPr lang="en-US">
                <a:solidFill>
                  <a:schemeClr val="dk1"/>
                </a:solidFill>
              </a:rPr>
              <a:t> errors</a:t>
            </a:r>
            <a:endParaRPr>
              <a:solidFill>
                <a:schemeClr val="dk1"/>
              </a:solidFill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Logic errors require other techniques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Browsers are different, we will use Chrome for our examples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dk1"/>
                </a:solidFill>
              </a:rPr>
              <a:t>Look for document, line number, and description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1419</Words>
  <Application>Microsoft Macintosh PowerPoint</Application>
  <PresentationFormat>On-screen Show (4:3)</PresentationFormat>
  <Paragraphs>262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Courier New</vt:lpstr>
      <vt:lpstr>Noto Sans Symbols</vt:lpstr>
      <vt:lpstr>Trebuchet MS</vt:lpstr>
      <vt:lpstr>Facet</vt:lpstr>
      <vt:lpstr>PowerPoint Presentation</vt:lpstr>
      <vt:lpstr>Credits</vt:lpstr>
      <vt:lpstr>LEARNING OBJECTIVES</vt:lpstr>
      <vt:lpstr>Introduction to Debugging</vt:lpstr>
      <vt:lpstr>Introduction to Debugging</vt:lpstr>
      <vt:lpstr>Introduction to Debugging</vt:lpstr>
      <vt:lpstr>Introduction to Debugging</vt:lpstr>
      <vt:lpstr>Introduction to Debugging</vt:lpstr>
      <vt:lpstr>Interpreting Error Messages</vt:lpstr>
      <vt:lpstr>Interpreting Error Messages</vt:lpstr>
      <vt:lpstr>Interpreting Error Messages</vt:lpstr>
      <vt:lpstr>Basic Debugging Techniques</vt:lpstr>
      <vt:lpstr>Basic Debugging Techniques</vt:lpstr>
      <vt:lpstr>Basic Debugging Techniques</vt:lpstr>
      <vt:lpstr>Basic Debugging Techniques</vt:lpstr>
      <vt:lpstr>Basic Debugging Techniques</vt:lpstr>
      <vt:lpstr>Basic Debugging Techniques</vt:lpstr>
      <vt:lpstr>Basic Debugging Techniques</vt:lpstr>
      <vt:lpstr>Basic Debugging Techniques</vt:lpstr>
      <vt:lpstr>Basic Debugging Techniques</vt:lpstr>
      <vt:lpstr>Using Debugging Tools</vt:lpstr>
      <vt:lpstr>Using Debugging Tools</vt:lpstr>
      <vt:lpstr>Using Debugging Tools</vt:lpstr>
      <vt:lpstr>Using Debugging Tools</vt:lpstr>
      <vt:lpstr>Using Debugging Tools</vt:lpstr>
      <vt:lpstr>Using Debugging Tools</vt:lpstr>
      <vt:lpstr>Using Debugging Tools</vt:lpstr>
      <vt:lpstr>Using Debugging Tools</vt:lpstr>
      <vt:lpstr>Using Debugging Tools</vt:lpstr>
      <vt:lpstr>Handling Exceptions and Errors</vt:lpstr>
      <vt:lpstr>Handling Exceptions and Errors</vt:lpstr>
      <vt:lpstr>Handling Exceptions and Errors</vt:lpstr>
      <vt:lpstr>Using Debugging Tools</vt:lpstr>
      <vt:lpstr>Additional Debugging Techniques</vt:lpstr>
      <vt:lpstr>Additional Debugging Techniques</vt:lpstr>
      <vt:lpstr>Additional Debugging Techniques</vt:lpstr>
      <vt:lpstr>Additional Debugging Techniques</vt:lpstr>
      <vt:lpstr>Additional Debugging Techniques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Brande Ferschke</dc:creator>
  <cp:lastModifiedBy>Microsoft Office User</cp:lastModifiedBy>
  <cp:revision>1</cp:revision>
  <dcterms:created xsi:type="dcterms:W3CDTF">2013-01-24T22:24:37Z</dcterms:created>
  <dcterms:modified xsi:type="dcterms:W3CDTF">2019-08-06T17:48:46Z</dcterms:modified>
</cp:coreProperties>
</file>