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7" r:id="rId11"/>
    <p:sldId id="260" r:id="rId12"/>
    <p:sldId id="265" r:id="rId13"/>
    <p:sldId id="266" r:id="rId14"/>
    <p:sldId id="269" r:id="rId15"/>
    <p:sldId id="268" r:id="rId16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x-none" altLang="en-IE" b="1">
                <a:solidFill>
                  <a:srgbClr val="FF0000"/>
                </a:solidFill>
                <a:sym typeface="+mn-ea"/>
              </a:rPr>
              <a:t>Part of both OOP and SW Arch</a:t>
            </a:r>
            <a:endParaRPr lang="en-IE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2" y="1122365"/>
            <a:ext cx="6858010" cy="238760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2" y="3602043"/>
            <a:ext cx="6858010" cy="1655764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85" y="365126"/>
            <a:ext cx="1971678" cy="581184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6"/>
            <a:ext cx="5800734" cy="581184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12" cy="2852741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70"/>
            <a:ext cx="7886712" cy="150018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1" y="1825628"/>
            <a:ext cx="3886206" cy="43513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7" y="1825628"/>
            <a:ext cx="3886206" cy="43513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365126"/>
            <a:ext cx="7886712" cy="132556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5"/>
            <a:ext cx="3868346" cy="823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9"/>
            <a:ext cx="3868346" cy="368459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7" y="1681165"/>
            <a:ext cx="3887397" cy="823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7" y="2505079"/>
            <a:ext cx="3887397" cy="368459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457201"/>
            <a:ext cx="2949182" cy="160020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7" y="987426"/>
            <a:ext cx="4629157" cy="487363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2057403"/>
            <a:ext cx="2949182" cy="381159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457201"/>
            <a:ext cx="2949182" cy="160020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7" y="987426"/>
            <a:ext cx="4629157" cy="487363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2057403"/>
            <a:ext cx="2949182" cy="381159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1" y="365126"/>
            <a:ext cx="7886712" cy="13255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1" y="1825628"/>
            <a:ext cx="7886712" cy="4351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1" y="6356359"/>
            <a:ext cx="2057403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5" y="6356359"/>
            <a:ext cx="3086105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60" y="6356359"/>
            <a:ext cx="2057403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x-none" altLang="en-IE"/>
              <a:t>OOP with Python</a:t>
            </a:r>
            <a:endParaRPr lang="x-none" alt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x-none" altLang="en-IE"/>
              <a:t>Another intro.... again!</a:t>
            </a:r>
            <a:endParaRPr lang="x-none" altLang="en-IE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IE"/>
              <a:t>Dictionaries: syntax</a:t>
            </a:r>
            <a:endParaRPr lang="x-none" alt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8295" y="1647190"/>
            <a:ext cx="8488680" cy="4531995"/>
          </a:xfrm>
        </p:spPr>
        <p:txBody>
          <a:bodyPr/>
          <a:p>
            <a:r>
              <a:rPr lang="x-none" altLang="en-IE">
                <a:latin typeface="Arial" charset="0"/>
              </a:rPr>
              <a:t>Creating:</a:t>
            </a:r>
            <a:endParaRPr lang="x-none" altLang="en-IE">
              <a:latin typeface="Arial" charset="0"/>
            </a:endParaRPr>
          </a:p>
          <a:p>
            <a:pPr marL="0" indent="0">
              <a:buNone/>
            </a:pPr>
            <a:r>
              <a:rPr lang="x-none" sz="2000">
                <a:latin typeface="Courier New" charset="0"/>
              </a:rPr>
              <a:t>account1</a:t>
            </a:r>
            <a:r>
              <a:rPr lang="en-IE" altLang="en-US" sz="2000">
                <a:latin typeface="Courier New" charset="0"/>
              </a:rPr>
              <a:t> = {'</a:t>
            </a:r>
            <a:r>
              <a:rPr lang="x-none" altLang="en-IE" sz="2000">
                <a:latin typeface="Courier New" charset="0"/>
              </a:rPr>
              <a:t>n</a:t>
            </a:r>
            <a:r>
              <a:rPr lang="en-IE" altLang="en-US" sz="2000">
                <a:latin typeface="Courier New" charset="0"/>
              </a:rPr>
              <a:t>ame': '</a:t>
            </a:r>
            <a:r>
              <a:rPr lang="x-none" altLang="en-IE" sz="2000">
                <a:latin typeface="Courier New" charset="0"/>
              </a:rPr>
              <a:t>Jane Jones</a:t>
            </a:r>
            <a:r>
              <a:rPr lang="en-IE" altLang="en-US" sz="2000">
                <a:latin typeface="Courier New" charset="0"/>
              </a:rPr>
              <a:t>', '</a:t>
            </a:r>
            <a:r>
              <a:rPr lang="x-none" altLang="en-IE" sz="2000">
                <a:latin typeface="Courier New" charset="0"/>
              </a:rPr>
              <a:t>Account</a:t>
            </a:r>
            <a:r>
              <a:rPr lang="en-IE" altLang="en-US" sz="2000">
                <a:latin typeface="Courier New" charset="0"/>
              </a:rPr>
              <a:t>': </a:t>
            </a:r>
            <a:r>
              <a:rPr lang="x-none" altLang="en-IE" sz="2000">
                <a:latin typeface="Courier New" charset="0"/>
              </a:rPr>
              <a:t>1024587</a:t>
            </a:r>
            <a:r>
              <a:rPr lang="en-IE" altLang="en-US" sz="2000">
                <a:latin typeface="Courier New" charset="0"/>
              </a:rPr>
              <a:t>, '</a:t>
            </a:r>
            <a:r>
              <a:rPr lang="x-none" altLang="en-IE" sz="2000">
                <a:latin typeface="Courier New" charset="0"/>
              </a:rPr>
              <a:t>type</a:t>
            </a:r>
            <a:r>
              <a:rPr lang="en-IE" altLang="en-US" sz="2000">
                <a:latin typeface="Courier New" charset="0"/>
              </a:rPr>
              <a:t>': '</a:t>
            </a:r>
            <a:r>
              <a:rPr lang="x-none" altLang="en-IE" sz="2000">
                <a:latin typeface="Courier New" charset="0"/>
              </a:rPr>
              <a:t>Savings</a:t>
            </a:r>
            <a:r>
              <a:rPr lang="en-IE" altLang="en-US" sz="2000">
                <a:latin typeface="Courier New" charset="0"/>
              </a:rPr>
              <a:t>'}</a:t>
            </a:r>
            <a:endParaRPr lang="en-IE" altLang="en-US" sz="2000">
              <a:latin typeface="Courier New" charset="0"/>
            </a:endParaRPr>
          </a:p>
          <a:p>
            <a:pPr marL="457200" indent="-457200"/>
            <a:r>
              <a:rPr lang="x-none" altLang="en-IE">
                <a:latin typeface="Arial" charset="0"/>
              </a:rPr>
              <a:t>Accessing:</a:t>
            </a:r>
            <a:endParaRPr lang="x-none" altLang="en-IE">
              <a:latin typeface="Arial" charset="0"/>
            </a:endParaRPr>
          </a:p>
          <a:p>
            <a:pPr marL="0" indent="0">
              <a:buNone/>
            </a:pPr>
            <a:r>
              <a:rPr lang="en-IE" altLang="en-US" sz="2000">
                <a:latin typeface="Courier New" charset="0"/>
              </a:rPr>
              <a:t>print "</a:t>
            </a:r>
            <a:r>
              <a:rPr lang="x-none" sz="2000">
                <a:latin typeface="Courier New" charset="0"/>
                <a:sym typeface="+mn-ea"/>
              </a:rPr>
              <a:t>account1</a:t>
            </a:r>
            <a:r>
              <a:rPr lang="en-IE" altLang="en-US" sz="2000">
                <a:latin typeface="Courier New" charset="0"/>
              </a:rPr>
              <a:t>['</a:t>
            </a:r>
            <a:r>
              <a:rPr lang="x-none" altLang="en-IE" sz="2000">
                <a:latin typeface="Courier New" charset="0"/>
              </a:rPr>
              <a:t>n</a:t>
            </a:r>
            <a:r>
              <a:rPr lang="en-IE" altLang="en-US" sz="2000">
                <a:latin typeface="Courier New" charset="0"/>
              </a:rPr>
              <a:t>ame']: ", </a:t>
            </a:r>
            <a:r>
              <a:rPr lang="x-none" sz="2000">
                <a:latin typeface="Courier New" charset="0"/>
                <a:sym typeface="+mn-ea"/>
              </a:rPr>
              <a:t>account1</a:t>
            </a:r>
            <a:r>
              <a:rPr lang="en-IE" altLang="en-US" sz="2000">
                <a:latin typeface="Courier New" charset="0"/>
              </a:rPr>
              <a:t>['</a:t>
            </a:r>
            <a:r>
              <a:rPr lang="x-none" altLang="en-IE" sz="2000">
                <a:latin typeface="Courier New" charset="0"/>
              </a:rPr>
              <a:t>n</a:t>
            </a:r>
            <a:r>
              <a:rPr lang="en-IE" altLang="en-US" sz="2000">
                <a:latin typeface="Courier New" charset="0"/>
              </a:rPr>
              <a:t>ame']</a:t>
            </a:r>
            <a:endParaRPr lang="en-IE" altLang="en-US" sz="2000">
              <a:latin typeface="Courier New" charset="0"/>
            </a:endParaRPr>
          </a:p>
          <a:p>
            <a:pPr marL="0" indent="0">
              <a:buNone/>
            </a:pPr>
            <a:r>
              <a:rPr lang="en-IE" altLang="en-US" sz="2000">
                <a:latin typeface="Courier New" charset="0"/>
              </a:rPr>
              <a:t>print "</a:t>
            </a:r>
            <a:r>
              <a:rPr lang="x-none" sz="2000">
                <a:latin typeface="Courier New" charset="0"/>
                <a:sym typeface="+mn-ea"/>
              </a:rPr>
              <a:t>account1</a:t>
            </a:r>
            <a:r>
              <a:rPr lang="en-IE" altLang="en-US" sz="2000">
                <a:latin typeface="Courier New" charset="0"/>
              </a:rPr>
              <a:t>['</a:t>
            </a:r>
            <a:r>
              <a:rPr lang="x-none" altLang="en-IE" sz="2000">
                <a:latin typeface="Courier New" charset="0"/>
              </a:rPr>
              <a:t>type</a:t>
            </a:r>
            <a:r>
              <a:rPr lang="en-IE" altLang="en-US" sz="2000">
                <a:latin typeface="Courier New" charset="0"/>
              </a:rPr>
              <a:t>']: ", </a:t>
            </a:r>
            <a:r>
              <a:rPr lang="x-none" sz="2000">
                <a:latin typeface="Courier New" charset="0"/>
                <a:sym typeface="+mn-ea"/>
              </a:rPr>
              <a:t>account1</a:t>
            </a:r>
            <a:r>
              <a:rPr lang="en-IE" altLang="en-US" sz="2000">
                <a:latin typeface="Courier New" charset="0"/>
              </a:rPr>
              <a:t>['</a:t>
            </a:r>
            <a:r>
              <a:rPr lang="x-none" altLang="en-IE" sz="2000">
                <a:latin typeface="Courier New" charset="0"/>
              </a:rPr>
              <a:t>type</a:t>
            </a:r>
            <a:r>
              <a:rPr lang="en-IE" altLang="en-US" sz="2000">
                <a:latin typeface="Courier New" charset="0"/>
              </a:rPr>
              <a:t>']</a:t>
            </a:r>
            <a:endParaRPr lang="en-IE" altLang="en-US" sz="2000">
              <a:latin typeface="Courier New" charset="0"/>
            </a:endParaRPr>
          </a:p>
          <a:p>
            <a:pPr marL="457200" indent="-457200"/>
            <a:r>
              <a:rPr lang="x-none" altLang="en-IE">
                <a:latin typeface="Arial" charset="0"/>
              </a:rPr>
              <a:t>If the value is not there, we have to avoid an error</a:t>
            </a:r>
            <a:endParaRPr lang="x-none" altLang="en-IE">
              <a:latin typeface="Arial" charset="0"/>
            </a:endParaRPr>
          </a:p>
          <a:p>
            <a:pPr marL="0" indent="0">
              <a:buNone/>
            </a:pPr>
            <a:endParaRPr lang="en-IE" altLang="en-US">
              <a:latin typeface="Courier New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IE"/>
              <a:t>Dictionary: mod or add more</a:t>
            </a:r>
            <a:endParaRPr lang="x-none" alt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E" altLang="en-US"/>
              <a:t>You can update a dictionary by adding a new entry or a key-value pair, modifying an existing entry, or deleting an existing entry</a:t>
            </a:r>
            <a:r>
              <a:rPr lang="x-none" altLang="en-IE"/>
              <a:t>.</a:t>
            </a:r>
            <a:endParaRPr lang="x-none" altLang="en-IE"/>
          </a:p>
          <a:p>
            <a:pPr marL="0" indent="0">
              <a:buNone/>
            </a:pPr>
            <a:r>
              <a:rPr lang="x-none">
                <a:latin typeface="Courier New" charset="0"/>
                <a:sym typeface="+mn-ea"/>
              </a:rPr>
              <a:t>account1</a:t>
            </a:r>
            <a:r>
              <a:rPr lang="en-IE" altLang="en-US">
                <a:latin typeface="Courier New" charset="0"/>
                <a:sym typeface="+mn-ea"/>
              </a:rPr>
              <a:t>['</a:t>
            </a:r>
            <a:r>
              <a:rPr lang="x-none" altLang="en-IE">
                <a:latin typeface="Courier New" charset="0"/>
                <a:sym typeface="+mn-ea"/>
              </a:rPr>
              <a:t>type</a:t>
            </a:r>
            <a:r>
              <a:rPr lang="en-IE" altLang="en-US">
                <a:latin typeface="Courier New" charset="0"/>
                <a:sym typeface="+mn-ea"/>
              </a:rPr>
              <a:t>'] </a:t>
            </a:r>
            <a:r>
              <a:rPr lang="x-none" altLang="en-IE">
                <a:latin typeface="Courier New" charset="0"/>
                <a:sym typeface="+mn-ea"/>
              </a:rPr>
              <a:t>= "Current"</a:t>
            </a:r>
            <a:endParaRPr lang="x-none" altLang="en-IE">
              <a:latin typeface="Courier New" charset="0"/>
              <a:sym typeface="+mn-ea"/>
            </a:endParaRPr>
          </a:p>
          <a:p>
            <a:pPr marL="0" indent="0">
              <a:buNone/>
            </a:pPr>
            <a:r>
              <a:rPr lang="x-none">
                <a:latin typeface="Courier New" charset="0"/>
                <a:sym typeface="+mn-ea"/>
              </a:rPr>
              <a:t>account1</a:t>
            </a:r>
            <a:r>
              <a:rPr lang="en-IE" altLang="en-US">
                <a:latin typeface="Courier New" charset="0"/>
                <a:sym typeface="+mn-ea"/>
              </a:rPr>
              <a:t>['</a:t>
            </a:r>
            <a:r>
              <a:rPr lang="x-none" altLang="en-IE">
                <a:latin typeface="Courier New" charset="0"/>
                <a:sym typeface="+mn-ea"/>
              </a:rPr>
              <a:t>name</a:t>
            </a:r>
            <a:r>
              <a:rPr lang="en-IE" altLang="en-US">
                <a:latin typeface="Courier New" charset="0"/>
                <a:sym typeface="+mn-ea"/>
              </a:rPr>
              <a:t>'] </a:t>
            </a:r>
            <a:r>
              <a:rPr lang="x-none" altLang="en-IE">
                <a:latin typeface="Courier New" charset="0"/>
                <a:sym typeface="+mn-ea"/>
              </a:rPr>
              <a:t>= "Jane Smith"</a:t>
            </a:r>
            <a:endParaRPr lang="x-none" altLang="en-IE">
              <a:latin typeface="Courier New" charset="0"/>
              <a:sym typeface="+mn-ea"/>
            </a:endParaRPr>
          </a:p>
          <a:p>
            <a:pPr marL="0" indent="0">
              <a:buNone/>
            </a:pPr>
            <a:r>
              <a:rPr lang="x-none">
                <a:latin typeface="Courier New" charset="0"/>
                <a:sym typeface="+mn-ea"/>
              </a:rPr>
              <a:t>account1</a:t>
            </a:r>
            <a:r>
              <a:rPr lang="en-IE" altLang="en-US">
                <a:latin typeface="Courier New" charset="0"/>
                <a:sym typeface="+mn-ea"/>
              </a:rPr>
              <a:t>['</a:t>
            </a:r>
            <a:r>
              <a:rPr lang="x-none" altLang="en-IE">
                <a:latin typeface="Courier New" charset="0"/>
                <a:sym typeface="+mn-ea"/>
              </a:rPr>
              <a:t>branch</a:t>
            </a:r>
            <a:r>
              <a:rPr lang="en-IE" altLang="en-US">
                <a:latin typeface="Courier New" charset="0"/>
                <a:sym typeface="+mn-ea"/>
              </a:rPr>
              <a:t>'] </a:t>
            </a:r>
            <a:r>
              <a:rPr lang="x-none" altLang="en-IE">
                <a:latin typeface="Courier New" charset="0"/>
                <a:sym typeface="+mn-ea"/>
              </a:rPr>
              <a:t>= "Athlone"</a:t>
            </a:r>
            <a:endParaRPr lang="x-none" altLang="en-IE">
              <a:latin typeface="Courier New" charset="0"/>
              <a:sym typeface="+mn-ea"/>
            </a:endParaRPr>
          </a:p>
          <a:p>
            <a:pPr marL="0" indent="0">
              <a:buNone/>
            </a:pPr>
            <a:r>
              <a:rPr lang="x-none">
                <a:latin typeface="Courier New" charset="0"/>
                <a:sym typeface="+mn-ea"/>
              </a:rPr>
              <a:t>account1</a:t>
            </a:r>
            <a:r>
              <a:rPr lang="en-IE" altLang="en-US">
                <a:latin typeface="Courier New" charset="0"/>
                <a:sym typeface="+mn-ea"/>
              </a:rPr>
              <a:t>['</a:t>
            </a:r>
            <a:r>
              <a:rPr lang="x-none" altLang="en-IE">
                <a:latin typeface="Courier New" charset="0"/>
                <a:sym typeface="+mn-ea"/>
              </a:rPr>
              <a:t>credit</a:t>
            </a:r>
            <a:r>
              <a:rPr lang="en-IE" altLang="en-US">
                <a:latin typeface="Courier New" charset="0"/>
                <a:sym typeface="+mn-ea"/>
              </a:rPr>
              <a:t>'] </a:t>
            </a:r>
            <a:r>
              <a:rPr lang="x-none" altLang="en-IE">
                <a:latin typeface="Courier New" charset="0"/>
                <a:sym typeface="+mn-ea"/>
              </a:rPr>
              <a:t>= 1013.54</a:t>
            </a:r>
            <a:endParaRPr lang="x-none" altLang="en-IE">
              <a:latin typeface="Courier New" charset="0"/>
              <a:sym typeface="+mn-ea"/>
            </a:endParaRPr>
          </a:p>
          <a:p>
            <a:pPr marL="0" indent="0">
              <a:buNone/>
            </a:pPr>
            <a:endParaRPr lang="x-none" altLang="en-IE">
              <a:latin typeface="Courier New" charset="0"/>
              <a:sym typeface="+mn-ea"/>
            </a:endParaRPr>
          </a:p>
          <a:p>
            <a:pPr marL="0" indent="0">
              <a:buNone/>
            </a:pPr>
            <a:endParaRPr lang="x-none" altLang="en-IE">
              <a:latin typeface="Courier New" charset="0"/>
              <a:sym typeface="+mn-ea"/>
            </a:endParaRPr>
          </a:p>
          <a:p>
            <a:pPr marL="0" indent="0">
              <a:buNone/>
            </a:pPr>
            <a:endParaRPr lang="x-none" altLang="en-IE">
              <a:latin typeface="Courier New" charset="0"/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IE">
                <a:sym typeface="+mn-ea"/>
              </a:rPr>
              <a:t>Dictionary: mod or add more</a:t>
            </a:r>
            <a:endParaRPr lang="en-I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25600"/>
            <a:ext cx="8228330" cy="4792980"/>
          </a:xfrm>
        </p:spPr>
        <p:txBody>
          <a:bodyPr/>
          <a:p>
            <a:r>
              <a:rPr lang="x-none" altLang="en-IE"/>
              <a:t>You can delete a part of the dictionary</a:t>
            </a:r>
            <a:endParaRPr lang="x-none" altLang="en-IE"/>
          </a:p>
          <a:p>
            <a:pPr marL="0" indent="0">
              <a:buNone/>
            </a:pPr>
            <a:r>
              <a:rPr lang="x-none">
                <a:latin typeface="Courier New" charset="0"/>
                <a:sym typeface="+mn-ea"/>
              </a:rPr>
              <a:t>del account1</a:t>
            </a:r>
            <a:r>
              <a:rPr lang="en-IE" altLang="en-US">
                <a:latin typeface="Courier New" charset="0"/>
                <a:sym typeface="+mn-ea"/>
              </a:rPr>
              <a:t>['</a:t>
            </a:r>
            <a:r>
              <a:rPr lang="x-none" altLang="en-IE">
                <a:latin typeface="Courier New" charset="0"/>
                <a:sym typeface="+mn-ea"/>
              </a:rPr>
              <a:t>branch</a:t>
            </a:r>
            <a:r>
              <a:rPr lang="en-IE" altLang="en-US">
                <a:latin typeface="Courier New" charset="0"/>
                <a:sym typeface="+mn-ea"/>
              </a:rPr>
              <a:t>']</a:t>
            </a:r>
            <a:endParaRPr lang="x-none" altLang="en-IE"/>
          </a:p>
          <a:p>
            <a:r>
              <a:rPr lang="x-none" altLang="en-IE"/>
              <a:t>Or you can empty the entire thing:</a:t>
            </a:r>
            <a:endParaRPr lang="x-none" altLang="en-IE"/>
          </a:p>
          <a:p>
            <a:pPr marL="0" indent="0">
              <a:buNone/>
            </a:pPr>
            <a:r>
              <a:rPr lang="x-none">
                <a:latin typeface="Courier New" charset="0"/>
                <a:sym typeface="+mn-ea"/>
              </a:rPr>
              <a:t>account1.clear()</a:t>
            </a:r>
            <a:endParaRPr lang="x-none">
              <a:latin typeface="Courier New" charset="0"/>
              <a:sym typeface="+mn-ea"/>
            </a:endParaRPr>
          </a:p>
          <a:p>
            <a:r>
              <a:rPr lang="x-none" altLang="en-IE">
                <a:sym typeface="+mn-ea"/>
              </a:rPr>
              <a:t>Look up the methods that are available for the python dictionary and take a note of at least three that you think may be useful!</a:t>
            </a:r>
            <a:endParaRPr lang="x-none" altLang="en-IE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IE">
                <a:sym typeface="+mn-ea"/>
              </a:rPr>
              <a:t>Exercise 1: OOP View</a:t>
            </a:r>
            <a:endParaRPr lang="en-I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9920" y="1505585"/>
            <a:ext cx="8127365" cy="4953635"/>
          </a:xfrm>
        </p:spPr>
        <p:txBody>
          <a:bodyPr/>
          <a:p>
            <a:r>
              <a:rPr lang="x-none" altLang="en-IE"/>
              <a:t>Create a class diagram for a bank account that must store the following data:</a:t>
            </a:r>
            <a:endParaRPr lang="x-none" altLang="en-IE"/>
          </a:p>
          <a:p>
            <a:pPr lvl="1"/>
            <a:r>
              <a:rPr lang="x-none" altLang="en-IE"/>
              <a:t>name</a:t>
            </a:r>
            <a:endParaRPr lang="x-none" altLang="en-IE"/>
          </a:p>
          <a:p>
            <a:pPr lvl="1"/>
            <a:r>
              <a:rPr lang="x-none" altLang="en-IE"/>
              <a:t>account type</a:t>
            </a:r>
            <a:endParaRPr lang="x-none" altLang="en-IE"/>
          </a:p>
          <a:p>
            <a:pPr lvl="1"/>
            <a:r>
              <a:rPr lang="x-none" altLang="en-IE"/>
              <a:t>account type</a:t>
            </a:r>
            <a:endParaRPr lang="x-none" altLang="en-IE"/>
          </a:p>
          <a:p>
            <a:pPr lvl="1"/>
            <a:r>
              <a:rPr lang="x-none" altLang="en-IE"/>
              <a:t>balance</a:t>
            </a:r>
            <a:endParaRPr lang="x-none" altLang="en-IE"/>
          </a:p>
          <a:p>
            <a:pPr lvl="1"/>
            <a:r>
              <a:rPr lang="x-none" altLang="en-IE"/>
              <a:t>bank branch</a:t>
            </a:r>
            <a:endParaRPr lang="x-none" altLang="en-IE"/>
          </a:p>
          <a:p>
            <a:r>
              <a:rPr lang="x-none" altLang="en-IE"/>
              <a:t>and have the appropriate methods for each</a:t>
            </a:r>
            <a:endParaRPr lang="x-none" altLang="en-IE"/>
          </a:p>
          <a:p>
            <a:r>
              <a:rPr lang="x-none" altLang="en-IE"/>
              <a:t>ALL of them!</a:t>
            </a:r>
            <a:endParaRPr lang="x-none" altLang="en-IE"/>
          </a:p>
          <a:p>
            <a:r>
              <a:rPr lang="x-none" altLang="en-IE" b="1">
                <a:solidFill>
                  <a:srgbClr val="FF0000"/>
                </a:solidFill>
                <a:sym typeface="+mn-ea"/>
              </a:rPr>
              <a:t>Part of both OOP and SW Arch</a:t>
            </a:r>
            <a:endParaRPr lang="x-none" altLang="en-IE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x-none" altLang="en-IE"/>
              <a:t>Exercise 1: functional implementation</a:t>
            </a:r>
            <a:endParaRPr lang="x-none" alt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r>
              <a:rPr lang="x-none" altLang="en-IE"/>
              <a:t>Create a program to </a:t>
            </a:r>
            <a:r>
              <a:rPr lang="x-none" altLang="en-IE" b="1"/>
              <a:t>use a dictionary</a:t>
            </a:r>
            <a:r>
              <a:rPr lang="x-none" altLang="en-IE"/>
              <a:t> to hold all the bank details of a customer</a:t>
            </a:r>
            <a:endParaRPr lang="x-none" altLang="en-IE"/>
          </a:p>
          <a:p>
            <a:r>
              <a:rPr lang="x-none" altLang="en-IE" b="1">
                <a:solidFill>
                  <a:srgbClr val="FF0000"/>
                </a:solidFill>
              </a:rPr>
              <a:t>what is the unique key that should be used for each?</a:t>
            </a:r>
            <a:endParaRPr lang="x-none" altLang="en-IE" b="1">
              <a:solidFill>
                <a:srgbClr val="FF0000"/>
              </a:solidFill>
            </a:endParaRPr>
          </a:p>
          <a:p>
            <a:r>
              <a:rPr lang="x-none" altLang="en-IE"/>
              <a:t>this empty dict can be initialised at the beginning of the program with default values</a:t>
            </a:r>
            <a:endParaRPr lang="x-none" altLang="en-IE"/>
          </a:p>
          <a:p>
            <a:r>
              <a:rPr lang="x-none" altLang="en-IE"/>
              <a:t>It must </a:t>
            </a:r>
            <a:r>
              <a:rPr lang="x-none" altLang="en-IE" b="1"/>
              <a:t>accept user input</a:t>
            </a:r>
            <a:r>
              <a:rPr lang="x-none" altLang="en-IE"/>
              <a:t> for all the details:</a:t>
            </a:r>
            <a:endParaRPr lang="x-none" altLang="en-IE"/>
          </a:p>
          <a:p>
            <a:r>
              <a:rPr lang="x-none" altLang="en-IE"/>
              <a:t>It does not have to be a "class" (yet) or have all the methods identified in the class diagram (yet)</a:t>
            </a:r>
            <a:endParaRPr lang="x-none" altLang="en-IE"/>
          </a:p>
          <a:p>
            <a:r>
              <a:rPr lang="x-none" altLang="en-IE"/>
              <a:t>Make sure </a:t>
            </a:r>
            <a:r>
              <a:rPr lang="x-none" altLang="en-IE" b="1" u="sng"/>
              <a:t>that you use functions</a:t>
            </a:r>
            <a:r>
              <a:rPr lang="x-none" altLang="en-IE"/>
              <a:t> for each part of the program!</a:t>
            </a:r>
            <a:endParaRPr lang="x-none" altLang="en-IE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IE"/>
              <a:t>Use Case</a:t>
            </a:r>
            <a:endParaRPr lang="x-none" alt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E" altLang="en-US"/>
              <a:t>In software and systems engineering, a use case is a list of actions or event steps, typically defining the interactions between a role (known in the Unified Modeling Language as an actor) and a system, to achieve a goal. </a:t>
            </a:r>
            <a:endParaRPr lang="en-IE" altLang="en-US"/>
          </a:p>
          <a:p>
            <a:r>
              <a:rPr lang="en-IE" altLang="en-US"/>
              <a:t>The actor can be a human or other external system.</a:t>
            </a:r>
            <a:endParaRPr lang="en-IE" altLang="en-US"/>
          </a:p>
          <a:p>
            <a:r>
              <a:rPr lang="x-none" altLang="en-IE" b="1">
                <a:solidFill>
                  <a:srgbClr val="FF0000"/>
                </a:solidFill>
              </a:rPr>
              <a:t>Part of both OOP and SW Arch</a:t>
            </a:r>
            <a:endParaRPr lang="x-none" altLang="en-IE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IE"/>
              <a:t>Use case: bank account</a:t>
            </a:r>
            <a:endParaRPr lang="x-none" alt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" y="1666875"/>
            <a:ext cx="8910955" cy="4431665"/>
          </a:xfrm>
        </p:spPr>
        <p:txBody>
          <a:bodyPr/>
          <a:p>
            <a:r>
              <a:rPr lang="x-none" altLang="en-IE"/>
              <a:t>What are the use cases that are missing from our implementation of a bank account?</a:t>
            </a:r>
            <a:endParaRPr lang="x-none" altLang="en-IE"/>
          </a:p>
          <a:p>
            <a:r>
              <a:rPr lang="x-none" altLang="en-IE"/>
              <a:t>Look at:</a:t>
            </a:r>
            <a:endParaRPr lang="x-none" altLang="en-IE"/>
          </a:p>
          <a:p>
            <a:pPr marL="0" indent="0">
              <a:buNone/>
            </a:pPr>
            <a:r>
              <a:rPr lang="x-none" altLang="en-IE"/>
              <a:t>www.bridging-the-gap.com/what-is-a-use-case/</a:t>
            </a:r>
            <a:endParaRPr lang="x-none" altLang="en-IE"/>
          </a:p>
          <a:p>
            <a:pPr marL="0" indent="0">
              <a:buNone/>
            </a:pPr>
            <a:r>
              <a:rPr lang="x-none" altLang="en-IE"/>
              <a:t>and to write even better use cases:</a:t>
            </a:r>
            <a:endParaRPr lang="x-none" altLang="en-IE"/>
          </a:p>
          <a:p>
            <a:pPr marL="0" indent="0">
              <a:buNone/>
            </a:pPr>
            <a:r>
              <a:rPr lang="x-none" altLang="en-IE"/>
              <a:t>www.gatherspace.com/static/use_case_example.html</a:t>
            </a:r>
            <a:endParaRPr lang="x-none" altLang="en-IE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IE"/>
              <a:t>Use case diagram for an ATM</a:t>
            </a:r>
            <a:endParaRPr lang="x-none" altLang="en-IE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65455" y="1551940"/>
            <a:ext cx="8153400" cy="462724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IE"/>
              <a:t>Use case for a bank account</a:t>
            </a:r>
            <a:endParaRPr lang="x-none" alt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IE"/>
              <a:t>Create the</a:t>
            </a:r>
            <a:r>
              <a:rPr lang="x-none" altLang="en-IE" b="1">
                <a:solidFill>
                  <a:srgbClr val="FF0000"/>
                </a:solidFill>
              </a:rPr>
              <a:t> use case diagram</a:t>
            </a:r>
            <a:r>
              <a:rPr lang="x-none" altLang="en-IE"/>
              <a:t> for a bank account</a:t>
            </a:r>
            <a:endParaRPr lang="x-none" altLang="en-IE"/>
          </a:p>
          <a:p>
            <a:r>
              <a:rPr lang="x-none" altLang="en-IE"/>
              <a:t>Update the </a:t>
            </a:r>
            <a:r>
              <a:rPr lang="x-none" altLang="en-IE" b="1">
                <a:solidFill>
                  <a:srgbClr val="FF0000"/>
                </a:solidFill>
              </a:rPr>
              <a:t>class diagram</a:t>
            </a:r>
            <a:r>
              <a:rPr lang="x-none" altLang="en-IE"/>
              <a:t> for the bank account class</a:t>
            </a:r>
            <a:endParaRPr lang="x-none" altLang="en-IE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x-none" altLang="en-IE"/>
              <a:t>Creating a "BankAccount" class</a:t>
            </a:r>
            <a:endParaRPr lang="x-none" alt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IE"/>
              <a:t>Base on your analysis of the "Person" class, write the code for a bank account class.</a:t>
            </a:r>
            <a:endParaRPr lang="x-none" altLang="en-I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IE"/>
              <a:t>Intro</a:t>
            </a:r>
            <a:endParaRPr lang="x-none" alt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9920" y="1459230"/>
            <a:ext cx="7861300" cy="4690745"/>
          </a:xfrm>
        </p:spPr>
        <p:txBody>
          <a:bodyPr>
            <a:normAutofit fontScale="90000"/>
          </a:bodyPr>
          <a:p>
            <a:r>
              <a:rPr lang="x-none" altLang="en-IE"/>
              <a:t>You've seen Python is useful for:</a:t>
            </a:r>
            <a:endParaRPr lang="x-none" altLang="en-IE"/>
          </a:p>
          <a:p>
            <a:pPr lvl="1"/>
            <a:r>
              <a:rPr lang="x-none" altLang="en-IE"/>
              <a:t>use as a calculator</a:t>
            </a:r>
            <a:endParaRPr lang="x-none" altLang="en-IE"/>
          </a:p>
          <a:p>
            <a:pPr lvl="1"/>
            <a:r>
              <a:rPr lang="x-none" altLang="en-IE"/>
              <a:t>ease of use to "try things out" in the interpreter</a:t>
            </a:r>
            <a:endParaRPr lang="x-none" altLang="en-IE"/>
          </a:p>
          <a:p>
            <a:pPr lvl="0"/>
            <a:r>
              <a:rPr lang="x-none" altLang="en-IE"/>
              <a:t>and that you can use it to:</a:t>
            </a:r>
            <a:endParaRPr lang="x-none" altLang="en-IE"/>
          </a:p>
          <a:p>
            <a:pPr lvl="1"/>
            <a:r>
              <a:rPr lang="x-none" altLang="en-IE"/>
              <a:t>write simple scripts</a:t>
            </a:r>
            <a:endParaRPr lang="x-none" altLang="en-IE"/>
          </a:p>
          <a:p>
            <a:pPr lvl="1"/>
            <a:r>
              <a:rPr lang="x-none" altLang="en-IE"/>
              <a:t>create functions</a:t>
            </a:r>
            <a:endParaRPr lang="x-none" altLang="en-IE"/>
          </a:p>
          <a:p>
            <a:pPr lvl="1"/>
            <a:r>
              <a:rPr lang="x-none" altLang="en-IE"/>
              <a:t>test functions on their own to test them</a:t>
            </a:r>
            <a:endParaRPr lang="x-none" altLang="en-IE"/>
          </a:p>
          <a:p>
            <a:pPr lvl="1"/>
            <a:r>
              <a:rPr lang="x-none" altLang="en-IE"/>
              <a:t>see how doctest can be used to test code</a:t>
            </a:r>
            <a:endParaRPr lang="x-none" altLang="en-IE"/>
          </a:p>
          <a:p>
            <a:pPr lvl="1"/>
            <a:r>
              <a:rPr lang="x-none" altLang="en-IE"/>
              <a:t>see how functions can be imported from one file to another</a:t>
            </a:r>
            <a:endParaRPr lang="x-none" altLang="en-IE"/>
          </a:p>
          <a:p>
            <a:pPr lvl="1"/>
            <a:r>
              <a:rPr lang="x-none" altLang="en-IE"/>
              <a:t>and use this to have test code be used to test functions (unit tests)</a:t>
            </a:r>
            <a:endParaRPr lang="x-none" altLang="en-IE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E" altLang="en-US"/>
              <a:t>What is an Object?</a:t>
            </a:r>
            <a:endParaRPr lang="en-IE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6260"/>
            <a:ext cx="1494790" cy="4351655"/>
          </a:xfrm>
        </p:spPr>
        <p:txBody>
          <a:bodyPr/>
          <a:p>
            <a:r>
              <a:rPr lang="x-none" altLang="en-IE"/>
              <a:t>str</a:t>
            </a:r>
            <a:endParaRPr lang="x-none" altLang="en-IE"/>
          </a:p>
          <a:p>
            <a:r>
              <a:rPr lang="x-none" altLang="en-IE"/>
              <a:t>int</a:t>
            </a:r>
            <a:endParaRPr lang="x-none" altLang="en-IE"/>
          </a:p>
          <a:p>
            <a:r>
              <a:rPr lang="x-none" altLang="en-IE"/>
              <a:t>float</a:t>
            </a:r>
            <a:endParaRPr lang="x-none" altLang="en-IE"/>
          </a:p>
          <a:p>
            <a:r>
              <a:rPr lang="x-none" altLang="en-IE"/>
              <a:t>bool</a:t>
            </a:r>
            <a:endParaRPr lang="x-none" altLang="en-IE"/>
          </a:p>
          <a:p>
            <a:r>
              <a:rPr lang="x-none" altLang="en-IE"/>
              <a:t>list</a:t>
            </a:r>
            <a:endParaRPr lang="x-none" altLang="en-IE"/>
          </a:p>
          <a:p>
            <a:r>
              <a:rPr lang="x-none" altLang="en-IE"/>
              <a:t>dict</a:t>
            </a:r>
            <a:endParaRPr lang="x-none" alt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78685" y="1504950"/>
            <a:ext cx="6640195" cy="5135245"/>
          </a:xfrm>
        </p:spPr>
        <p:txBody>
          <a:bodyPr>
            <a:normAutofit fontScale="90000"/>
          </a:bodyPr>
          <a:p>
            <a:r>
              <a:rPr lang="en-IE" altLang="en-US"/>
              <a:t>A software item that contains variables and methods</a:t>
            </a:r>
            <a:endParaRPr lang="en-IE" altLang="en-US"/>
          </a:p>
          <a:p>
            <a:r>
              <a:rPr lang="en-IE" altLang="en-US"/>
              <a:t>Object Oriented Design focuses on</a:t>
            </a:r>
            <a:endParaRPr lang="en-IE" altLang="en-US"/>
          </a:p>
          <a:p>
            <a:r>
              <a:rPr lang="en-IE" altLang="en-US"/>
              <a:t>Encapsulation: </a:t>
            </a:r>
            <a:endParaRPr lang="en-IE" altLang="en-US"/>
          </a:p>
          <a:p>
            <a:pPr lvl="1"/>
            <a:r>
              <a:rPr lang="en-IE" altLang="en-US"/>
              <a:t>dividing the code into a public interface, and a private implementation of that interface</a:t>
            </a:r>
            <a:endParaRPr lang="en-IE" altLang="en-US"/>
          </a:p>
          <a:p>
            <a:r>
              <a:rPr lang="en-IE" altLang="en-US"/>
              <a:t>Polymorphism:</a:t>
            </a:r>
            <a:endParaRPr lang="en-IE" altLang="en-US"/>
          </a:p>
          <a:p>
            <a:pPr lvl="1"/>
            <a:r>
              <a:rPr lang="en-IE" altLang="en-US"/>
              <a:t>the ability to overload standard operators so that they have appropriate behavior based on their context</a:t>
            </a:r>
            <a:endParaRPr lang="en-IE" altLang="en-US"/>
          </a:p>
          <a:p>
            <a:r>
              <a:rPr lang="en-IE" altLang="en-US"/>
              <a:t>Inheritance:</a:t>
            </a:r>
            <a:endParaRPr lang="en-IE" altLang="en-US"/>
          </a:p>
          <a:p>
            <a:pPr lvl="1"/>
            <a:r>
              <a:rPr lang="en-IE" altLang="en-US"/>
              <a:t>the ability to create subclasses that contain specializations of their parents</a:t>
            </a:r>
            <a:endParaRPr lang="en-IE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IE"/>
              <a:t>Namespaces (like __main__ )</a:t>
            </a:r>
            <a:endParaRPr lang="x-none" altLang="en-IE"/>
          </a:p>
        </p:txBody>
      </p:sp>
      <p:sp>
        <p:nvSpPr>
          <p:cNvPr id="8" name="Content Placeholder 7"/>
          <p:cNvSpPr/>
          <p:nvPr>
            <p:ph idx="1"/>
          </p:nvPr>
        </p:nvSpPr>
        <p:spPr>
          <a:xfrm>
            <a:off x="628650" y="1566545"/>
            <a:ext cx="7999730" cy="4675505"/>
          </a:xfrm>
        </p:spPr>
        <p:txBody>
          <a:bodyPr>
            <a:normAutofit fontScale="90000"/>
          </a:bodyPr>
          <a:p>
            <a:r>
              <a:rPr lang="en-IE" altLang="en-US"/>
              <a:t>At the simplest level, classes are simply namespaces</a:t>
            </a:r>
            <a:endParaRPr lang="en-IE" altLang="en-US"/>
          </a:p>
          <a:p>
            <a:pPr marL="914400" lvl="2" indent="0">
              <a:buNone/>
            </a:pPr>
            <a:r>
              <a:rPr lang="en-IE" altLang="en-US">
                <a:latin typeface="Courier New" charset="0"/>
              </a:rPr>
              <a:t>class myfunctions:</a:t>
            </a:r>
            <a:endParaRPr lang="en-IE" altLang="en-US">
              <a:latin typeface="Courier New" charset="0"/>
            </a:endParaRPr>
          </a:p>
          <a:p>
            <a:pPr marL="914400" lvl="2" indent="0">
              <a:buNone/>
            </a:pPr>
            <a:r>
              <a:rPr lang="en-IE" altLang="en-US">
                <a:latin typeface="Courier New" charset="0"/>
              </a:rPr>
              <a:t>	def exp():</a:t>
            </a:r>
            <a:endParaRPr lang="en-IE" altLang="en-US">
              <a:latin typeface="Courier New" charset="0"/>
            </a:endParaRPr>
          </a:p>
          <a:p>
            <a:pPr marL="914400" lvl="2" indent="0">
              <a:buNone/>
            </a:pPr>
            <a:r>
              <a:rPr lang="en-IE" altLang="en-US">
                <a:latin typeface="Courier New" charset="0"/>
              </a:rPr>
              <a:t>		return 0</a:t>
            </a:r>
            <a:endParaRPr lang="en-IE" altLang="en-US">
              <a:latin typeface="Courier New" charset="0"/>
            </a:endParaRPr>
          </a:p>
          <a:p>
            <a:pPr marL="914400" lvl="2" indent="0">
              <a:buNone/>
            </a:pPr>
            <a:endParaRPr lang="en-IE" altLang="en-US">
              <a:latin typeface="Courier New" charset="0"/>
            </a:endParaRPr>
          </a:p>
          <a:p>
            <a:pPr marL="914400" lvl="2" indent="0">
              <a:buNone/>
            </a:pPr>
            <a:r>
              <a:rPr lang="en-IE" altLang="en-US">
                <a:latin typeface="Courier New" charset="0"/>
              </a:rPr>
              <a:t>&gt;&gt;&gt; math.exp(1)</a:t>
            </a:r>
            <a:endParaRPr lang="en-IE" altLang="en-US">
              <a:latin typeface="Courier New" charset="0"/>
            </a:endParaRPr>
          </a:p>
          <a:p>
            <a:pPr marL="914400" lvl="2" indent="0">
              <a:buNone/>
            </a:pPr>
            <a:r>
              <a:rPr lang="en-IE" altLang="en-US">
                <a:latin typeface="Courier New" charset="0"/>
              </a:rPr>
              <a:t>2.71828...</a:t>
            </a:r>
            <a:endParaRPr lang="en-IE" altLang="en-US">
              <a:latin typeface="Courier New" charset="0"/>
            </a:endParaRPr>
          </a:p>
          <a:p>
            <a:pPr marL="914400" lvl="2" indent="0">
              <a:buNone/>
            </a:pPr>
            <a:r>
              <a:rPr lang="en-IE" altLang="en-US">
                <a:latin typeface="Courier New" charset="0"/>
              </a:rPr>
              <a:t>&gt;&gt;&gt; myfunctions.exp(1)</a:t>
            </a:r>
            <a:endParaRPr lang="en-IE" altLang="en-US">
              <a:latin typeface="Courier New" charset="0"/>
            </a:endParaRPr>
          </a:p>
          <a:p>
            <a:pPr marL="914400" lvl="2" indent="0">
              <a:buNone/>
            </a:pPr>
            <a:r>
              <a:rPr lang="en-IE" altLang="en-US">
                <a:latin typeface="Courier New" charset="0"/>
              </a:rPr>
              <a:t>0</a:t>
            </a:r>
            <a:endParaRPr lang="en-IE" altLang="en-US">
              <a:latin typeface="Courier New" charset="0"/>
            </a:endParaRPr>
          </a:p>
          <a:p>
            <a:r>
              <a:rPr lang="en-IE" altLang="en-US"/>
              <a:t>It can sometimes be useful to put groups of functions in their own namespace to differentiate these functions from other similarly named ones.</a:t>
            </a:r>
            <a:endParaRPr lang="en-IE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IE"/>
              <a:t>Python Classes</a:t>
            </a:r>
            <a:endParaRPr lang="x-none" alt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330" y="1564640"/>
            <a:ext cx="7966710" cy="4612640"/>
          </a:xfrm>
        </p:spPr>
        <p:txBody>
          <a:bodyPr>
            <a:normAutofit lnSpcReduction="10000"/>
          </a:bodyPr>
          <a:p>
            <a:r>
              <a:rPr lang="en-IE" altLang="en-US"/>
              <a:t>Python contains classes that define objects</a:t>
            </a:r>
            <a:endParaRPr lang="en-IE" altLang="en-US"/>
          </a:p>
          <a:p>
            <a:r>
              <a:rPr lang="en-IE" altLang="en-US"/>
              <a:t>Objects are instances of classes</a:t>
            </a:r>
            <a:endParaRPr lang="en-IE" altLang="en-US"/>
          </a:p>
          <a:p>
            <a:pPr marL="0" indent="0">
              <a:buNone/>
            </a:pPr>
            <a:endParaRPr lang="en-IE" altLang="en-US"/>
          </a:p>
          <a:p>
            <a:pPr marL="0" indent="0">
              <a:buNone/>
            </a:pPr>
            <a:r>
              <a:rPr lang="en-IE" altLang="en-US">
                <a:latin typeface="Courier New" charset="0"/>
              </a:rPr>
              <a:t>class </a:t>
            </a:r>
            <a:r>
              <a:rPr lang="x-none" altLang="en-IE">
                <a:latin typeface="Courier New" charset="0"/>
              </a:rPr>
              <a:t>A</a:t>
            </a:r>
            <a:r>
              <a:rPr lang="en-IE" altLang="en-US">
                <a:latin typeface="Courier New" charset="0"/>
              </a:rPr>
              <a:t>tom:</a:t>
            </a:r>
            <a:endParaRPr lang="en-IE" altLang="en-US">
              <a:latin typeface="Courier New" charset="0"/>
            </a:endParaRPr>
          </a:p>
          <a:p>
            <a:pPr marL="0" indent="0">
              <a:buNone/>
            </a:pPr>
            <a:r>
              <a:rPr lang="en-IE" altLang="en-US">
                <a:latin typeface="Courier New" charset="0"/>
              </a:rPr>
              <a:t>	def __init__(self,atno,x,y,z):</a:t>
            </a:r>
            <a:endParaRPr lang="en-IE" altLang="en-US">
              <a:latin typeface="Courier New" charset="0"/>
            </a:endParaRPr>
          </a:p>
          <a:p>
            <a:pPr marL="0" indent="0">
              <a:buNone/>
            </a:pPr>
            <a:r>
              <a:rPr lang="en-IE" altLang="en-US">
                <a:latin typeface="Courier New" charset="0"/>
              </a:rPr>
              <a:t>		self.atno = atno</a:t>
            </a:r>
            <a:endParaRPr lang="en-IE" altLang="en-US">
              <a:latin typeface="Courier New" charset="0"/>
            </a:endParaRPr>
          </a:p>
          <a:p>
            <a:pPr marL="0" indent="0">
              <a:buNone/>
            </a:pPr>
            <a:r>
              <a:rPr lang="en-IE" altLang="en-US">
                <a:latin typeface="Courier New" charset="0"/>
              </a:rPr>
              <a:t>		self.position = (x,y,z)</a:t>
            </a:r>
            <a:endParaRPr lang="en-IE" altLang="en-US">
              <a:latin typeface="Courier New" charset="0"/>
            </a:endParaRPr>
          </a:p>
          <a:p>
            <a:pPr marL="0" indent="0">
              <a:buNone/>
            </a:pPr>
            <a:endParaRPr lang="en-IE" altLang="en-US">
              <a:latin typeface="Courier New" charset="0"/>
            </a:endParaRPr>
          </a:p>
          <a:p>
            <a:pPr marL="0" indent="0">
              <a:buNone/>
            </a:pPr>
            <a:r>
              <a:rPr lang="en-IE" altLang="en-US"/>
              <a:t>self refers to the object itself</a:t>
            </a:r>
            <a:endParaRPr lang="en-IE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" y="654050"/>
            <a:ext cx="7839075" cy="5931535"/>
          </a:xfrm>
        </p:spPr>
        <p:txBody>
          <a:bodyPr>
            <a:normAutofit fontScale="60000"/>
          </a:bodyPr>
          <a:p>
            <a:pPr marL="0" indent="0">
              <a:buNone/>
            </a:pPr>
            <a:r>
              <a:rPr lang="en-IE" altLang="en-US">
                <a:solidFill>
                  <a:schemeClr val="tx2"/>
                </a:solidFill>
                <a:latin typeface="Courier New" charset="0"/>
              </a:rPr>
              <a:t>class atom:</a:t>
            </a:r>
            <a:endParaRPr lang="en-IE" altLang="en-US">
              <a:solidFill>
                <a:schemeClr val="tx2"/>
              </a:solidFill>
              <a:latin typeface="Courier New" charset="0"/>
            </a:endParaRPr>
          </a:p>
          <a:p>
            <a:pPr marL="0" indent="0">
              <a:buNone/>
            </a:pPr>
            <a:r>
              <a:rPr lang="x-none" altLang="en-IE">
                <a:solidFill>
                  <a:schemeClr val="tx2"/>
                </a:solidFill>
                <a:latin typeface="Courier New" charset="0"/>
              </a:rPr>
              <a:t>	</a:t>
            </a:r>
            <a:r>
              <a:rPr lang="en-IE" altLang="en-US">
                <a:solidFill>
                  <a:schemeClr val="tx2"/>
                </a:solidFill>
                <a:latin typeface="Courier New" charset="0"/>
              </a:rPr>
              <a:t>def __init__(self,atno,x,y,z):</a:t>
            </a:r>
            <a:endParaRPr lang="en-IE" altLang="en-US">
              <a:solidFill>
                <a:schemeClr val="tx2"/>
              </a:solidFill>
              <a:latin typeface="Courier New" charset="0"/>
            </a:endParaRPr>
          </a:p>
          <a:p>
            <a:pPr marL="0" indent="0">
              <a:buNone/>
            </a:pPr>
            <a:r>
              <a:rPr lang="en-IE" altLang="en-US">
                <a:solidFill>
                  <a:schemeClr val="tx2"/>
                </a:solidFill>
                <a:latin typeface="Courier New" charset="0"/>
              </a:rPr>
              <a:t>		self.atno = atno</a:t>
            </a:r>
            <a:endParaRPr lang="en-IE" altLang="en-US">
              <a:solidFill>
                <a:schemeClr val="tx2"/>
              </a:solidFill>
              <a:latin typeface="Courier New" charset="0"/>
            </a:endParaRPr>
          </a:p>
          <a:p>
            <a:pPr marL="0" indent="0">
              <a:buNone/>
            </a:pPr>
            <a:r>
              <a:rPr lang="en-IE" altLang="en-US">
                <a:solidFill>
                  <a:schemeClr val="tx2"/>
                </a:solidFill>
                <a:latin typeface="Courier New" charset="0"/>
              </a:rPr>
              <a:t>		self.position = (x,y,z)</a:t>
            </a:r>
            <a:endParaRPr lang="en-IE" altLang="en-US">
              <a:solidFill>
                <a:schemeClr val="tx2"/>
              </a:solidFill>
              <a:latin typeface="Courier New" charset="0"/>
            </a:endParaRPr>
          </a:p>
          <a:p>
            <a:pPr marL="0" indent="0">
              <a:buNone/>
            </a:pPr>
            <a:r>
              <a:rPr lang="en-IE" altLang="en-US">
                <a:solidFill>
                  <a:schemeClr val="tx2"/>
                </a:solidFill>
                <a:latin typeface="Courier New" charset="0"/>
              </a:rPr>
              <a:t>	def symbol(self):   # a class method</a:t>
            </a:r>
            <a:endParaRPr lang="en-IE" altLang="en-US">
              <a:solidFill>
                <a:schemeClr val="tx2"/>
              </a:solidFill>
              <a:latin typeface="Courier New" charset="0"/>
            </a:endParaRPr>
          </a:p>
          <a:p>
            <a:pPr marL="0" indent="0">
              <a:buNone/>
            </a:pPr>
            <a:r>
              <a:rPr lang="en-IE" altLang="en-US">
                <a:solidFill>
                  <a:schemeClr val="tx2"/>
                </a:solidFill>
                <a:latin typeface="Courier New" charset="0"/>
              </a:rPr>
              <a:t>		return Atno_to_Symbol[atno]</a:t>
            </a:r>
            <a:endParaRPr lang="en-IE" altLang="en-US">
              <a:solidFill>
                <a:schemeClr val="tx2"/>
              </a:solidFill>
              <a:latin typeface="Courier New" charset="0"/>
            </a:endParaRPr>
          </a:p>
          <a:p>
            <a:pPr marL="0" indent="0">
              <a:buNone/>
            </a:pPr>
            <a:r>
              <a:rPr lang="en-IE" altLang="en-US">
                <a:solidFill>
                  <a:schemeClr val="tx2"/>
                </a:solidFill>
                <a:latin typeface="Courier New" charset="0"/>
              </a:rPr>
              <a:t>	def __repr__(self): # overloads printing</a:t>
            </a:r>
            <a:endParaRPr lang="en-IE" altLang="en-US">
              <a:solidFill>
                <a:schemeClr val="tx2"/>
              </a:solidFill>
              <a:latin typeface="Courier New" charset="0"/>
            </a:endParaRPr>
          </a:p>
          <a:p>
            <a:pPr marL="0" indent="0">
              <a:buNone/>
            </a:pPr>
            <a:r>
              <a:rPr lang="en-IE" altLang="en-US">
                <a:solidFill>
                  <a:schemeClr val="tx2"/>
                </a:solidFill>
                <a:latin typeface="Courier New" charset="0"/>
              </a:rPr>
              <a:t>		return '%d %10.4f %10.4f %10.4f' %</a:t>
            </a:r>
            <a:endParaRPr lang="en-IE" altLang="en-US">
              <a:solidFill>
                <a:schemeClr val="tx2"/>
              </a:solidFill>
              <a:latin typeface="Courier New" charset="0"/>
            </a:endParaRPr>
          </a:p>
          <a:p>
            <a:pPr marL="0" indent="0">
              <a:buNone/>
            </a:pPr>
            <a:r>
              <a:rPr lang="en-IE" altLang="en-US">
                <a:solidFill>
                  <a:schemeClr val="tx2"/>
                </a:solidFill>
                <a:latin typeface="Courier New" charset="0"/>
              </a:rPr>
              <a:t>			(self.atno, self.position[0],</a:t>
            </a:r>
            <a:endParaRPr lang="en-IE" altLang="en-US">
              <a:solidFill>
                <a:schemeClr val="tx2"/>
              </a:solidFill>
              <a:latin typeface="Courier New" charset="0"/>
            </a:endParaRPr>
          </a:p>
          <a:p>
            <a:pPr marL="0" indent="0">
              <a:buNone/>
            </a:pPr>
            <a:r>
              <a:rPr lang="en-IE" altLang="en-US">
                <a:solidFill>
                  <a:schemeClr val="tx2"/>
                </a:solidFill>
                <a:latin typeface="Courier New" charset="0"/>
              </a:rPr>
              <a:t>			 self.position[1],self.position[2])</a:t>
            </a:r>
            <a:endParaRPr lang="en-IE" altLang="en-US">
              <a:solidFill>
                <a:schemeClr val="tx2"/>
              </a:solidFill>
              <a:latin typeface="Courier New" charset="0"/>
            </a:endParaRPr>
          </a:p>
          <a:p>
            <a:pPr marL="0" indent="0">
              <a:buNone/>
            </a:pPr>
            <a:endParaRPr lang="en-IE" altLang="en-US">
              <a:latin typeface="Courier New" charset="0"/>
            </a:endParaRPr>
          </a:p>
          <a:p>
            <a:pPr marL="0" indent="0">
              <a:buNone/>
            </a:pPr>
            <a:r>
              <a:rPr lang="en-IE" altLang="en-US">
                <a:solidFill>
                  <a:schemeClr val="tx2"/>
                </a:solidFill>
                <a:latin typeface="Courier New" charset="0"/>
              </a:rPr>
              <a:t>&gt;&gt;&gt; at = atom(6,0.0,1.0,2.0)</a:t>
            </a:r>
            <a:endParaRPr lang="en-IE" altLang="en-US">
              <a:solidFill>
                <a:schemeClr val="tx2"/>
              </a:solidFill>
              <a:latin typeface="Courier New" charset="0"/>
            </a:endParaRPr>
          </a:p>
          <a:p>
            <a:pPr marL="0" indent="0">
              <a:buNone/>
            </a:pPr>
            <a:r>
              <a:rPr lang="en-IE" altLang="en-US">
                <a:solidFill>
                  <a:schemeClr val="tx2"/>
                </a:solidFill>
                <a:latin typeface="Courier New" charset="0"/>
              </a:rPr>
              <a:t>&gt;&gt;&gt; print at</a:t>
            </a:r>
            <a:endParaRPr lang="en-IE" altLang="en-US">
              <a:solidFill>
                <a:schemeClr val="tx2"/>
              </a:solidFill>
              <a:latin typeface="Courier New" charset="0"/>
            </a:endParaRPr>
          </a:p>
          <a:p>
            <a:pPr marL="0" indent="0">
              <a:buNone/>
            </a:pPr>
            <a:r>
              <a:rPr lang="en-IE" altLang="en-US">
                <a:solidFill>
                  <a:schemeClr val="tx1"/>
                </a:solidFill>
                <a:latin typeface="Courier New" charset="0"/>
              </a:rPr>
              <a:t>6  0.0000  1.0000 2.0000</a:t>
            </a:r>
            <a:endParaRPr lang="en-IE" altLang="en-US">
              <a:solidFill>
                <a:schemeClr val="tx1"/>
              </a:solidFill>
              <a:latin typeface="Courier New" charset="0"/>
            </a:endParaRPr>
          </a:p>
          <a:p>
            <a:pPr marL="0" indent="0">
              <a:buNone/>
            </a:pPr>
            <a:r>
              <a:rPr lang="en-IE" altLang="en-US">
                <a:solidFill>
                  <a:schemeClr val="tx2"/>
                </a:solidFill>
                <a:latin typeface="Courier New" charset="0"/>
              </a:rPr>
              <a:t>&gt;&gt;&gt; at.symbol()</a:t>
            </a:r>
            <a:endParaRPr lang="en-IE" altLang="en-US">
              <a:solidFill>
                <a:schemeClr val="tx2"/>
              </a:solidFill>
              <a:latin typeface="Courier New" charset="0"/>
            </a:endParaRPr>
          </a:p>
          <a:p>
            <a:pPr marL="0" indent="0">
              <a:buNone/>
            </a:pPr>
            <a:r>
              <a:rPr lang="en-IE" altLang="en-US">
                <a:solidFill>
                  <a:schemeClr val="tx1"/>
                </a:solidFill>
                <a:latin typeface="Courier New" charset="0"/>
              </a:rPr>
              <a:t>'C'</a:t>
            </a:r>
            <a:endParaRPr lang="en-IE" altLang="en-US">
              <a:solidFill>
                <a:schemeClr val="tx1"/>
              </a:solidFill>
              <a:latin typeface="Courier New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5020" y="267335"/>
            <a:ext cx="2950845" cy="1049020"/>
          </a:xfrm>
        </p:spPr>
        <p:txBody>
          <a:bodyPr>
            <a:normAutofit fontScale="90000"/>
          </a:bodyPr>
          <a:p>
            <a:r>
              <a:rPr lang="x-none" altLang="en-IE"/>
              <a:t>Atom Class</a:t>
            </a:r>
            <a:endParaRPr lang="x-none" altLang="en-IE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IE"/>
              <a:t>The Atom class</a:t>
            </a:r>
            <a:endParaRPr lang="x-none" alt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r>
              <a:rPr lang="en-IE" altLang="en-US"/>
              <a:t>Overloaded the default constructor</a:t>
            </a:r>
            <a:endParaRPr lang="en-IE" altLang="en-US"/>
          </a:p>
          <a:p>
            <a:r>
              <a:rPr lang="en-IE" altLang="en-US"/>
              <a:t>Defined class variables (atno,position) that are persistent and local to the atom object</a:t>
            </a:r>
            <a:endParaRPr lang="en-IE" altLang="en-US"/>
          </a:p>
          <a:p>
            <a:r>
              <a:rPr lang="en-IE" altLang="en-US"/>
              <a:t>Good way to manage shared memory:</a:t>
            </a:r>
            <a:endParaRPr lang="en-IE" altLang="en-US"/>
          </a:p>
          <a:p>
            <a:r>
              <a:rPr lang="en-IE" altLang="en-US"/>
              <a:t>instead of passing long lists of arguments, encapsulate some of this data into an object, and pass the object.</a:t>
            </a:r>
            <a:endParaRPr lang="en-IE" altLang="en-US"/>
          </a:p>
          <a:p>
            <a:r>
              <a:rPr lang="en-IE" altLang="en-US"/>
              <a:t>much cleaner programs result</a:t>
            </a:r>
            <a:endParaRPr lang="en-IE" altLang="en-US"/>
          </a:p>
          <a:p>
            <a:r>
              <a:rPr lang="en-IE" altLang="en-US"/>
              <a:t>Overloaded the print operator</a:t>
            </a:r>
            <a:endParaRPr lang="en-IE" altLang="en-US"/>
          </a:p>
          <a:p>
            <a:endParaRPr lang="en-IE" altLang="en-US"/>
          </a:p>
          <a:p>
            <a:r>
              <a:rPr lang="en-IE" altLang="en-US"/>
              <a:t>We now want to use the atom class to build molecules...</a:t>
            </a:r>
            <a:endParaRPr lang="en-IE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IE"/>
              <a:t>Next, we must look at</a:t>
            </a:r>
            <a:endParaRPr lang="x-none" alt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IE"/>
              <a:t>Dictionaries (just another data structure)</a:t>
            </a:r>
            <a:endParaRPr lang="x-none" altLang="en-IE"/>
          </a:p>
          <a:p>
            <a:r>
              <a:rPr lang="x-none" altLang="en-IE"/>
              <a:t>Recursion</a:t>
            </a:r>
            <a:endParaRPr lang="x-none" altLang="en-IE"/>
          </a:p>
          <a:p>
            <a:r>
              <a:rPr lang="x-none" altLang="en-IE">
                <a:sym typeface="+mn-ea"/>
              </a:rPr>
              <a:t>Using more modules</a:t>
            </a:r>
            <a:endParaRPr lang="x-none" altLang="en-IE"/>
          </a:p>
          <a:p>
            <a:r>
              <a:rPr lang="x-none" altLang="en-IE"/>
              <a:t>Better program design</a:t>
            </a:r>
            <a:endParaRPr lang="x-none" altLang="en-IE"/>
          </a:p>
          <a:p>
            <a:r>
              <a:rPr lang="x-none" altLang="en-IE"/>
              <a:t>Better modularisation</a:t>
            </a:r>
            <a:endParaRPr lang="x-none" altLang="en-IE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IE"/>
              <a:t>Pre-requisites</a:t>
            </a:r>
            <a:endParaRPr lang="x-none" alt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37970"/>
            <a:ext cx="7886700" cy="4639945"/>
          </a:xfrm>
        </p:spPr>
        <p:txBody>
          <a:bodyPr>
            <a:normAutofit lnSpcReduction="10000"/>
          </a:bodyPr>
          <a:p>
            <a:r>
              <a:rPr lang="x-none" altLang="en-IE"/>
              <a:t>Understand how to construct pseudo-code: this is the steps in "doing" something, broken down.</a:t>
            </a:r>
            <a:endParaRPr lang="x-none" altLang="en-IE"/>
          </a:p>
          <a:p>
            <a:r>
              <a:rPr lang="x-none" altLang="en-IE"/>
              <a:t>use of variables and structures (e.g. lists)</a:t>
            </a:r>
            <a:endParaRPr lang="x-none" altLang="en-IE"/>
          </a:p>
          <a:p>
            <a:r>
              <a:rPr lang="x-none" altLang="en-IE"/>
              <a:t>modularisation: breaking code into functions</a:t>
            </a:r>
            <a:endParaRPr lang="x-none" altLang="en-IE"/>
          </a:p>
          <a:p>
            <a:r>
              <a:rPr lang="x-none" altLang="en-IE"/>
              <a:t>use of conditionals (if, elif, else)</a:t>
            </a:r>
            <a:endParaRPr lang="x-none" altLang="en-IE"/>
          </a:p>
          <a:p>
            <a:r>
              <a:rPr lang="x-none" altLang="en-IE"/>
              <a:t>use of exception handling (try, except, finally)</a:t>
            </a:r>
            <a:endParaRPr lang="x-none" altLang="en-IE"/>
          </a:p>
          <a:p>
            <a:r>
              <a:rPr lang="x-none" altLang="en-IE"/>
              <a:t>using loops</a:t>
            </a:r>
            <a:endParaRPr lang="x-none" altLang="en-IE"/>
          </a:p>
          <a:p>
            <a:r>
              <a:rPr lang="x-none" altLang="en-IE"/>
              <a:t>look up docs (use </a:t>
            </a:r>
            <a:r>
              <a:rPr lang="x-none" altLang="en-IE">
                <a:latin typeface="Courier New" charset="0"/>
              </a:rPr>
              <a:t>help()</a:t>
            </a:r>
            <a:r>
              <a:rPr lang="x-none" altLang="en-IE"/>
              <a:t> for info on a module or function/method)</a:t>
            </a:r>
            <a:endParaRPr lang="x-none" altLang="en-IE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IE"/>
              <a:t>Dictionaries are fast</a:t>
            </a:r>
            <a:endParaRPr lang="x-none" alt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135" y="1593850"/>
            <a:ext cx="8041005" cy="4911090"/>
          </a:xfrm>
        </p:spPr>
        <p:txBody>
          <a:bodyPr>
            <a:normAutofit/>
          </a:bodyPr>
          <a:p>
            <a:r>
              <a:rPr lang="en-IE" altLang="en-US"/>
              <a:t>In computing, a hash table (hash map) is a data structure used to implement an associative array, a structure that can map keys to values. </a:t>
            </a:r>
            <a:endParaRPr lang="en-IE" altLang="en-US"/>
          </a:p>
          <a:p>
            <a:r>
              <a:rPr lang="en-IE" altLang="en-US"/>
              <a:t>A hash table uses a hash function to compute an index into an array of buckets or slots, from which the desired value can be found.</a:t>
            </a:r>
            <a:endParaRPr lang="x-none" altLang="en-IE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IE"/>
              <a:t>How?</a:t>
            </a:r>
            <a:endParaRPr lang="x-none" alt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IE">
                <a:sym typeface="+mn-ea"/>
              </a:rPr>
              <a:t>Simple example (in reality a bit more complex, but this is the idea)</a:t>
            </a:r>
            <a:endParaRPr lang="x-none" altLang="en-IE">
              <a:sym typeface="+mn-ea"/>
            </a:endParaRPr>
          </a:p>
          <a:p>
            <a:r>
              <a:rPr lang="x-none" altLang="en-IE">
                <a:sym typeface="+mn-ea"/>
              </a:rPr>
              <a:t>Take a dict of letters.  'a' maps to an ordinal value of 97 (in the interpreter, enter ord('a')</a:t>
            </a:r>
            <a:endParaRPr lang="x-none" altLang="en-IE"/>
          </a:p>
          <a:p>
            <a:r>
              <a:rPr lang="x-none" altLang="en-IE">
                <a:sym typeface="+mn-ea"/>
              </a:rPr>
              <a:t>Now, in a list of lists, say that the 'key' is 'a' and at position in the list 97, the 'values' are stored in another list at index 97</a:t>
            </a:r>
            <a:endParaRPr lang="x-none" altLang="en-IE">
              <a:sym typeface="+mn-ea"/>
            </a:endParaRPr>
          </a:p>
          <a:p>
            <a:r>
              <a:rPr lang="x-none" altLang="en-IE">
                <a:sym typeface="+mn-ea"/>
              </a:rPr>
              <a:t>Now you don't have to iterate through the list- one you get the ordinal value, you have the data at that position</a:t>
            </a:r>
            <a:endParaRPr lang="en-IE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IE"/>
              <a:t>Applying the same idea:</a:t>
            </a:r>
            <a:endParaRPr lang="x-none" altLang="en-IE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61390" y="1365885"/>
            <a:ext cx="6718300" cy="49053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IE"/>
              <a:t>In practise</a:t>
            </a:r>
            <a:endParaRPr lang="x-none" alt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9285" y="1545590"/>
            <a:ext cx="8086725" cy="5013960"/>
          </a:xfrm>
        </p:spPr>
        <p:txBody>
          <a:bodyPr>
            <a:normAutofit lnSpcReduction="20000"/>
          </a:bodyPr>
          <a:p>
            <a:r>
              <a:rPr lang="x-none" altLang="en-IE"/>
              <a:t>Instead of having to "look through" the entire list in the phone book, the "key" can be generated quickly, and the phone number retrieved very quickly!</a:t>
            </a:r>
            <a:endParaRPr lang="x-none" altLang="en-IE"/>
          </a:p>
          <a:p>
            <a:pPr marL="0" indent="0">
              <a:buNone/>
            </a:pPr>
            <a:endParaRPr lang="x-none" altLang="en-IE"/>
          </a:p>
          <a:p>
            <a:pPr marL="0" indent="0">
              <a:buNone/>
            </a:pPr>
            <a:r>
              <a:rPr lang="x-none" altLang="en-IE"/>
              <a:t>TWO important points!!</a:t>
            </a:r>
            <a:endParaRPr lang="x-none" altLang="en-IE"/>
          </a:p>
          <a:p>
            <a:r>
              <a:rPr lang="x-none" altLang="en-IE" i="1"/>
              <a:t>More than one entry per key not allowed. Which means no duplicate key is allowed.</a:t>
            </a:r>
            <a:endParaRPr lang="x-none" altLang="en-IE" i="1"/>
          </a:p>
          <a:p>
            <a:r>
              <a:rPr lang="x-none" altLang="en-IE" i="1"/>
              <a:t>Keys must be immutable. Which means you can use strings, numbers or tuples as dictionary keys</a:t>
            </a:r>
            <a:endParaRPr lang="x-none" altLang="en-IE" i="1"/>
          </a:p>
          <a:p>
            <a:pPr lvl="1"/>
            <a:r>
              <a:rPr lang="x-none" altLang="en-IE" i="1"/>
              <a:t>Values can be mutable, so values can include things like lists!</a:t>
            </a:r>
            <a:endParaRPr lang="x-none" altLang="en-IE" i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IE"/>
              <a:t>Commonly misunderstood</a:t>
            </a:r>
            <a:endParaRPr lang="x-none" alt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r>
              <a:rPr lang="x-none" altLang="en-IE">
                <a:sym typeface="+mn-ea"/>
              </a:rPr>
              <a:t>From StackOverflow:</a:t>
            </a:r>
            <a:endParaRPr lang="x-none" altLang="en-IE"/>
          </a:p>
          <a:p>
            <a:r>
              <a:rPr lang="x-none" altLang="en-IE" i="1">
                <a:sym typeface="+mn-ea"/>
              </a:rPr>
              <a:t>I am only concerned about performance.  I was coding a Euler problem, and wrote one version with a list and one with a dict.</a:t>
            </a:r>
            <a:endParaRPr lang="x-none" altLang="en-IE" i="1"/>
          </a:p>
          <a:p>
            <a:r>
              <a:rPr lang="x-none" altLang="en-IE" i="1">
                <a:sym typeface="+mn-ea"/>
              </a:rPr>
              <a:t>Why does the second example using dictionaries run incredibly fast, faster than the first example with lists. the example with dictionaries runs almost thirty-fold faster!  I tested these 2 code using n=1000000, and the first code run in 1032 seconds and the second one run in just 3.3 second,,, amazin'!</a:t>
            </a:r>
            <a:endParaRPr lang="x-none" altLang="en-IE" i="1"/>
          </a:p>
          <a:p>
            <a:endParaRPr lang="en-IE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6542</Words>
  <Application>Kingsoft Office WPP</Application>
  <PresentationFormat>Widescreen</PresentationFormat>
  <Paragraphs>213</Paragraphs>
  <Slides>24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Office Theme</vt:lpstr>
      <vt:lpstr>OOP with Python</vt:lpstr>
      <vt:lpstr>Intro</vt:lpstr>
      <vt:lpstr>Next, we must look at</vt:lpstr>
      <vt:lpstr>Pre-requisites</vt:lpstr>
      <vt:lpstr>Dictionaries are fast</vt:lpstr>
      <vt:lpstr>How?</vt:lpstr>
      <vt:lpstr>Applying the same idea:</vt:lpstr>
      <vt:lpstr>In practise</vt:lpstr>
      <vt:lpstr>Commonly misunderstood</vt:lpstr>
      <vt:lpstr>Dictionaries: syntax</vt:lpstr>
      <vt:lpstr>Dictionary: mod or add more</vt:lpstr>
      <vt:lpstr>Dictionary: mod or add more</vt:lpstr>
      <vt:lpstr>Exercise 1: OOP View</vt:lpstr>
      <vt:lpstr>Exercise 1: functional implementation</vt:lpstr>
      <vt:lpstr>Use Case</vt:lpstr>
      <vt:lpstr>Use case: bank account</vt:lpstr>
      <vt:lpstr>Use case diagram for an ATM</vt:lpstr>
      <vt:lpstr>Use case for a bank account</vt:lpstr>
      <vt:lpstr>Creating a "BankAccount" class</vt:lpstr>
      <vt:lpstr>What is an Object?</vt:lpstr>
      <vt:lpstr>Namespaces (like __main__ )</vt:lpstr>
      <vt:lpstr>Python Classes</vt:lpstr>
      <vt:lpstr>Atom Class</vt:lpstr>
      <vt:lpstr>The Atom class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seanr</dc:creator>
  <cp:lastModifiedBy>seanr</cp:lastModifiedBy>
  <cp:revision>4</cp:revision>
  <dcterms:created xsi:type="dcterms:W3CDTF">2016-12-19T09:35:57Z</dcterms:created>
  <dcterms:modified xsi:type="dcterms:W3CDTF">2016-12-19T09:35:57Z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6153-10.1.0.5460</vt:lpwstr>
  </property>
</Properties>
</file>