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1920" cy="468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1920" cy="468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1920" cy="468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1920" cy="468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1920" cy="468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08640"/>
            <a:ext cx="9141840" cy="5475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280" cy="1331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308640"/>
            <a:ext cx="9141840" cy="5475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280" cy="1331640"/>
          </a:xfrm>
          <a:prstGeom prst="rect">
            <a:avLst/>
          </a:prstGeom>
          <a:ln>
            <a:noFill/>
          </a:ln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6308640"/>
            <a:ext cx="9141840" cy="5475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280" cy="1331640"/>
          </a:xfrm>
          <a:prstGeom prst="rect">
            <a:avLst/>
          </a:prstGeom>
          <a:ln>
            <a:noFill/>
          </a:ln>
        </p:spPr>
      </p:pic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6308640"/>
            <a:ext cx="9141840" cy="5475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280" cy="1331640"/>
          </a:xfrm>
          <a:prstGeom prst="rect">
            <a:avLst/>
          </a:prstGeom>
          <a:ln>
            <a:noFill/>
          </a:ln>
        </p:spPr>
      </p:pic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6308640"/>
            <a:ext cx="9141840" cy="5475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280" cy="1331640"/>
          </a:xfrm>
          <a:prstGeom prst="rect">
            <a:avLst/>
          </a:prstGeom>
          <a:ln>
            <a:noFill/>
          </a:ln>
        </p:spPr>
      </p:pic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1920" cy="101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36000" y="4393080"/>
            <a:ext cx="1870560" cy="246312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Analysis of Security Certificates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Team Supercalifragilisticexpialidocious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Anh Minh Tran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Ankur Lohchab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Tomáš Madeja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174760"/>
            <a:ext cx="832032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60064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852000" y="1145160"/>
            <a:ext cx="4758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Security 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6" name="Table 4"/>
          <p:cNvGraphicFramePr/>
          <p:nvPr/>
        </p:nvGraphicFramePr>
        <p:xfrm>
          <a:off x="457560" y="1689120"/>
          <a:ext cx="8137440" cy="3794400"/>
        </p:xfrm>
        <a:graphic>
          <a:graphicData uri="http://schemas.openxmlformats.org/drawingml/2006/table">
            <a:tbl>
              <a:tblPr/>
              <a:tblGrid>
                <a:gridCol w="2186640"/>
                <a:gridCol w="5951160"/>
              </a:tblGrid>
              <a:tr h="38520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Security Objectives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O.AUTH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TOE must assure that only administrators can change the packet filter, VPN and SSH configuration.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O.MEDIAT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TOE must mediate the flow of all data between all connected networks.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2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O.CONFID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TOE must assure that data transferred between the networks protected by firewall components is kept confidential unless explicitly configured otherwise.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6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O.INTEG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TOE must assure that data transferred between the networks protected by firewall components cannot be modified unnoticed unless explicitly configured otherwise.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3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O.NOREPLAY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TOE must assure that data transferred between the networks behind the firewall components cannot be reinjected at a later time unless explicitly configured otherwise.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9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O.AUDREC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TOE must provide an audit trail of security-related events, and a means to present a readable and searchable view to administrators, service users and revisors.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4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O.AVAIL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TOE must optionally provide a fail over solution where the services of a failing system are taken over by a peer machine.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174760"/>
            <a:ext cx="832032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60064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52000" y="1145160"/>
            <a:ext cx="4758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0" name="Table 4"/>
          <p:cNvGraphicFramePr/>
          <p:nvPr/>
        </p:nvGraphicFramePr>
        <p:xfrm>
          <a:off x="457560" y="1689120"/>
          <a:ext cx="8137440" cy="3794400"/>
        </p:xfrm>
        <a:graphic>
          <a:graphicData uri="http://schemas.openxmlformats.org/drawingml/2006/table">
            <a:tbl>
              <a:tblPr/>
              <a:tblGrid>
                <a:gridCol w="2186640"/>
                <a:gridCol w="5951160"/>
              </a:tblGrid>
              <a:tr h="38520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Threats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T.NOATUH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Anonymous user enters a system without athentication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T.SNIFF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gain access to the sensitive data passing between the protected networks. Attack method is packet inspection of Internet traffic.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2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T.SELPRO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gain access to the TOE and read, modify or destroy security sensitive data on the TOE, by sending IP packets to the TOE and exploiting a weakness of the protocol used.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6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T.MEDIAT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send non-permissible data that result in gaining access to resources which is not allowed by the policy. The attack method is construction of IP packets to circumvent filters.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3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T.MSNIFF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gain access to the configuration or audit data passing between the management system and a firewall component. Attack method is packet inspection of Internet traffic.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9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T.MODIFY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modify the sensitive data passing between the protected networks. Attack method is packet interception and modification of Internet traffic.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4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T.MMODIFY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modify the configuration or audit data passing between the management system and a firewall component. Attack method is packet interception and modification of Internet traffic.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174760"/>
            <a:ext cx="832032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60064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52000" y="1145160"/>
            <a:ext cx="4758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Assumptions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4" name="Table 4"/>
          <p:cNvGraphicFramePr/>
          <p:nvPr/>
        </p:nvGraphicFramePr>
        <p:xfrm>
          <a:off x="457560" y="1689120"/>
          <a:ext cx="8137440" cy="3771720"/>
        </p:xfrm>
        <a:graphic>
          <a:graphicData uri="http://schemas.openxmlformats.org/drawingml/2006/table">
            <a:tbl>
              <a:tblPr/>
              <a:tblGrid>
                <a:gridCol w="2186640"/>
                <a:gridCol w="5951160"/>
              </a:tblGrid>
              <a:tr h="35712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Assumptions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A.PHYSEC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management system and the firewall components of the TOE are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physically secure. Only administrators have physical access to the TOE.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This must hold for the management system and the firewall components.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TOE was initialised according to the procedure described in the docu-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A.NOEVIL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Administrators, service users and revisors are non-hostile and follow 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administrator guidance; however, they are capable of error. They 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passwords that are not easily guessable.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A.SINGEN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Information can not flow between the internal and external network, unless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it passes through the TOE.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A.TIMESTMP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environment provides reliable timestamps.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A.ADMIN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Administrators, service users and revisors using the administrative GUI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the management system or the firewall components work in a trusted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network directly connected to the system.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89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A.HANET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environment provides a physical separate network for TSF data transfer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 the optional high availability setup.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A..REMOTE_AUTH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server for external LDAP authentication of genucenter administrators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 revisors is located in a secure network.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39640" y="1772640"/>
            <a:ext cx="800640" cy="50835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Certificates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323720" y="1904400"/>
            <a:ext cx="737928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Thinklogical TLX1280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1457640" y="1917000"/>
            <a:ext cx="72273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1475640" y="3105000"/>
            <a:ext cx="72273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6"/>
          <p:cNvSpPr/>
          <p:nvPr/>
        </p:nvSpPr>
        <p:spPr>
          <a:xfrm>
            <a:off x="1345320" y="2871000"/>
            <a:ext cx="736128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686880" y="2871000"/>
            <a:ext cx="65664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1342080" y="3855960"/>
            <a:ext cx="736128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83640" y="3855960"/>
            <a:ext cx="65664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670320" y="1904400"/>
            <a:ext cx="65664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1"/>
          <p:cNvSpPr/>
          <p:nvPr/>
        </p:nvSpPr>
        <p:spPr>
          <a:xfrm>
            <a:off x="1326960" y="2871000"/>
            <a:ext cx="736128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2"/>
          <p:cNvSpPr/>
          <p:nvPr/>
        </p:nvSpPr>
        <p:spPr>
          <a:xfrm>
            <a:off x="668520" y="2871000"/>
            <a:ext cx="65664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3"/>
          <p:cNvSpPr/>
          <p:nvPr/>
        </p:nvSpPr>
        <p:spPr>
          <a:xfrm>
            <a:off x="1323720" y="3855960"/>
            <a:ext cx="736128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3470760" y="1534680"/>
          <a:ext cx="1943640" cy="3121920"/>
        </p:xfrm>
        <a:graphic>
          <a:graphicData uri="http://schemas.openxmlformats.org/drawingml/2006/table">
            <a:tbl>
              <a:tblPr/>
              <a:tblGrid>
                <a:gridCol w="194400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OTP EEPROM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EEPROM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 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Coprocessor 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PAE 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 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69" name="CustomShape 2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0" name="Table 3"/>
          <p:cNvGraphicFramePr/>
          <p:nvPr/>
        </p:nvGraphicFramePr>
        <p:xfrm>
          <a:off x="5805000" y="1544400"/>
          <a:ext cx="2843640" cy="3387240"/>
        </p:xfrm>
        <a:graphic>
          <a:graphicData uri="http://schemas.openxmlformats.org/drawingml/2006/table">
            <a:tbl>
              <a:tblPr/>
              <a:tblGrid>
                <a:gridCol w="284400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ISO/IEC 14443 Type A contactless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ISO/IEC 7816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contact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GPIO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High Speed SPI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I2C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Table 4"/>
          <p:cNvGraphicFramePr/>
          <p:nvPr/>
        </p:nvGraphicFramePr>
        <p:xfrm>
          <a:off x="395640" y="1544400"/>
          <a:ext cx="2684520" cy="4101480"/>
        </p:xfrm>
        <a:graphic>
          <a:graphicData uri="http://schemas.openxmlformats.org/drawingml/2006/table">
            <a:tbl>
              <a:tblPr/>
              <a:tblGrid>
                <a:gridCol w="268488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Physical protection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Watch Dog Timer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Security Controller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Environment Detection Circuits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Light Sensor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Clock Frequency Monitor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Temperature Sensor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Voltage Sensor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Glitch Sensor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Active Shielding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Table 1"/>
          <p:cNvGraphicFramePr/>
          <p:nvPr/>
        </p:nvGraphicFramePr>
        <p:xfrm>
          <a:off x="4284000" y="1556640"/>
          <a:ext cx="1522080" cy="2223360"/>
        </p:xfrm>
        <a:graphic>
          <a:graphicData uri="http://schemas.openxmlformats.org/drawingml/2006/table">
            <a:tbl>
              <a:tblPr/>
              <a:tblGrid>
                <a:gridCol w="15224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Algorithm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DES/TDES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RSA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ECC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73" name="CustomShape 2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4" name="Table 3"/>
          <p:cNvGraphicFramePr/>
          <p:nvPr/>
        </p:nvGraphicFramePr>
        <p:xfrm>
          <a:off x="451080" y="1556640"/>
          <a:ext cx="3384000" cy="3567600"/>
        </p:xfrm>
        <a:graphic>
          <a:graphicData uri="http://schemas.openxmlformats.org/drawingml/2006/table">
            <a:tbl>
              <a:tblPr/>
              <a:tblGrid>
                <a:gridCol w="338436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Coprocessors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CRC-CCITT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DES/TDES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PAE for RSA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PAE for ECC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HASH (SHA1/SHA256)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38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Domestic Algorithm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6" name="Table 2"/>
          <p:cNvGraphicFramePr/>
          <p:nvPr/>
        </p:nvGraphicFramePr>
        <p:xfrm>
          <a:off x="457200" y="2174760"/>
          <a:ext cx="4039560" cy="2964960"/>
        </p:xfrm>
        <a:graphic>
          <a:graphicData uri="http://schemas.openxmlformats.org/drawingml/2006/table">
            <a:tbl>
              <a:tblPr/>
              <a:tblGrid>
                <a:gridCol w="1594440"/>
                <a:gridCol w="2445480"/>
              </a:tblGrid>
              <a:tr h="3621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Threats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T.Leak-Inherent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Inherent information leakage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T.Phys-Probing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Physical probing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T.Malfunction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Malfunction due to enviromental 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T.Phys-Manipulation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Pysical manipulation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T.Leak-Forced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Forced information leakage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T.Abuse-Func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Abuse of functionality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8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T.RND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Deficiency of random numbers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Table 3"/>
          <p:cNvGraphicFramePr/>
          <p:nvPr/>
        </p:nvGraphicFramePr>
        <p:xfrm>
          <a:off x="4645080" y="2174760"/>
          <a:ext cx="4041000" cy="1747800"/>
        </p:xfrm>
        <a:graphic>
          <a:graphicData uri="http://schemas.openxmlformats.org/drawingml/2006/table">
            <a:tbl>
              <a:tblPr/>
              <a:tblGrid>
                <a:gridCol w="2020680"/>
                <a:gridCol w="2020680"/>
              </a:tblGrid>
              <a:tr h="35712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Security Objectives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O.RSA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Encryption, decryption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O.ECC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Signature generation and verification, DH, point multiplication and addition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O.TDES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Encryption, decryption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O.AES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Encryption, decryption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78" name="CustomShape 4"/>
          <p:cNvSpPr/>
          <p:nvPr/>
        </p:nvSpPr>
        <p:spPr>
          <a:xfrm>
            <a:off x="3852000" y="1145160"/>
            <a:ext cx="4758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Attacker/Threat 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Table 1"/>
          <p:cNvGraphicFramePr/>
          <p:nvPr/>
        </p:nvGraphicFramePr>
        <p:xfrm>
          <a:off x="457200" y="2174760"/>
          <a:ext cx="1954080" cy="1481400"/>
        </p:xfrm>
        <a:graphic>
          <a:graphicData uri="http://schemas.openxmlformats.org/drawingml/2006/table">
            <a:tbl>
              <a:tblPr/>
              <a:tblGrid>
                <a:gridCol w="195444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Developer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86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Engineering samples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86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Wafers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5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Simulation tool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Table 2"/>
          <p:cNvGraphicFramePr/>
          <p:nvPr/>
        </p:nvGraphicFramePr>
        <p:xfrm>
          <a:off x="5436000" y="2174760"/>
          <a:ext cx="3250080" cy="2620440"/>
        </p:xfrm>
        <a:graphic>
          <a:graphicData uri="http://schemas.openxmlformats.org/drawingml/2006/table">
            <a:tbl>
              <a:tblPr/>
              <a:tblGrid>
                <a:gridCol w="3250440"/>
              </a:tblGrid>
              <a:tr h="36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Vulnerablity Analysis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Deign and Implementation review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Code review of crypto lib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Code review of boot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tests of features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Review based on “JIL Attack Methods for Smartcards and Similar Devices”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1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Penetration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3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3852000" y="1145160"/>
            <a:ext cx="4758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Testing &amp;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3" name="Table 5"/>
          <p:cNvGraphicFramePr/>
          <p:nvPr/>
        </p:nvGraphicFramePr>
        <p:xfrm>
          <a:off x="2699640" y="2175120"/>
          <a:ext cx="2447640" cy="2220840"/>
        </p:xfrm>
        <a:graphic>
          <a:graphicData uri="http://schemas.openxmlformats.org/drawingml/2006/table">
            <a:tbl>
              <a:tblPr/>
              <a:tblGrid>
                <a:gridCol w="24480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Evaluator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8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SFI interfaces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Security mechanisms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Developer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Augmented developer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907640" y="508536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39640" y="1772640"/>
            <a:ext cx="800640" cy="50835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Certificates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323720" y="1904400"/>
            <a:ext cx="737928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Thinklogical TLX1280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457640" y="1917000"/>
            <a:ext cx="72273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1475640" y="3105000"/>
            <a:ext cx="72273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1345320" y="2871000"/>
            <a:ext cx="736128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686880" y="2871000"/>
            <a:ext cx="65664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1342080" y="3855960"/>
            <a:ext cx="736128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683640" y="3855960"/>
            <a:ext cx="65664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670320" y="1904400"/>
            <a:ext cx="65664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1326960" y="2871000"/>
            <a:ext cx="736128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668520" y="2871000"/>
            <a:ext cx="65664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1323720" y="3855960"/>
            <a:ext cx="736128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1600200"/>
            <a:ext cx="403668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1280 x 1280 routing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 Data Input and Output Cards having 32 optical input and output ports.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Input and Output Cards to connect with any output or multiple outputs.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48320" y="1600200"/>
            <a:ext cx="403668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Thinklogical TLX1280 Matrix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Thinklogical TLX1280 Matrix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2174760"/>
            <a:ext cx="403848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violation of confidentiality of the information.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 gathered within the peripheral shall not be accessible by any other connection.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information shall be shared between switches computers and peripheral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TOE shall meet the appropriate national requirements for electromagnetic emission.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encryption of optical, wired network connections (needs physical security).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2" name="Table 3"/>
          <p:cNvGraphicFramePr/>
          <p:nvPr/>
        </p:nvGraphicFramePr>
        <p:xfrm>
          <a:off x="4655520" y="2781000"/>
          <a:ext cx="4040280" cy="2222640"/>
        </p:xfrm>
        <a:graphic>
          <a:graphicData uri="http://schemas.openxmlformats.org/drawingml/2006/table">
            <a:tbl>
              <a:tblPr/>
              <a:tblGrid>
                <a:gridCol w="1292400"/>
                <a:gridCol w="2748240"/>
              </a:tblGrid>
              <a:tr h="572760">
                <a:tc gridSpan="2"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Security functional requirements are similar to the PSSPP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804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FDP_ETC.1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Export of user data without security attributes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744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FDP_IFC.1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Subset information flow control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744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FDP_IFF.1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 security attributes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1696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FDP_ITC.1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Import of user data without attributes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4"/>
          <p:cNvSpPr/>
          <p:nvPr/>
        </p:nvSpPr>
        <p:spPr>
          <a:xfrm>
            <a:off x="3852000" y="1145160"/>
            <a:ext cx="4758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Security Functional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174760"/>
            <a:ext cx="403848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Delivery &amp; installation in a manner that violates security policy.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attack on TOE may violate security policy.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Residual data  transfer between different port groups.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information may be transferred to unintended port group.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645080" y="2174760"/>
            <a:ext cx="403992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Thinklogical TLX1280 Matrix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852000" y="1145160"/>
            <a:ext cx="4758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Attacker/Threat 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174760"/>
            <a:ext cx="403848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Attacker model details are missing.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details of evaluation procedure.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performed too generic, details missing.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645080" y="2174760"/>
            <a:ext cx="403992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Thinklogical TLX1280 Matrix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852000" y="1145160"/>
            <a:ext cx="4758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39640" y="1772640"/>
            <a:ext cx="800640" cy="508356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Certificates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323720" y="1904400"/>
            <a:ext cx="737928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Thinklogical TLX1280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457640" y="1917000"/>
            <a:ext cx="72273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1475640" y="3105000"/>
            <a:ext cx="72273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"/>
          <p:cNvSpPr/>
          <p:nvPr/>
        </p:nvSpPr>
        <p:spPr>
          <a:xfrm>
            <a:off x="1345320" y="2871000"/>
            <a:ext cx="736128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686880" y="2871000"/>
            <a:ext cx="65664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1342080" y="3855960"/>
            <a:ext cx="736128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683640" y="3855960"/>
            <a:ext cx="65664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670320" y="1904400"/>
            <a:ext cx="65664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1326960" y="2871000"/>
            <a:ext cx="736128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668520" y="2871000"/>
            <a:ext cx="656640" cy="646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3"/>
          <p:cNvSpPr/>
          <p:nvPr/>
        </p:nvSpPr>
        <p:spPr>
          <a:xfrm>
            <a:off x="1323720" y="3855960"/>
            <a:ext cx="7361280" cy="6462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1600200"/>
            <a:ext cx="403668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main functions: monitoring data traffic and protecting LAN/Internet interface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(firewall)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enabling the exchange of encrypted data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(VPN)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Optional SIP relay funtionality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consists only of the software (on CD or USB) and its 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checksum of software on CD/USB provided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cryptographic algorithms are part of TOE, e.g. RNG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648320" y="1600200"/>
            <a:ext cx="403668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EAL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Evaluated by developer and an independent evaluator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procedures = scripts in Ruby, Perl or Shell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Developer: local and live tests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Independent eval.: only live tests but with additional vulnerability tests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on the tests are not provided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14308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174760"/>
            <a:ext cx="403848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Security Assurance Rationale: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ALC_FLR.2 Flaw reporting procedures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ASE_TSS.2 TOE summary specification with architectural design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AVA_VAN.4 Methodical vulnerability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645080" y="2174760"/>
            <a:ext cx="4039920" cy="39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2600640" y="404640"/>
            <a:ext cx="6541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852000" y="1145160"/>
            <a:ext cx="47584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Security Functional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2" name="Table 5"/>
          <p:cNvGraphicFramePr/>
          <p:nvPr/>
        </p:nvGraphicFramePr>
        <p:xfrm>
          <a:off x="4655880" y="1920240"/>
          <a:ext cx="4051800" cy="2941560"/>
        </p:xfrm>
        <a:graphic>
          <a:graphicData uri="http://schemas.openxmlformats.org/drawingml/2006/table">
            <a:tbl>
              <a:tblPr/>
              <a:tblGrid>
                <a:gridCol w="1296000"/>
                <a:gridCol w="2756160"/>
              </a:tblGrid>
              <a:tr h="317520">
                <a:tc gridSpan="2"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TOE Scurity Functionality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SF_PF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Packet 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Network Separation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SF_IPSEC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IPSec Filtering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SIP Relay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Identification and Authentication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SF_AU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Audit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SF_SSH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SSH Channel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SF_ADM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Administration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SF_GEN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General Management Facilities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2020-03-23T01:24:59Z</dcterms:created>
  <dc:creator>ankur lohchab</dc:creator>
  <dc:description/>
  <dc:language>en-US</dc:language>
  <cp:lastModifiedBy/>
  <dcterms:modified xsi:type="dcterms:W3CDTF">2020-03-25T10:39:34Z</dcterms:modified>
  <cp:revision>45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