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2"/>
  </p:notesMasterIdLst>
  <p:sldIdLst>
    <p:sldId id="256" r:id="rId2"/>
    <p:sldId id="257" r:id="rId3"/>
    <p:sldId id="258" r:id="rId4"/>
    <p:sldId id="259" r:id="rId5"/>
    <p:sldId id="260" r:id="rId6"/>
    <p:sldId id="275" r:id="rId7"/>
    <p:sldId id="274" r:id="rId8"/>
    <p:sldId id="261" r:id="rId9"/>
    <p:sldId id="265" r:id="rId10"/>
    <p:sldId id="263" r:id="rId11"/>
    <p:sldId id="270" r:id="rId12"/>
    <p:sldId id="271" r:id="rId13"/>
    <p:sldId id="272" r:id="rId14"/>
    <p:sldId id="273" r:id="rId15"/>
    <p:sldId id="266" r:id="rId16"/>
    <p:sldId id="264" r:id="rId17"/>
    <p:sldId id="267" r:id="rId18"/>
    <p:sldId id="268" r:id="rId19"/>
    <p:sldId id="269" r:id="rId20"/>
    <p:sldId id="262"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BE89BF-83A5-02B3-24A1-176C24B47995}" v="36" dt="2020-03-26T08:06:41.264"/>
    <p1510:client id="{71F7E8E8-63C9-777B-2ABF-B238627A0230}" v="4" dt="2020-03-25T22:53:58.544"/>
    <p1510:client id="{7D557538-294E-AFFE-B168-478C568E4451}" v="23" dt="2020-03-26T07:32:13.6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2" autoAdjust="0"/>
    <p:restoredTop sz="94542" autoAdjust="0"/>
  </p:normalViewPr>
  <p:slideViewPr>
    <p:cSldViewPr>
      <p:cViewPr varScale="1">
        <p:scale>
          <a:sx n="72" d="100"/>
          <a:sy n="72" d="100"/>
        </p:scale>
        <p:origin x="1506"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h Minh Tran" userId="S::459379@muni.cz::b3788d88-cf3d-4b77-970d-ad61f246fa46" providerId="AD" clId="Web-{71F7E8E8-63C9-777B-2ABF-B238627A0230}"/>
    <pc:docChg chg="modSld">
      <pc:chgData name="Anh Minh Tran" userId="S::459379@muni.cz::b3788d88-cf3d-4b77-970d-ad61f246fa46" providerId="AD" clId="Web-{71F7E8E8-63C9-777B-2ABF-B238627A0230}" dt="2020-03-25T22:53:58.544" v="3" actId="20577"/>
      <pc:docMkLst>
        <pc:docMk/>
      </pc:docMkLst>
      <pc:sldChg chg="modSp">
        <pc:chgData name="Anh Minh Tran" userId="S::459379@muni.cz::b3788d88-cf3d-4b77-970d-ad61f246fa46" providerId="AD" clId="Web-{71F7E8E8-63C9-777B-2ABF-B238627A0230}" dt="2020-03-25T22:53:58.528" v="2" actId="20577"/>
        <pc:sldMkLst>
          <pc:docMk/>
          <pc:sldMk cId="2167696870" sldId="263"/>
        </pc:sldMkLst>
        <pc:spChg chg="mod">
          <ac:chgData name="Anh Minh Tran" userId="S::459379@muni.cz::b3788d88-cf3d-4b77-970d-ad61f246fa46" providerId="AD" clId="Web-{71F7E8E8-63C9-777B-2ABF-B238627A0230}" dt="2020-03-25T22:53:58.528" v="2" actId="20577"/>
          <ac:spMkLst>
            <pc:docMk/>
            <pc:sldMk cId="2167696870" sldId="263"/>
            <ac:spMk id="4" creationId="{C476DE12-CA91-4DA8-8433-90973EFA5D5F}"/>
          </ac:spMkLst>
        </pc:spChg>
      </pc:sldChg>
    </pc:docChg>
  </pc:docChgLst>
  <pc:docChgLst>
    <pc:chgData name="Anh Minh Tran" userId="S::459379@muni.cz::b3788d88-cf3d-4b77-970d-ad61f246fa46" providerId="AD" clId="Web-{24BE89BF-83A5-02B3-24A1-176C24B47995}"/>
    <pc:docChg chg="modSld">
      <pc:chgData name="Anh Minh Tran" userId="S::459379@muni.cz::b3788d88-cf3d-4b77-970d-ad61f246fa46" providerId="AD" clId="Web-{24BE89BF-83A5-02B3-24A1-176C24B47995}" dt="2020-03-26T08:06:34.280" v="7"/>
      <pc:docMkLst>
        <pc:docMk/>
      </pc:docMkLst>
      <pc:sldChg chg="modSp">
        <pc:chgData name="Anh Minh Tran" userId="S::459379@muni.cz::b3788d88-cf3d-4b77-970d-ad61f246fa46" providerId="AD" clId="Web-{24BE89BF-83A5-02B3-24A1-176C24B47995}" dt="2020-03-26T08:06:05.155" v="1"/>
        <pc:sldMkLst>
          <pc:docMk/>
          <pc:sldMk cId="971543479" sldId="270"/>
        </pc:sldMkLst>
        <pc:graphicFrameChg chg="mod modGraphic">
          <ac:chgData name="Anh Minh Tran" userId="S::459379@muni.cz::b3788d88-cf3d-4b77-970d-ad61f246fa46" providerId="AD" clId="Web-{24BE89BF-83A5-02B3-24A1-176C24B47995}" dt="2020-03-26T08:06:05.155" v="1"/>
          <ac:graphicFrameMkLst>
            <pc:docMk/>
            <pc:sldMk cId="971543479" sldId="270"/>
            <ac:graphicFrameMk id="9" creationId="{F3141FCB-E102-4E7F-A8CC-9E17AF09CD38}"/>
          </ac:graphicFrameMkLst>
        </pc:graphicFrameChg>
      </pc:sldChg>
      <pc:sldChg chg="modSp">
        <pc:chgData name="Anh Minh Tran" userId="S::459379@muni.cz::b3788d88-cf3d-4b77-970d-ad61f246fa46" providerId="AD" clId="Web-{24BE89BF-83A5-02B3-24A1-176C24B47995}" dt="2020-03-26T08:06:18.452" v="3"/>
        <pc:sldMkLst>
          <pc:docMk/>
          <pc:sldMk cId="1004322468" sldId="272"/>
        </pc:sldMkLst>
        <pc:graphicFrameChg chg="mod modGraphic">
          <ac:chgData name="Anh Minh Tran" userId="S::459379@muni.cz::b3788d88-cf3d-4b77-970d-ad61f246fa46" providerId="AD" clId="Web-{24BE89BF-83A5-02B3-24A1-176C24B47995}" dt="2020-03-26T08:06:18.452" v="3"/>
          <ac:graphicFrameMkLst>
            <pc:docMk/>
            <pc:sldMk cId="1004322468" sldId="272"/>
            <ac:graphicFrameMk id="4" creationId="{5BA09208-9C34-478B-A191-3197BAB2AC55}"/>
          </ac:graphicFrameMkLst>
        </pc:graphicFrameChg>
      </pc:sldChg>
      <pc:sldChg chg="modSp">
        <pc:chgData name="Anh Minh Tran" userId="S::459379@muni.cz::b3788d88-cf3d-4b77-970d-ad61f246fa46" providerId="AD" clId="Web-{24BE89BF-83A5-02B3-24A1-176C24B47995}" dt="2020-03-26T08:06:34.280" v="7"/>
        <pc:sldMkLst>
          <pc:docMk/>
          <pc:sldMk cId="356703258" sldId="273"/>
        </pc:sldMkLst>
        <pc:graphicFrameChg chg="mod modGraphic">
          <ac:chgData name="Anh Minh Tran" userId="S::459379@muni.cz::b3788d88-cf3d-4b77-970d-ad61f246fa46" providerId="AD" clId="Web-{24BE89BF-83A5-02B3-24A1-176C24B47995}" dt="2020-03-26T08:06:34.280" v="7"/>
          <ac:graphicFrameMkLst>
            <pc:docMk/>
            <pc:sldMk cId="356703258" sldId="273"/>
            <ac:graphicFrameMk id="4" creationId="{E8E94AAB-66C4-4CF5-8936-79C3DA5EFD36}"/>
          </ac:graphicFrameMkLst>
        </pc:graphicFrameChg>
      </pc:sldChg>
    </pc:docChg>
  </pc:docChgLst>
  <pc:docChgLst>
    <pc:chgData name="Anh Minh Tran" userId="S::459379@muni.cz::b3788d88-cf3d-4b77-970d-ad61f246fa46" providerId="AD" clId="Web-{7D557538-294E-AFFE-B168-478C568E4451}"/>
    <pc:docChg chg="modSld">
      <pc:chgData name="Anh Minh Tran" userId="S::459379@muni.cz::b3788d88-cf3d-4b77-970d-ad61f246fa46" providerId="AD" clId="Web-{7D557538-294E-AFFE-B168-478C568E4451}" dt="2020-03-26T07:32:13.605" v="22" actId="20577"/>
      <pc:docMkLst>
        <pc:docMk/>
      </pc:docMkLst>
      <pc:sldChg chg="modSp">
        <pc:chgData name="Anh Minh Tran" userId="S::459379@muni.cz::b3788d88-cf3d-4b77-970d-ad61f246fa46" providerId="AD" clId="Web-{7D557538-294E-AFFE-B168-478C568E4451}" dt="2020-03-26T07:32:13.605" v="21" actId="20577"/>
        <pc:sldMkLst>
          <pc:docMk/>
          <pc:sldMk cId="2167696870" sldId="263"/>
        </pc:sldMkLst>
        <pc:spChg chg="mod">
          <ac:chgData name="Anh Minh Tran" userId="S::459379@muni.cz::b3788d88-cf3d-4b77-970d-ad61f246fa46" providerId="AD" clId="Web-{7D557538-294E-AFFE-B168-478C568E4451}" dt="2020-03-26T07:32:13.605" v="21" actId="20577"/>
          <ac:spMkLst>
            <pc:docMk/>
            <pc:sldMk cId="2167696870" sldId="263"/>
            <ac:spMk id="3" creationId="{5FECEA1D-D165-4AB9-B5F3-A30CDE4336AB}"/>
          </ac:spMkLst>
        </pc:spChg>
        <pc:spChg chg="mod">
          <ac:chgData name="Anh Minh Tran" userId="S::459379@muni.cz::b3788d88-cf3d-4b77-970d-ad61f246fa46" providerId="AD" clId="Web-{7D557538-294E-AFFE-B168-478C568E4451}" dt="2020-03-26T07:31:09.886" v="9" actId="20577"/>
          <ac:spMkLst>
            <pc:docMk/>
            <pc:sldMk cId="2167696870" sldId="263"/>
            <ac:spMk id="4" creationId="{C476DE12-CA91-4DA8-8433-90973EFA5D5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2DB9DD-29FC-4A9E-B9FC-CB413008A6BF}" type="datetimeFigureOut">
              <a:rPr lang="en-US" smtClean="0"/>
              <a:t>3/26/2020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94C562-EABB-4446-8EA3-3B0523C5A977}" type="slidenum">
              <a:rPr lang="en-US" smtClean="0"/>
              <a:t>‹#›</a:t>
            </a:fld>
            <a:endParaRPr lang="en-US"/>
          </a:p>
        </p:txBody>
      </p:sp>
    </p:spTree>
    <p:extLst>
      <p:ext uri="{BB962C8B-B14F-4D97-AF65-F5344CB8AC3E}">
        <p14:creationId xmlns:p14="http://schemas.microsoft.com/office/powerpoint/2010/main" val="7070771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normAutofit/>
          </a:bodyPr>
          <a:lstStyle>
            <a:lvl1pPr marL="0" indent="0" algn="ctr">
              <a:buNone/>
              <a:defRPr sz="1800">
                <a:solidFill>
                  <a:schemeClr val="accent1">
                    <a:lumMod val="75000"/>
                  </a:schemeClr>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a:extLst>
              <a:ext uri="{FF2B5EF4-FFF2-40B4-BE49-F238E27FC236}">
                <a16:creationId xmlns:a16="http://schemas.microsoft.com/office/drawing/2014/main" id="{B7489275-142B-41D6-A1FF-9612E2C57F29}"/>
              </a:ext>
            </a:extLst>
          </p:cNvPr>
          <p:cNvSpPr>
            <a:spLocks noGrp="1"/>
          </p:cNvSpPr>
          <p:nvPr>
            <p:ph type="dt" sz="half" idx="10"/>
          </p:nvPr>
        </p:nvSpPr>
        <p:spPr/>
        <p:txBody>
          <a:bodyPr/>
          <a:lstStyle/>
          <a:p>
            <a:r>
              <a:rPr lang="en-US"/>
              <a:t>2020-03-26</a:t>
            </a:r>
            <a:endParaRPr lang="en-US" dirty="0"/>
          </a:p>
        </p:txBody>
      </p:sp>
      <p:sp>
        <p:nvSpPr>
          <p:cNvPr id="5" name="Footer Placeholder 4">
            <a:extLst>
              <a:ext uri="{FF2B5EF4-FFF2-40B4-BE49-F238E27FC236}">
                <a16:creationId xmlns:a16="http://schemas.microsoft.com/office/drawing/2014/main" id="{ED409C62-5AF8-42A0-A8ED-8630D27B8CD6}"/>
              </a:ext>
            </a:extLst>
          </p:cNvPr>
          <p:cNvSpPr>
            <a:spLocks noGrp="1"/>
          </p:cNvSpPr>
          <p:nvPr>
            <p:ph type="ftr" sz="quarter" idx="11"/>
          </p:nvPr>
        </p:nvSpPr>
        <p:spPr/>
        <p:txBody>
          <a:bodyPr/>
          <a:lstStyle/>
          <a:p>
            <a:r>
              <a:rPr lang="en-US"/>
              <a:t>PV204 </a:t>
            </a:r>
            <a:endParaRPr lang="en-US" dirty="0"/>
          </a:p>
        </p:txBody>
      </p:sp>
      <p:sp>
        <p:nvSpPr>
          <p:cNvPr id="6" name="Slide Number Placeholder 5">
            <a:extLst>
              <a:ext uri="{FF2B5EF4-FFF2-40B4-BE49-F238E27FC236}">
                <a16:creationId xmlns:a16="http://schemas.microsoft.com/office/drawing/2014/main" id="{7A420931-AE3C-4F04-80A9-6980A26D6EF5}"/>
              </a:ext>
            </a:extLst>
          </p:cNvPr>
          <p:cNvSpPr>
            <a:spLocks noGrp="1"/>
          </p:cNvSpPr>
          <p:nvPr>
            <p:ph type="sldNum" sz="quarter" idx="12"/>
          </p:nvPr>
        </p:nvSpPr>
        <p:spPr/>
        <p:txBody>
          <a:bodyPr/>
          <a:lstStyle/>
          <a:p>
            <a:fld id="{71EF5873-10D2-4FEE-AE7C-458464C99677}" type="slidenum">
              <a:rPr lang="en-US" smtClean="0"/>
              <a:pPr/>
              <a:t>‹#›</a:t>
            </a:fld>
            <a:r>
              <a:rPr lang="en-US"/>
              <a:t>/20</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47DE06-9E08-4AB7-9638-7FD42256E381}"/>
              </a:ext>
            </a:extLst>
          </p:cNvPr>
          <p:cNvSpPr>
            <a:spLocks noGrp="1"/>
          </p:cNvSpPr>
          <p:nvPr>
            <p:ph type="dt" sz="half" idx="10"/>
          </p:nvPr>
        </p:nvSpPr>
        <p:spPr/>
        <p:txBody>
          <a:bodyPr/>
          <a:lstStyle/>
          <a:p>
            <a:r>
              <a:rPr lang="en-US"/>
              <a:t>2020-03-26</a:t>
            </a:r>
            <a:endParaRPr lang="en-US" dirty="0"/>
          </a:p>
        </p:txBody>
      </p:sp>
      <p:sp>
        <p:nvSpPr>
          <p:cNvPr id="5" name="Footer Placeholder 4">
            <a:extLst>
              <a:ext uri="{FF2B5EF4-FFF2-40B4-BE49-F238E27FC236}">
                <a16:creationId xmlns:a16="http://schemas.microsoft.com/office/drawing/2014/main" id="{D678EC51-490C-4215-B394-B3BCC9BA7E3B}"/>
              </a:ext>
            </a:extLst>
          </p:cNvPr>
          <p:cNvSpPr>
            <a:spLocks noGrp="1"/>
          </p:cNvSpPr>
          <p:nvPr>
            <p:ph type="ftr" sz="quarter" idx="11"/>
          </p:nvPr>
        </p:nvSpPr>
        <p:spPr/>
        <p:txBody>
          <a:bodyPr/>
          <a:lstStyle/>
          <a:p>
            <a:r>
              <a:rPr lang="en-US"/>
              <a:t>PV204 </a:t>
            </a:r>
            <a:endParaRPr lang="en-US" dirty="0"/>
          </a:p>
        </p:txBody>
      </p:sp>
      <p:sp>
        <p:nvSpPr>
          <p:cNvPr id="6" name="Slide Number Placeholder 5">
            <a:extLst>
              <a:ext uri="{FF2B5EF4-FFF2-40B4-BE49-F238E27FC236}">
                <a16:creationId xmlns:a16="http://schemas.microsoft.com/office/drawing/2014/main" id="{18FABD52-78D2-4FD4-B14B-703B33DC6B01}"/>
              </a:ext>
            </a:extLst>
          </p:cNvPr>
          <p:cNvSpPr>
            <a:spLocks noGrp="1"/>
          </p:cNvSpPr>
          <p:nvPr>
            <p:ph type="sldNum" sz="quarter" idx="12"/>
          </p:nvPr>
        </p:nvSpPr>
        <p:spPr/>
        <p:txBody>
          <a:bodyPr/>
          <a:lstStyle/>
          <a:p>
            <a:fld id="{71EF5873-10D2-4FEE-AE7C-458464C99677}" type="slidenum">
              <a:rPr lang="en-US" smtClean="0"/>
              <a:pPr/>
              <a:t>‹#›</a:t>
            </a:fld>
            <a:r>
              <a:rPr lang="en-US"/>
              <a:t>/20</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576" y="1484784"/>
            <a:ext cx="5721424" cy="46413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213535-B2C0-4611-965F-1D2F2BCAE065}"/>
              </a:ext>
            </a:extLst>
          </p:cNvPr>
          <p:cNvSpPr>
            <a:spLocks noGrp="1"/>
          </p:cNvSpPr>
          <p:nvPr>
            <p:ph type="dt" sz="half" idx="10"/>
          </p:nvPr>
        </p:nvSpPr>
        <p:spPr/>
        <p:txBody>
          <a:bodyPr/>
          <a:lstStyle/>
          <a:p>
            <a:r>
              <a:rPr lang="en-US"/>
              <a:t>2020-03-26</a:t>
            </a:r>
            <a:endParaRPr lang="en-US" dirty="0"/>
          </a:p>
        </p:txBody>
      </p:sp>
      <p:sp>
        <p:nvSpPr>
          <p:cNvPr id="5" name="Footer Placeholder 4">
            <a:extLst>
              <a:ext uri="{FF2B5EF4-FFF2-40B4-BE49-F238E27FC236}">
                <a16:creationId xmlns:a16="http://schemas.microsoft.com/office/drawing/2014/main" id="{7E269657-419A-4BA9-A291-04E0CE22AA10}"/>
              </a:ext>
            </a:extLst>
          </p:cNvPr>
          <p:cNvSpPr>
            <a:spLocks noGrp="1"/>
          </p:cNvSpPr>
          <p:nvPr>
            <p:ph type="ftr" sz="quarter" idx="11"/>
          </p:nvPr>
        </p:nvSpPr>
        <p:spPr/>
        <p:txBody>
          <a:bodyPr/>
          <a:lstStyle/>
          <a:p>
            <a:r>
              <a:rPr lang="en-US"/>
              <a:t>PV204 </a:t>
            </a:r>
            <a:endParaRPr lang="en-US" dirty="0"/>
          </a:p>
        </p:txBody>
      </p:sp>
      <p:sp>
        <p:nvSpPr>
          <p:cNvPr id="6" name="Slide Number Placeholder 5">
            <a:extLst>
              <a:ext uri="{FF2B5EF4-FFF2-40B4-BE49-F238E27FC236}">
                <a16:creationId xmlns:a16="http://schemas.microsoft.com/office/drawing/2014/main" id="{21D08B9E-FA75-46C5-930C-2BB5F2E0165C}"/>
              </a:ext>
            </a:extLst>
          </p:cNvPr>
          <p:cNvSpPr>
            <a:spLocks noGrp="1"/>
          </p:cNvSpPr>
          <p:nvPr>
            <p:ph type="sldNum" sz="quarter" idx="12"/>
          </p:nvPr>
        </p:nvSpPr>
        <p:spPr/>
        <p:txBody>
          <a:bodyPr/>
          <a:lstStyle/>
          <a:p>
            <a:fld id="{71EF5873-10D2-4FEE-AE7C-458464C99677}" type="slidenum">
              <a:rPr lang="en-US" smtClean="0"/>
              <a:pPr/>
              <a:t>‹#›</a:t>
            </a:fld>
            <a:r>
              <a:rPr lang="en-US"/>
              <a:t>/20</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99C1AC5-4C26-4409-AF39-98E7836A004E}"/>
              </a:ext>
            </a:extLst>
          </p:cNvPr>
          <p:cNvSpPr>
            <a:spLocks noGrp="1"/>
          </p:cNvSpPr>
          <p:nvPr>
            <p:ph type="dt" sz="half" idx="10"/>
          </p:nvPr>
        </p:nvSpPr>
        <p:spPr/>
        <p:txBody>
          <a:bodyPr/>
          <a:lstStyle/>
          <a:p>
            <a:r>
              <a:rPr lang="en-US"/>
              <a:t>2020-03-26</a:t>
            </a:r>
            <a:endParaRPr lang="en-US" dirty="0"/>
          </a:p>
        </p:txBody>
      </p:sp>
      <p:sp>
        <p:nvSpPr>
          <p:cNvPr id="5" name="Footer Placeholder 4">
            <a:extLst>
              <a:ext uri="{FF2B5EF4-FFF2-40B4-BE49-F238E27FC236}">
                <a16:creationId xmlns:a16="http://schemas.microsoft.com/office/drawing/2014/main" id="{43BDF5DA-27FA-4837-97F1-B70FE1AA4C7C}"/>
              </a:ext>
            </a:extLst>
          </p:cNvPr>
          <p:cNvSpPr>
            <a:spLocks noGrp="1"/>
          </p:cNvSpPr>
          <p:nvPr>
            <p:ph type="ftr" sz="quarter" idx="11"/>
          </p:nvPr>
        </p:nvSpPr>
        <p:spPr/>
        <p:txBody>
          <a:bodyPr/>
          <a:lstStyle/>
          <a:p>
            <a:r>
              <a:rPr lang="en-US"/>
              <a:t>PV204 </a:t>
            </a:r>
            <a:endParaRPr lang="en-US" dirty="0"/>
          </a:p>
        </p:txBody>
      </p:sp>
      <p:sp>
        <p:nvSpPr>
          <p:cNvPr id="6" name="Slide Number Placeholder 5">
            <a:extLst>
              <a:ext uri="{FF2B5EF4-FFF2-40B4-BE49-F238E27FC236}">
                <a16:creationId xmlns:a16="http://schemas.microsoft.com/office/drawing/2014/main" id="{462217FC-9A36-44CE-AD1F-064C48D1E7B6}"/>
              </a:ext>
            </a:extLst>
          </p:cNvPr>
          <p:cNvSpPr>
            <a:spLocks noGrp="1"/>
          </p:cNvSpPr>
          <p:nvPr>
            <p:ph type="sldNum" sz="quarter" idx="12"/>
          </p:nvPr>
        </p:nvSpPr>
        <p:spPr/>
        <p:txBody>
          <a:bodyPr/>
          <a:lstStyle/>
          <a:p>
            <a:fld id="{71EF5873-10D2-4FEE-AE7C-458464C99677}" type="slidenum">
              <a:rPr lang="en-US" smtClean="0"/>
              <a:pPr/>
              <a:t>‹#›</a:t>
            </a:fld>
            <a:r>
              <a:rPr lang="en-US"/>
              <a:t>/20</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accent1">
                    <a:lumMod val="75000"/>
                  </a:schemeClr>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68BBF571-FA10-4929-BFC9-8C114B64CA24}"/>
              </a:ext>
            </a:extLst>
          </p:cNvPr>
          <p:cNvSpPr>
            <a:spLocks noGrp="1"/>
          </p:cNvSpPr>
          <p:nvPr>
            <p:ph type="dt" sz="half" idx="10"/>
          </p:nvPr>
        </p:nvSpPr>
        <p:spPr/>
        <p:txBody>
          <a:bodyPr/>
          <a:lstStyle/>
          <a:p>
            <a:r>
              <a:rPr lang="en-US"/>
              <a:t>2020-03-26</a:t>
            </a:r>
            <a:endParaRPr lang="en-US" dirty="0"/>
          </a:p>
        </p:txBody>
      </p:sp>
      <p:sp>
        <p:nvSpPr>
          <p:cNvPr id="5" name="Footer Placeholder 4">
            <a:extLst>
              <a:ext uri="{FF2B5EF4-FFF2-40B4-BE49-F238E27FC236}">
                <a16:creationId xmlns:a16="http://schemas.microsoft.com/office/drawing/2014/main" id="{9F1AA999-3822-4CDE-8611-377C986FA476}"/>
              </a:ext>
            </a:extLst>
          </p:cNvPr>
          <p:cNvSpPr>
            <a:spLocks noGrp="1"/>
          </p:cNvSpPr>
          <p:nvPr>
            <p:ph type="ftr" sz="quarter" idx="11"/>
          </p:nvPr>
        </p:nvSpPr>
        <p:spPr/>
        <p:txBody>
          <a:bodyPr/>
          <a:lstStyle/>
          <a:p>
            <a:r>
              <a:rPr lang="en-US"/>
              <a:t>PV204 </a:t>
            </a:r>
            <a:endParaRPr lang="en-US" dirty="0"/>
          </a:p>
        </p:txBody>
      </p:sp>
      <p:sp>
        <p:nvSpPr>
          <p:cNvPr id="6" name="Slide Number Placeholder 5">
            <a:extLst>
              <a:ext uri="{FF2B5EF4-FFF2-40B4-BE49-F238E27FC236}">
                <a16:creationId xmlns:a16="http://schemas.microsoft.com/office/drawing/2014/main" id="{1F52C2F6-1A5F-45AB-B204-AB840633372B}"/>
              </a:ext>
            </a:extLst>
          </p:cNvPr>
          <p:cNvSpPr>
            <a:spLocks noGrp="1"/>
          </p:cNvSpPr>
          <p:nvPr>
            <p:ph type="sldNum" sz="quarter" idx="12"/>
          </p:nvPr>
        </p:nvSpPr>
        <p:spPr/>
        <p:txBody>
          <a:bodyPr/>
          <a:lstStyle/>
          <a:p>
            <a:fld id="{71EF5873-10D2-4FEE-AE7C-458464C99677}" type="slidenum">
              <a:rPr lang="en-US" smtClean="0"/>
              <a:pPr/>
              <a:t>‹#›</a:t>
            </a:fld>
            <a:r>
              <a:rPr lang="en-US"/>
              <a:t>/20</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470B713A-A8B8-46F4-BF4A-1F08BD8892CE}"/>
              </a:ext>
            </a:extLst>
          </p:cNvPr>
          <p:cNvSpPr>
            <a:spLocks noGrp="1"/>
          </p:cNvSpPr>
          <p:nvPr>
            <p:ph type="dt" sz="half" idx="10"/>
          </p:nvPr>
        </p:nvSpPr>
        <p:spPr/>
        <p:txBody>
          <a:bodyPr/>
          <a:lstStyle/>
          <a:p>
            <a:r>
              <a:rPr lang="en-US"/>
              <a:t>2020-03-26</a:t>
            </a:r>
            <a:endParaRPr lang="en-US" dirty="0"/>
          </a:p>
        </p:txBody>
      </p:sp>
      <p:sp>
        <p:nvSpPr>
          <p:cNvPr id="6" name="Footer Placeholder 5">
            <a:extLst>
              <a:ext uri="{FF2B5EF4-FFF2-40B4-BE49-F238E27FC236}">
                <a16:creationId xmlns:a16="http://schemas.microsoft.com/office/drawing/2014/main" id="{DAB71EFA-8B9E-4C3D-A482-051BD8BF173B}"/>
              </a:ext>
            </a:extLst>
          </p:cNvPr>
          <p:cNvSpPr>
            <a:spLocks noGrp="1"/>
          </p:cNvSpPr>
          <p:nvPr>
            <p:ph type="ftr" sz="quarter" idx="11"/>
          </p:nvPr>
        </p:nvSpPr>
        <p:spPr/>
        <p:txBody>
          <a:bodyPr/>
          <a:lstStyle/>
          <a:p>
            <a:r>
              <a:rPr lang="en-US"/>
              <a:t>PV204 </a:t>
            </a:r>
            <a:endParaRPr lang="en-US" dirty="0"/>
          </a:p>
        </p:txBody>
      </p:sp>
      <p:sp>
        <p:nvSpPr>
          <p:cNvPr id="7" name="Slide Number Placeholder 6">
            <a:extLst>
              <a:ext uri="{FF2B5EF4-FFF2-40B4-BE49-F238E27FC236}">
                <a16:creationId xmlns:a16="http://schemas.microsoft.com/office/drawing/2014/main" id="{94FDB1B3-F786-4AA9-A6B7-80A94E889078}"/>
              </a:ext>
            </a:extLst>
          </p:cNvPr>
          <p:cNvSpPr>
            <a:spLocks noGrp="1"/>
          </p:cNvSpPr>
          <p:nvPr>
            <p:ph type="sldNum" sz="quarter" idx="12"/>
          </p:nvPr>
        </p:nvSpPr>
        <p:spPr/>
        <p:txBody>
          <a:bodyPr/>
          <a:lstStyle/>
          <a:p>
            <a:fld id="{71EF5873-10D2-4FEE-AE7C-458464C99677}" type="slidenum">
              <a:rPr lang="en-US" smtClean="0"/>
              <a:pPr/>
              <a:t>‹#›</a:t>
            </a:fld>
            <a:r>
              <a:rPr lang="en-US"/>
              <a:t>/20</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noAutofit/>
          </a:bodyPr>
          <a:lstStyle>
            <a:lvl1pPr marL="0" indent="0">
              <a:buNone/>
              <a:defRPr sz="2000" b="1">
                <a:solidFill>
                  <a:schemeClr val="accent1">
                    <a:lumMod val="50000"/>
                  </a:schemeClr>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p:spPr>
        <p:txBody>
          <a:bodyPr anchor="b">
            <a:normAutofit/>
          </a:bodyPr>
          <a:lstStyle>
            <a:lvl1pPr marL="0" indent="0">
              <a:buNone/>
              <a:defRPr sz="2000" b="1">
                <a:solidFill>
                  <a:schemeClr val="accent1">
                    <a:lumMod val="50000"/>
                  </a:schemeClr>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57A2B614-A6C1-4F72-A046-26213AE906C2}"/>
              </a:ext>
            </a:extLst>
          </p:cNvPr>
          <p:cNvSpPr>
            <a:spLocks noGrp="1"/>
          </p:cNvSpPr>
          <p:nvPr>
            <p:ph type="dt" sz="half" idx="10"/>
          </p:nvPr>
        </p:nvSpPr>
        <p:spPr/>
        <p:txBody>
          <a:bodyPr/>
          <a:lstStyle/>
          <a:p>
            <a:r>
              <a:rPr lang="en-US"/>
              <a:t>2020-03-26</a:t>
            </a:r>
            <a:endParaRPr lang="en-US" dirty="0"/>
          </a:p>
        </p:txBody>
      </p:sp>
      <p:sp>
        <p:nvSpPr>
          <p:cNvPr id="8" name="Footer Placeholder 7">
            <a:extLst>
              <a:ext uri="{FF2B5EF4-FFF2-40B4-BE49-F238E27FC236}">
                <a16:creationId xmlns:a16="http://schemas.microsoft.com/office/drawing/2014/main" id="{D800BBDE-2B7D-439F-B6F0-5DC97FD6B5D0}"/>
              </a:ext>
            </a:extLst>
          </p:cNvPr>
          <p:cNvSpPr>
            <a:spLocks noGrp="1"/>
          </p:cNvSpPr>
          <p:nvPr>
            <p:ph type="ftr" sz="quarter" idx="11"/>
          </p:nvPr>
        </p:nvSpPr>
        <p:spPr/>
        <p:txBody>
          <a:bodyPr/>
          <a:lstStyle/>
          <a:p>
            <a:r>
              <a:rPr lang="en-US"/>
              <a:t>PV204 </a:t>
            </a:r>
            <a:endParaRPr lang="en-US" dirty="0"/>
          </a:p>
        </p:txBody>
      </p:sp>
      <p:sp>
        <p:nvSpPr>
          <p:cNvPr id="9" name="Slide Number Placeholder 8">
            <a:extLst>
              <a:ext uri="{FF2B5EF4-FFF2-40B4-BE49-F238E27FC236}">
                <a16:creationId xmlns:a16="http://schemas.microsoft.com/office/drawing/2014/main" id="{95D7280B-6B8E-4B62-B9C7-A93811CB5126}"/>
              </a:ext>
            </a:extLst>
          </p:cNvPr>
          <p:cNvSpPr>
            <a:spLocks noGrp="1"/>
          </p:cNvSpPr>
          <p:nvPr>
            <p:ph type="sldNum" sz="quarter" idx="12"/>
          </p:nvPr>
        </p:nvSpPr>
        <p:spPr/>
        <p:txBody>
          <a:bodyPr/>
          <a:lstStyle/>
          <a:p>
            <a:fld id="{71EF5873-10D2-4FEE-AE7C-458464C99677}" type="slidenum">
              <a:rPr lang="en-US" smtClean="0"/>
              <a:pPr/>
              <a:t>‹#›</a:t>
            </a:fld>
            <a:r>
              <a:rPr lang="en-US"/>
              <a:t>/20</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2C274ADE-13D5-45A3-A54D-BD7D0B4F1E4C}"/>
              </a:ext>
            </a:extLst>
          </p:cNvPr>
          <p:cNvSpPr>
            <a:spLocks noGrp="1"/>
          </p:cNvSpPr>
          <p:nvPr>
            <p:ph type="dt" sz="half" idx="10"/>
          </p:nvPr>
        </p:nvSpPr>
        <p:spPr/>
        <p:txBody>
          <a:bodyPr/>
          <a:lstStyle/>
          <a:p>
            <a:r>
              <a:rPr lang="en-US"/>
              <a:t>2020-03-26</a:t>
            </a:r>
            <a:endParaRPr lang="en-US" dirty="0"/>
          </a:p>
        </p:txBody>
      </p:sp>
      <p:sp>
        <p:nvSpPr>
          <p:cNvPr id="7" name="Footer Placeholder 6">
            <a:extLst>
              <a:ext uri="{FF2B5EF4-FFF2-40B4-BE49-F238E27FC236}">
                <a16:creationId xmlns:a16="http://schemas.microsoft.com/office/drawing/2014/main" id="{6A7BFBA2-71FF-456B-A737-A418F4C0210E}"/>
              </a:ext>
            </a:extLst>
          </p:cNvPr>
          <p:cNvSpPr>
            <a:spLocks noGrp="1"/>
          </p:cNvSpPr>
          <p:nvPr>
            <p:ph type="ftr" sz="quarter" idx="11"/>
          </p:nvPr>
        </p:nvSpPr>
        <p:spPr/>
        <p:txBody>
          <a:bodyPr/>
          <a:lstStyle/>
          <a:p>
            <a:r>
              <a:rPr lang="en-US"/>
              <a:t>PV204 </a:t>
            </a:r>
            <a:endParaRPr lang="en-US" dirty="0"/>
          </a:p>
        </p:txBody>
      </p:sp>
      <p:sp>
        <p:nvSpPr>
          <p:cNvPr id="8" name="Slide Number Placeholder 7">
            <a:extLst>
              <a:ext uri="{FF2B5EF4-FFF2-40B4-BE49-F238E27FC236}">
                <a16:creationId xmlns:a16="http://schemas.microsoft.com/office/drawing/2014/main" id="{F9D5B877-B86C-4212-A9B6-B48B759A9BD7}"/>
              </a:ext>
            </a:extLst>
          </p:cNvPr>
          <p:cNvSpPr>
            <a:spLocks noGrp="1"/>
          </p:cNvSpPr>
          <p:nvPr>
            <p:ph type="sldNum" sz="quarter" idx="12"/>
          </p:nvPr>
        </p:nvSpPr>
        <p:spPr/>
        <p:txBody>
          <a:bodyPr/>
          <a:lstStyle/>
          <a:p>
            <a:fld id="{71EF5873-10D2-4FEE-AE7C-458464C99677}" type="slidenum">
              <a:rPr lang="en-US" smtClean="0"/>
              <a:pPr/>
              <a:t>‹#›</a:t>
            </a:fld>
            <a:r>
              <a:rPr lang="en-US"/>
              <a:t>/20</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D1C75F-0761-46DB-920D-037C2E7998C9}"/>
              </a:ext>
            </a:extLst>
          </p:cNvPr>
          <p:cNvSpPr>
            <a:spLocks noGrp="1"/>
          </p:cNvSpPr>
          <p:nvPr>
            <p:ph type="dt" sz="half" idx="10"/>
          </p:nvPr>
        </p:nvSpPr>
        <p:spPr/>
        <p:txBody>
          <a:bodyPr/>
          <a:lstStyle/>
          <a:p>
            <a:r>
              <a:rPr lang="en-US"/>
              <a:t>2020-03-26</a:t>
            </a:r>
            <a:endParaRPr lang="en-US" dirty="0"/>
          </a:p>
        </p:txBody>
      </p:sp>
      <p:sp>
        <p:nvSpPr>
          <p:cNvPr id="3" name="Footer Placeholder 2">
            <a:extLst>
              <a:ext uri="{FF2B5EF4-FFF2-40B4-BE49-F238E27FC236}">
                <a16:creationId xmlns:a16="http://schemas.microsoft.com/office/drawing/2014/main" id="{879A0B4C-29B9-4ADA-B8D0-E1FA933A1046}"/>
              </a:ext>
            </a:extLst>
          </p:cNvPr>
          <p:cNvSpPr>
            <a:spLocks noGrp="1"/>
          </p:cNvSpPr>
          <p:nvPr>
            <p:ph type="ftr" sz="quarter" idx="11"/>
          </p:nvPr>
        </p:nvSpPr>
        <p:spPr/>
        <p:txBody>
          <a:bodyPr/>
          <a:lstStyle/>
          <a:p>
            <a:r>
              <a:rPr lang="en-US"/>
              <a:t>PV204 </a:t>
            </a:r>
            <a:endParaRPr lang="en-US" dirty="0"/>
          </a:p>
        </p:txBody>
      </p:sp>
      <p:sp>
        <p:nvSpPr>
          <p:cNvPr id="4" name="Slide Number Placeholder 3">
            <a:extLst>
              <a:ext uri="{FF2B5EF4-FFF2-40B4-BE49-F238E27FC236}">
                <a16:creationId xmlns:a16="http://schemas.microsoft.com/office/drawing/2014/main" id="{28B7CD3F-5D59-429A-8FE5-E0F4861B4287}"/>
              </a:ext>
            </a:extLst>
          </p:cNvPr>
          <p:cNvSpPr>
            <a:spLocks noGrp="1"/>
          </p:cNvSpPr>
          <p:nvPr>
            <p:ph type="sldNum" sz="quarter" idx="12"/>
          </p:nvPr>
        </p:nvSpPr>
        <p:spPr/>
        <p:txBody>
          <a:bodyPr/>
          <a:lstStyle/>
          <a:p>
            <a:fld id="{71EF5873-10D2-4FEE-AE7C-458464C99677}" type="slidenum">
              <a:rPr lang="en-US" smtClean="0"/>
              <a:pPr/>
              <a:t>‹#›</a:t>
            </a:fld>
            <a:r>
              <a:rPr lang="en-US"/>
              <a:t>/20</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484784"/>
            <a:ext cx="5111750" cy="464137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484784"/>
            <a:ext cx="3008313" cy="464137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8" name="Title Placeholder 1">
            <a:extLst>
              <a:ext uri="{FF2B5EF4-FFF2-40B4-BE49-F238E27FC236}">
                <a16:creationId xmlns:a16="http://schemas.microsoft.com/office/drawing/2014/main" id="{71E70A1C-DEC0-460F-A921-EF3271408208}"/>
              </a:ext>
            </a:extLst>
          </p:cNvPr>
          <p:cNvSpPr>
            <a:spLocks noGrp="1"/>
          </p:cNvSpPr>
          <p:nvPr>
            <p:ph type="title"/>
          </p:nvPr>
        </p:nvSpPr>
        <p:spPr>
          <a:xfrm>
            <a:off x="2143124" y="404664"/>
            <a:ext cx="6543675" cy="1012974"/>
          </a:xfrm>
          <a:prstGeom prst="rect">
            <a:avLst/>
          </a:prstGeom>
        </p:spPr>
        <p:txBody>
          <a:bodyPr vert="horz" lIns="91440" tIns="45720" rIns="91440" bIns="45720" rtlCol="0" anchor="ctr">
            <a:noAutofit/>
          </a:bodyPr>
          <a:lstStyle/>
          <a:p>
            <a:r>
              <a:rPr lang="en-US" dirty="0"/>
              <a:t>Click to edit Master title style</a:t>
            </a:r>
          </a:p>
        </p:txBody>
      </p:sp>
      <p:sp>
        <p:nvSpPr>
          <p:cNvPr id="5" name="Date Placeholder 4">
            <a:extLst>
              <a:ext uri="{FF2B5EF4-FFF2-40B4-BE49-F238E27FC236}">
                <a16:creationId xmlns:a16="http://schemas.microsoft.com/office/drawing/2014/main" id="{F841427C-58B3-47F8-8FC1-15911E57AD9E}"/>
              </a:ext>
            </a:extLst>
          </p:cNvPr>
          <p:cNvSpPr>
            <a:spLocks noGrp="1"/>
          </p:cNvSpPr>
          <p:nvPr>
            <p:ph type="dt" sz="half" idx="10"/>
          </p:nvPr>
        </p:nvSpPr>
        <p:spPr/>
        <p:txBody>
          <a:bodyPr/>
          <a:lstStyle/>
          <a:p>
            <a:r>
              <a:rPr lang="en-US"/>
              <a:t>2020-03-26</a:t>
            </a:r>
            <a:endParaRPr lang="en-US" dirty="0"/>
          </a:p>
        </p:txBody>
      </p:sp>
      <p:sp>
        <p:nvSpPr>
          <p:cNvPr id="6" name="Footer Placeholder 5">
            <a:extLst>
              <a:ext uri="{FF2B5EF4-FFF2-40B4-BE49-F238E27FC236}">
                <a16:creationId xmlns:a16="http://schemas.microsoft.com/office/drawing/2014/main" id="{4FD872C5-1AD5-40BE-AC9A-597C2147FFBD}"/>
              </a:ext>
            </a:extLst>
          </p:cNvPr>
          <p:cNvSpPr>
            <a:spLocks noGrp="1"/>
          </p:cNvSpPr>
          <p:nvPr>
            <p:ph type="ftr" sz="quarter" idx="11"/>
          </p:nvPr>
        </p:nvSpPr>
        <p:spPr/>
        <p:txBody>
          <a:bodyPr/>
          <a:lstStyle/>
          <a:p>
            <a:r>
              <a:rPr lang="en-US"/>
              <a:t>PV204 </a:t>
            </a:r>
            <a:endParaRPr lang="en-US" dirty="0"/>
          </a:p>
        </p:txBody>
      </p:sp>
      <p:sp>
        <p:nvSpPr>
          <p:cNvPr id="7" name="Slide Number Placeholder 6">
            <a:extLst>
              <a:ext uri="{FF2B5EF4-FFF2-40B4-BE49-F238E27FC236}">
                <a16:creationId xmlns:a16="http://schemas.microsoft.com/office/drawing/2014/main" id="{116EFD84-2FD3-4680-8E48-F778484F40EE}"/>
              </a:ext>
            </a:extLst>
          </p:cNvPr>
          <p:cNvSpPr>
            <a:spLocks noGrp="1"/>
          </p:cNvSpPr>
          <p:nvPr>
            <p:ph type="sldNum" sz="quarter" idx="12"/>
          </p:nvPr>
        </p:nvSpPr>
        <p:spPr/>
        <p:txBody>
          <a:bodyPr/>
          <a:lstStyle/>
          <a:p>
            <a:fld id="{71EF5873-10D2-4FEE-AE7C-458464C99677}" type="slidenum">
              <a:rPr lang="en-US" smtClean="0"/>
              <a:pPr/>
              <a:t>‹#›</a:t>
            </a:fld>
            <a:r>
              <a:rPr lang="en-US"/>
              <a:t>/20</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244950" y="1544806"/>
            <a:ext cx="5774670" cy="399836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952995" y="5670343"/>
            <a:ext cx="6923932" cy="55922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8" name="Title Placeholder 1">
            <a:extLst>
              <a:ext uri="{FF2B5EF4-FFF2-40B4-BE49-F238E27FC236}">
                <a16:creationId xmlns:a16="http://schemas.microsoft.com/office/drawing/2014/main" id="{119C05CA-700F-46F8-B9FA-19E19E59B06A}"/>
              </a:ext>
            </a:extLst>
          </p:cNvPr>
          <p:cNvSpPr>
            <a:spLocks noGrp="1"/>
          </p:cNvSpPr>
          <p:nvPr>
            <p:ph type="title"/>
          </p:nvPr>
        </p:nvSpPr>
        <p:spPr>
          <a:xfrm>
            <a:off x="2143124" y="404664"/>
            <a:ext cx="6543675" cy="1012974"/>
          </a:xfrm>
          <a:prstGeom prst="rect">
            <a:avLst/>
          </a:prstGeom>
        </p:spPr>
        <p:txBody>
          <a:bodyPr vert="horz" lIns="91440" tIns="45720" rIns="91440" bIns="45720" rtlCol="0" anchor="ctr">
            <a:noAutofit/>
          </a:bodyPr>
          <a:lstStyle/>
          <a:p>
            <a:r>
              <a:rPr lang="en-US" dirty="0"/>
              <a:t>Click to edit Master title style</a:t>
            </a:r>
          </a:p>
        </p:txBody>
      </p:sp>
      <p:sp>
        <p:nvSpPr>
          <p:cNvPr id="5" name="Date Placeholder 4">
            <a:extLst>
              <a:ext uri="{FF2B5EF4-FFF2-40B4-BE49-F238E27FC236}">
                <a16:creationId xmlns:a16="http://schemas.microsoft.com/office/drawing/2014/main" id="{33FFC5E8-C1FD-488F-BC72-3B3476924465}"/>
              </a:ext>
            </a:extLst>
          </p:cNvPr>
          <p:cNvSpPr>
            <a:spLocks noGrp="1"/>
          </p:cNvSpPr>
          <p:nvPr>
            <p:ph type="dt" sz="half" idx="10"/>
          </p:nvPr>
        </p:nvSpPr>
        <p:spPr/>
        <p:txBody>
          <a:bodyPr/>
          <a:lstStyle/>
          <a:p>
            <a:r>
              <a:rPr lang="en-US"/>
              <a:t>2020-03-26</a:t>
            </a:r>
            <a:endParaRPr lang="en-US" dirty="0"/>
          </a:p>
        </p:txBody>
      </p:sp>
      <p:sp>
        <p:nvSpPr>
          <p:cNvPr id="6" name="Footer Placeholder 5">
            <a:extLst>
              <a:ext uri="{FF2B5EF4-FFF2-40B4-BE49-F238E27FC236}">
                <a16:creationId xmlns:a16="http://schemas.microsoft.com/office/drawing/2014/main" id="{D6D419AB-703E-4546-B605-41D14B66179D}"/>
              </a:ext>
            </a:extLst>
          </p:cNvPr>
          <p:cNvSpPr>
            <a:spLocks noGrp="1"/>
          </p:cNvSpPr>
          <p:nvPr>
            <p:ph type="ftr" sz="quarter" idx="11"/>
          </p:nvPr>
        </p:nvSpPr>
        <p:spPr/>
        <p:txBody>
          <a:bodyPr/>
          <a:lstStyle/>
          <a:p>
            <a:r>
              <a:rPr lang="en-US"/>
              <a:t>PV204 </a:t>
            </a:r>
            <a:endParaRPr lang="en-US" dirty="0"/>
          </a:p>
        </p:txBody>
      </p:sp>
      <p:sp>
        <p:nvSpPr>
          <p:cNvPr id="7" name="Slide Number Placeholder 6">
            <a:extLst>
              <a:ext uri="{FF2B5EF4-FFF2-40B4-BE49-F238E27FC236}">
                <a16:creationId xmlns:a16="http://schemas.microsoft.com/office/drawing/2014/main" id="{4A73AB59-216F-402C-A5BD-F82E1E22DFEF}"/>
              </a:ext>
            </a:extLst>
          </p:cNvPr>
          <p:cNvSpPr>
            <a:spLocks noGrp="1"/>
          </p:cNvSpPr>
          <p:nvPr>
            <p:ph type="sldNum" sz="quarter" idx="12"/>
          </p:nvPr>
        </p:nvSpPr>
        <p:spPr/>
        <p:txBody>
          <a:bodyPr/>
          <a:lstStyle/>
          <a:p>
            <a:fld id="{71EF5873-10D2-4FEE-AE7C-458464C99677}" type="slidenum">
              <a:rPr lang="en-US" smtClean="0"/>
              <a:pPr/>
              <a:t>‹#›</a:t>
            </a:fld>
            <a:r>
              <a:rPr lang="en-US"/>
              <a:t>/20</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extShape 2">
            <a:extLst>
              <a:ext uri="{FF2B5EF4-FFF2-40B4-BE49-F238E27FC236}">
                <a16:creationId xmlns:a16="http://schemas.microsoft.com/office/drawing/2014/main" id="{7623BF48-7C46-489C-95FA-B575988FB822}"/>
              </a:ext>
            </a:extLst>
          </p:cNvPr>
          <p:cNvSpPr txBox="1"/>
          <p:nvPr userDrawn="1"/>
        </p:nvSpPr>
        <p:spPr>
          <a:xfrm>
            <a:off x="0" y="6308725"/>
            <a:ext cx="9143640" cy="549275"/>
          </a:xfrm>
          <a:prstGeom prst="rect">
            <a:avLst/>
          </a:prstGeom>
          <a:solidFill>
            <a:schemeClr val="tx2">
              <a:lumMod val="20000"/>
              <a:lumOff val="80000"/>
            </a:schemeClr>
          </a:solidFill>
          <a:ln>
            <a:noFill/>
          </a:ln>
        </p:spPr>
        <p:txBody>
          <a:bodyPr lIns="182880" tIns="0" rIns="90000" bIns="45000">
            <a:normAutofit/>
          </a:bodyPr>
          <a:lstStyle/>
          <a:p>
            <a:pPr algn="just">
              <a:lnSpc>
                <a:spcPct val="100000"/>
              </a:lnSpc>
            </a:pPr>
            <a:endParaRPr lang="en-IN" sz="1600" b="0" strike="noStrike" spc="-1" dirty="0">
              <a:solidFill>
                <a:schemeClr val="accent5">
                  <a:lumMod val="50000"/>
                </a:schemeClr>
              </a:solidFill>
              <a:latin typeface="Arial"/>
            </a:endParaRPr>
          </a:p>
        </p:txBody>
      </p:sp>
      <p:sp>
        <p:nvSpPr>
          <p:cNvPr id="2" name="Title Placeholder 1"/>
          <p:cNvSpPr>
            <a:spLocks noGrp="1"/>
          </p:cNvSpPr>
          <p:nvPr>
            <p:ph type="title"/>
          </p:nvPr>
        </p:nvSpPr>
        <p:spPr>
          <a:xfrm>
            <a:off x="2143124" y="404664"/>
            <a:ext cx="6543675" cy="1012974"/>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51520" y="6400799"/>
            <a:ext cx="2133600" cy="365125"/>
          </a:xfrm>
          <a:prstGeom prst="rect">
            <a:avLst/>
          </a:prstGeom>
        </p:spPr>
        <p:txBody>
          <a:bodyPr vert="horz" lIns="91440" tIns="45720" rIns="91440" bIns="45720" rtlCol="0" anchor="ctr"/>
          <a:lstStyle>
            <a:lvl1pPr algn="l">
              <a:defRPr sz="1600" b="1">
                <a:solidFill>
                  <a:srgbClr val="002060"/>
                </a:solidFill>
                <a:latin typeface="Arial" panose="020B0604020202020204" pitchFamily="34" charset="0"/>
                <a:cs typeface="Arial" panose="020B0604020202020204" pitchFamily="34" charset="0"/>
              </a:defRPr>
            </a:lvl1pPr>
          </a:lstStyle>
          <a:p>
            <a:r>
              <a:rPr lang="en-US"/>
              <a:t>2020-03-26</a:t>
            </a:r>
            <a:endParaRPr lang="en-US" dirty="0"/>
          </a:p>
        </p:txBody>
      </p:sp>
      <p:sp>
        <p:nvSpPr>
          <p:cNvPr id="5" name="Footer Placeholder 4"/>
          <p:cNvSpPr>
            <a:spLocks noGrp="1"/>
          </p:cNvSpPr>
          <p:nvPr>
            <p:ph type="ftr" sz="quarter" idx="3"/>
          </p:nvPr>
        </p:nvSpPr>
        <p:spPr>
          <a:xfrm>
            <a:off x="3124020" y="6406453"/>
            <a:ext cx="2895600" cy="365125"/>
          </a:xfrm>
          <a:prstGeom prst="rect">
            <a:avLst/>
          </a:prstGeom>
        </p:spPr>
        <p:txBody>
          <a:bodyPr vert="horz" lIns="91440" tIns="45720" rIns="91440" bIns="45720" rtlCol="0" anchor="ctr"/>
          <a:lstStyle>
            <a:lvl1pPr algn="ctr">
              <a:defRPr sz="1600" b="1">
                <a:solidFill>
                  <a:srgbClr val="002060"/>
                </a:solidFill>
                <a:latin typeface="Arial" panose="020B0604020202020204" pitchFamily="34" charset="0"/>
                <a:cs typeface="Arial" panose="020B0604020202020204" pitchFamily="34" charset="0"/>
              </a:defRPr>
            </a:lvl1pPr>
          </a:lstStyle>
          <a:p>
            <a:r>
              <a:rPr lang="en-US"/>
              <a:t>PV204 </a:t>
            </a:r>
            <a:endParaRPr lang="en-US" dirty="0"/>
          </a:p>
        </p:txBody>
      </p:sp>
      <p:sp>
        <p:nvSpPr>
          <p:cNvPr id="6" name="Slide Number Placeholder 5"/>
          <p:cNvSpPr>
            <a:spLocks noGrp="1"/>
          </p:cNvSpPr>
          <p:nvPr>
            <p:ph type="sldNum" sz="quarter" idx="4"/>
          </p:nvPr>
        </p:nvSpPr>
        <p:spPr>
          <a:xfrm>
            <a:off x="6553200" y="6400798"/>
            <a:ext cx="2133600" cy="365125"/>
          </a:xfrm>
          <a:prstGeom prst="rect">
            <a:avLst/>
          </a:prstGeom>
        </p:spPr>
        <p:txBody>
          <a:bodyPr vert="horz" lIns="91440" tIns="45720" rIns="91440" bIns="45720" rtlCol="0" anchor="ctr"/>
          <a:lstStyle>
            <a:lvl1pPr algn="r">
              <a:defRPr sz="1400" b="1">
                <a:solidFill>
                  <a:srgbClr val="002060"/>
                </a:solidFill>
                <a:latin typeface="Arial" panose="020B0604020202020204" pitchFamily="34" charset="0"/>
                <a:cs typeface="Arial" panose="020B0604020202020204" pitchFamily="34" charset="0"/>
              </a:defRPr>
            </a:lvl1pPr>
          </a:lstStyle>
          <a:p>
            <a:fld id="{71EF5873-10D2-4FEE-AE7C-458464C99677}" type="slidenum">
              <a:rPr lang="en-US" smtClean="0"/>
              <a:pPr/>
              <a:t>‹#›</a:t>
            </a:fld>
            <a:r>
              <a:rPr lang="en-US" dirty="0"/>
              <a:t>/20</a:t>
            </a:r>
          </a:p>
        </p:txBody>
      </p:sp>
      <p:pic>
        <p:nvPicPr>
          <p:cNvPr id="9" name="Graphic 8">
            <a:extLst>
              <a:ext uri="{FF2B5EF4-FFF2-40B4-BE49-F238E27FC236}">
                <a16:creationId xmlns:a16="http://schemas.microsoft.com/office/drawing/2014/main" id="{085A9ED3-93C6-4FFA-A93C-7D213F2FB719}"/>
              </a:ext>
            </a:extLst>
          </p:cNvPr>
          <p:cNvPicPr>
            <a:picLocks noChangeAspect="1"/>
          </p:cNvPicPr>
          <p:nvPr userDrawn="1"/>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0" y="0"/>
            <a:ext cx="2143125" cy="13335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2400" kern="1200">
          <a:solidFill>
            <a:srgbClr val="002060"/>
          </a:solidFill>
          <a:latin typeface="Arial Black" panose="020B0A04020102020204" pitchFamily="34" charset="0"/>
          <a:ea typeface="+mj-ea"/>
          <a:cs typeface="+mj-cs"/>
        </a:defRPr>
      </a:lvl1pPr>
    </p:titleStyle>
    <p:bodyStyle>
      <a:lvl1pPr marL="342900" indent="-342900" algn="l" defTabSz="914400" rtl="0" eaLnBrk="1" latinLnBrk="0" hangingPunct="1">
        <a:spcBef>
          <a:spcPct val="20000"/>
        </a:spcBef>
        <a:buClr>
          <a:srgbClr val="002060"/>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002060"/>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002060"/>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02EF13E-18C9-4E7C-BC07-04A36F334D2C}"/>
              </a:ext>
            </a:extLst>
          </p:cNvPr>
          <p:cNvSpPr txBox="1"/>
          <p:nvPr/>
        </p:nvSpPr>
        <p:spPr>
          <a:xfrm>
            <a:off x="3635896" y="4393168"/>
            <a:ext cx="1872208" cy="2464832"/>
          </a:xfrm>
          <a:prstGeom prst="rect">
            <a:avLst/>
          </a:prstGeom>
          <a:solidFill>
            <a:schemeClr val="tx2">
              <a:lumMod val="75000"/>
            </a:schemeClr>
          </a:solidFill>
        </p:spPr>
        <p:txBody>
          <a:bodyPr wrap="square" rtlCol="0">
            <a:spAutoFit/>
          </a:bodyPr>
          <a:lstStyle/>
          <a:p>
            <a:endParaRPr lang="en-US" dirty="0"/>
          </a:p>
        </p:txBody>
      </p:sp>
      <p:sp>
        <p:nvSpPr>
          <p:cNvPr id="2" name="Title 1">
            <a:extLst>
              <a:ext uri="{FF2B5EF4-FFF2-40B4-BE49-F238E27FC236}">
                <a16:creationId xmlns:a16="http://schemas.microsoft.com/office/drawing/2014/main" id="{B5A09B9B-15CB-44F3-B432-0479BF12E730}"/>
              </a:ext>
            </a:extLst>
          </p:cNvPr>
          <p:cNvSpPr>
            <a:spLocks noGrp="1"/>
          </p:cNvSpPr>
          <p:nvPr>
            <p:ph type="ctrTitle"/>
          </p:nvPr>
        </p:nvSpPr>
        <p:spPr/>
        <p:txBody>
          <a:bodyPr/>
          <a:lstStyle/>
          <a:p>
            <a:r>
              <a:rPr lang="en-US" dirty="0"/>
              <a:t>Analysis of Security Certificates</a:t>
            </a:r>
          </a:p>
        </p:txBody>
      </p:sp>
      <p:sp>
        <p:nvSpPr>
          <p:cNvPr id="3" name="Subtitle 2">
            <a:extLst>
              <a:ext uri="{FF2B5EF4-FFF2-40B4-BE49-F238E27FC236}">
                <a16:creationId xmlns:a16="http://schemas.microsoft.com/office/drawing/2014/main" id="{60439E64-1CEE-45B5-B4F6-C593BC18ABCD}"/>
              </a:ext>
            </a:extLst>
          </p:cNvPr>
          <p:cNvSpPr>
            <a:spLocks noGrp="1"/>
          </p:cNvSpPr>
          <p:nvPr>
            <p:ph type="subTitle" idx="1"/>
          </p:nvPr>
        </p:nvSpPr>
        <p:spPr/>
        <p:txBody>
          <a:bodyPr/>
          <a:lstStyle/>
          <a:p>
            <a:r>
              <a:rPr lang="en-US" b="1" dirty="0"/>
              <a:t>Team Supercalifragilisticexpialidocious</a:t>
            </a:r>
          </a:p>
          <a:p>
            <a:endParaRPr lang="en-US" b="1" dirty="0"/>
          </a:p>
          <a:p>
            <a:r>
              <a:rPr lang="en-US" sz="1600" b="1" i="1" dirty="0">
                <a:solidFill>
                  <a:schemeClr val="bg1"/>
                </a:solidFill>
              </a:rPr>
              <a:t>Anh Minh Tran</a:t>
            </a:r>
          </a:p>
          <a:p>
            <a:r>
              <a:rPr lang="en-US" sz="1600" b="1" i="1" dirty="0">
                <a:solidFill>
                  <a:schemeClr val="bg1"/>
                </a:solidFill>
              </a:rPr>
              <a:t> Ankur </a:t>
            </a:r>
            <a:r>
              <a:rPr lang="en-US" sz="1600" b="1" i="1" dirty="0" err="1">
                <a:solidFill>
                  <a:schemeClr val="bg1"/>
                </a:solidFill>
              </a:rPr>
              <a:t>Lohchab</a:t>
            </a:r>
            <a:endParaRPr lang="en-US" sz="1600" b="1" i="1" dirty="0">
              <a:solidFill>
                <a:schemeClr val="bg1"/>
              </a:solidFill>
            </a:endParaRPr>
          </a:p>
          <a:p>
            <a:r>
              <a:rPr lang="en-US" sz="1600" b="1" i="1" dirty="0" err="1">
                <a:solidFill>
                  <a:schemeClr val="bg1"/>
                </a:solidFill>
              </a:rPr>
              <a:t>Tomáš</a:t>
            </a:r>
            <a:r>
              <a:rPr lang="en-US" sz="1600" b="1" i="1" dirty="0">
                <a:solidFill>
                  <a:schemeClr val="bg1"/>
                </a:solidFill>
              </a:rPr>
              <a:t> Madeja</a:t>
            </a:r>
          </a:p>
        </p:txBody>
      </p:sp>
    </p:spTree>
    <p:extLst>
      <p:ext uri="{BB962C8B-B14F-4D97-AF65-F5344CB8AC3E}">
        <p14:creationId xmlns:p14="http://schemas.microsoft.com/office/powerpoint/2010/main" val="20153209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ECEA1D-D165-4AB9-B5F3-A30CDE4336AB}"/>
              </a:ext>
            </a:extLst>
          </p:cNvPr>
          <p:cNvSpPr>
            <a:spLocks noGrp="1"/>
          </p:cNvSpPr>
          <p:nvPr>
            <p:ph sz="half" idx="1"/>
          </p:nvPr>
        </p:nvSpPr>
        <p:spPr/>
        <p:txBody>
          <a:bodyPr vert="horz" lIns="91440" tIns="45720" rIns="91440" bIns="45720" rtlCol="0" anchor="t">
            <a:normAutofit/>
          </a:bodyPr>
          <a:lstStyle/>
          <a:p>
            <a:r>
              <a:rPr lang="en-US" sz="1800" dirty="0">
                <a:latin typeface="Arial"/>
                <a:cs typeface="Arial"/>
              </a:rPr>
              <a:t>Main functions: </a:t>
            </a:r>
            <a:endParaRPr lang="en-US" sz="1800" dirty="0"/>
          </a:p>
          <a:p>
            <a:pPr lvl="1"/>
            <a:r>
              <a:rPr lang="en-US" sz="1400" dirty="0">
                <a:latin typeface="Arial"/>
                <a:cs typeface="Arial"/>
              </a:rPr>
              <a:t>monitoring data traffic</a:t>
            </a:r>
          </a:p>
          <a:p>
            <a:pPr lvl="1"/>
            <a:r>
              <a:rPr lang="en-US" sz="1400" dirty="0">
                <a:latin typeface="Arial"/>
                <a:cs typeface="Arial"/>
              </a:rPr>
              <a:t>protecting LAN/Internet interface (firewall)</a:t>
            </a:r>
          </a:p>
          <a:p>
            <a:r>
              <a:rPr lang="en-US" sz="1800" dirty="0">
                <a:latin typeface="Arial"/>
                <a:cs typeface="Arial"/>
              </a:rPr>
              <a:t>enabling the exchange of encrypted data (VPN)</a:t>
            </a:r>
          </a:p>
          <a:p>
            <a:r>
              <a:rPr lang="en-US" sz="1800" dirty="0">
                <a:latin typeface="Arial"/>
                <a:cs typeface="Arial"/>
              </a:rPr>
              <a:t>Optional SIP relay functionality</a:t>
            </a:r>
          </a:p>
          <a:p>
            <a:r>
              <a:rPr lang="en-US" sz="1800" dirty="0">
                <a:latin typeface="Arial"/>
                <a:cs typeface="Arial"/>
              </a:rPr>
              <a:t> consists only of the software (on CD or USB) and its documentation  provided</a:t>
            </a:r>
            <a:endParaRPr lang="en-US" dirty="0">
              <a:latin typeface="Arial"/>
              <a:cs typeface="Arial"/>
            </a:endParaRPr>
          </a:p>
          <a:p>
            <a:r>
              <a:rPr lang="en-US" sz="1800" dirty="0">
                <a:latin typeface="Arial"/>
                <a:cs typeface="Arial"/>
              </a:rPr>
              <a:t>Cryptographic algorithms are part of TOE, e.g. RNG</a:t>
            </a:r>
            <a:endParaRPr lang="en-US">
              <a:latin typeface="Arial"/>
              <a:cs typeface="Arial"/>
            </a:endParaRPr>
          </a:p>
        </p:txBody>
      </p:sp>
      <p:sp>
        <p:nvSpPr>
          <p:cNvPr id="4" name="Content Placeholder 3">
            <a:extLst>
              <a:ext uri="{FF2B5EF4-FFF2-40B4-BE49-F238E27FC236}">
                <a16:creationId xmlns:a16="http://schemas.microsoft.com/office/drawing/2014/main" id="{C476DE12-CA91-4DA8-8433-90973EFA5D5F}"/>
              </a:ext>
            </a:extLst>
          </p:cNvPr>
          <p:cNvSpPr>
            <a:spLocks noGrp="1"/>
          </p:cNvSpPr>
          <p:nvPr>
            <p:ph sz="half" idx="2"/>
          </p:nvPr>
        </p:nvSpPr>
        <p:spPr/>
        <p:txBody>
          <a:bodyPr vert="horz" lIns="91440" tIns="45720" rIns="91440" bIns="45720" rtlCol="0" anchor="t">
            <a:normAutofit/>
          </a:bodyPr>
          <a:lstStyle/>
          <a:p>
            <a:r>
              <a:rPr lang="en-US" sz="2000" dirty="0">
                <a:latin typeface="Arial"/>
                <a:cs typeface="Arial"/>
              </a:rPr>
              <a:t>EAL 4+</a:t>
            </a:r>
            <a:endParaRPr lang="en-US" sz="2000"/>
          </a:p>
          <a:p>
            <a:r>
              <a:rPr lang="en-US" sz="2000" dirty="0">
                <a:latin typeface="Arial"/>
                <a:cs typeface="Arial"/>
              </a:rPr>
              <a:t>Evaluated by developer and an independent evaluator</a:t>
            </a:r>
          </a:p>
          <a:p>
            <a:r>
              <a:rPr lang="en-US" sz="2000" dirty="0">
                <a:latin typeface="Arial"/>
                <a:cs typeface="Arial"/>
              </a:rPr>
              <a:t>test procedures = scripts in Ruby, Perl or Shell</a:t>
            </a:r>
          </a:p>
          <a:p>
            <a:r>
              <a:rPr lang="en-US" sz="2000" dirty="0">
                <a:latin typeface="Arial"/>
                <a:cs typeface="Arial"/>
              </a:rPr>
              <a:t>Developer: local and live tests</a:t>
            </a:r>
          </a:p>
          <a:p>
            <a:r>
              <a:rPr lang="en-US" sz="2000" dirty="0">
                <a:latin typeface="Arial"/>
                <a:cs typeface="Arial"/>
              </a:rPr>
              <a:t>Independent eval.: only live tests but with additional vulnerability tests</a:t>
            </a:r>
          </a:p>
          <a:p>
            <a:r>
              <a:rPr lang="en-US" sz="2000" dirty="0">
                <a:latin typeface="Arial"/>
                <a:cs typeface="Arial"/>
              </a:rPr>
              <a:t>Details on the tests are not provided</a:t>
            </a:r>
          </a:p>
          <a:p>
            <a:endParaRPr lang="en-US" dirty="0"/>
          </a:p>
        </p:txBody>
      </p:sp>
      <p:sp>
        <p:nvSpPr>
          <p:cNvPr id="8" name="Title 1">
            <a:extLst>
              <a:ext uri="{FF2B5EF4-FFF2-40B4-BE49-F238E27FC236}">
                <a16:creationId xmlns:a16="http://schemas.microsoft.com/office/drawing/2014/main" id="{3523D5D1-9D50-430A-91CE-29477FA73150}"/>
              </a:ext>
            </a:extLst>
          </p:cNvPr>
          <p:cNvSpPr>
            <a:spLocks noGrp="1"/>
          </p:cNvSpPr>
          <p:nvPr>
            <p:ph type="title"/>
          </p:nvPr>
        </p:nvSpPr>
        <p:spPr>
          <a:xfrm>
            <a:off x="2143124" y="404664"/>
            <a:ext cx="6543675" cy="1012974"/>
          </a:xfrm>
        </p:spPr>
        <p:txBody>
          <a:bodyPr/>
          <a:lstStyle/>
          <a:p>
            <a:pPr algn="r"/>
            <a:r>
              <a:rPr lang="en-US" dirty="0" err="1"/>
              <a:t>genuscreen</a:t>
            </a:r>
            <a:r>
              <a:rPr lang="en-US" dirty="0"/>
              <a:t> 7.0</a:t>
            </a:r>
          </a:p>
        </p:txBody>
      </p:sp>
      <p:sp>
        <p:nvSpPr>
          <p:cNvPr id="2" name="Date Placeholder 1">
            <a:extLst>
              <a:ext uri="{FF2B5EF4-FFF2-40B4-BE49-F238E27FC236}">
                <a16:creationId xmlns:a16="http://schemas.microsoft.com/office/drawing/2014/main" id="{19526A9F-1A9B-4C10-84AC-6A84A451540E}"/>
              </a:ext>
            </a:extLst>
          </p:cNvPr>
          <p:cNvSpPr>
            <a:spLocks noGrp="1"/>
          </p:cNvSpPr>
          <p:nvPr>
            <p:ph type="dt" sz="half" idx="10"/>
          </p:nvPr>
        </p:nvSpPr>
        <p:spPr>
          <a:xfrm>
            <a:off x="251520" y="6400799"/>
            <a:ext cx="2133600" cy="365125"/>
          </a:xfrm>
        </p:spPr>
        <p:txBody>
          <a:bodyPr/>
          <a:lstStyle/>
          <a:p>
            <a:r>
              <a:rPr lang="en-US"/>
              <a:t>2020-03-26</a:t>
            </a:r>
            <a:endParaRPr lang="en-US" dirty="0"/>
          </a:p>
        </p:txBody>
      </p:sp>
      <p:sp>
        <p:nvSpPr>
          <p:cNvPr id="5" name="Footer Placeholder 4">
            <a:extLst>
              <a:ext uri="{FF2B5EF4-FFF2-40B4-BE49-F238E27FC236}">
                <a16:creationId xmlns:a16="http://schemas.microsoft.com/office/drawing/2014/main" id="{C27E9AA6-C196-4FB4-B34A-250DC2C3C45F}"/>
              </a:ext>
            </a:extLst>
          </p:cNvPr>
          <p:cNvSpPr>
            <a:spLocks noGrp="1"/>
          </p:cNvSpPr>
          <p:nvPr>
            <p:ph type="ftr" sz="quarter" idx="11"/>
          </p:nvPr>
        </p:nvSpPr>
        <p:spPr>
          <a:xfrm>
            <a:off x="3124020" y="6406453"/>
            <a:ext cx="2895600" cy="365125"/>
          </a:xfrm>
        </p:spPr>
        <p:txBody>
          <a:bodyPr/>
          <a:lstStyle/>
          <a:p>
            <a:r>
              <a:rPr lang="en-US"/>
              <a:t>PV204 </a:t>
            </a:r>
            <a:endParaRPr lang="en-US" dirty="0"/>
          </a:p>
        </p:txBody>
      </p:sp>
      <p:sp>
        <p:nvSpPr>
          <p:cNvPr id="7" name="Slide Number Placeholder 6">
            <a:extLst>
              <a:ext uri="{FF2B5EF4-FFF2-40B4-BE49-F238E27FC236}">
                <a16:creationId xmlns:a16="http://schemas.microsoft.com/office/drawing/2014/main" id="{F0291990-7B38-4605-9CDC-FC0570A38560}"/>
              </a:ext>
            </a:extLst>
          </p:cNvPr>
          <p:cNvSpPr>
            <a:spLocks noGrp="1"/>
          </p:cNvSpPr>
          <p:nvPr>
            <p:ph type="sldNum" sz="quarter" idx="12"/>
          </p:nvPr>
        </p:nvSpPr>
        <p:spPr/>
        <p:txBody>
          <a:bodyPr/>
          <a:lstStyle/>
          <a:p>
            <a:fld id="{71EF5873-10D2-4FEE-AE7C-458464C99677}" type="slidenum">
              <a:rPr lang="en-US" smtClean="0"/>
              <a:pPr/>
              <a:t>10</a:t>
            </a:fld>
            <a:r>
              <a:rPr lang="en-US"/>
              <a:t>/20</a:t>
            </a:r>
            <a:endParaRPr lang="en-US" dirty="0"/>
          </a:p>
        </p:txBody>
      </p:sp>
    </p:spTree>
    <p:extLst>
      <p:ext uri="{BB962C8B-B14F-4D97-AF65-F5344CB8AC3E}">
        <p14:creationId xmlns:p14="http://schemas.microsoft.com/office/powerpoint/2010/main" val="2167696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a:extLst>
              <a:ext uri="{FF2B5EF4-FFF2-40B4-BE49-F238E27FC236}">
                <a16:creationId xmlns:a16="http://schemas.microsoft.com/office/drawing/2014/main" id="{68C89555-FB0D-427D-B79D-04E0915E6EEA}"/>
              </a:ext>
            </a:extLst>
          </p:cNvPr>
          <p:cNvSpPr>
            <a:spLocks noGrp="1"/>
          </p:cNvSpPr>
          <p:nvPr>
            <p:ph sz="half" idx="2"/>
          </p:nvPr>
        </p:nvSpPr>
        <p:spPr/>
        <p:txBody>
          <a:bodyPr>
            <a:normAutofit/>
          </a:bodyPr>
          <a:lstStyle/>
          <a:p>
            <a:r>
              <a:rPr lang="en-US" sz="1800" dirty="0"/>
              <a:t>Security Assurance Rationale:</a:t>
            </a:r>
          </a:p>
          <a:p>
            <a:pPr lvl="1"/>
            <a:r>
              <a:rPr lang="en-US" sz="1600" dirty="0"/>
              <a:t>ALC_FLR.2 Flaw reporting procedures</a:t>
            </a:r>
          </a:p>
          <a:p>
            <a:pPr lvl="1"/>
            <a:r>
              <a:rPr lang="en-US" sz="1600" dirty="0"/>
              <a:t>ASE_TSS.2 TOE summary specification with architectural design summary</a:t>
            </a:r>
          </a:p>
          <a:p>
            <a:pPr lvl="1"/>
            <a:r>
              <a:rPr lang="en-US" sz="1600" dirty="0"/>
              <a:t>AVA_VAN.4 Methodical vulnerability analysis</a:t>
            </a:r>
          </a:p>
          <a:p>
            <a:endParaRPr lang="en-US" dirty="0"/>
          </a:p>
        </p:txBody>
      </p:sp>
      <p:sp>
        <p:nvSpPr>
          <p:cNvPr id="16" name="Content Placeholder 15">
            <a:extLst>
              <a:ext uri="{FF2B5EF4-FFF2-40B4-BE49-F238E27FC236}">
                <a16:creationId xmlns:a16="http://schemas.microsoft.com/office/drawing/2014/main" id="{A6EEB5D1-579D-436B-8D0C-35C9F9E421CF}"/>
              </a:ext>
            </a:extLst>
          </p:cNvPr>
          <p:cNvSpPr>
            <a:spLocks noGrp="1"/>
          </p:cNvSpPr>
          <p:nvPr>
            <p:ph sz="quarter" idx="4"/>
          </p:nvPr>
        </p:nvSpPr>
        <p:spPr/>
        <p:txBody>
          <a:bodyPr>
            <a:normAutofit/>
          </a:bodyPr>
          <a:lstStyle/>
          <a:p>
            <a:endParaRPr lang="en-US"/>
          </a:p>
        </p:txBody>
      </p:sp>
      <p:graphicFrame>
        <p:nvGraphicFramePr>
          <p:cNvPr id="9" name="Table 5">
            <a:extLst>
              <a:ext uri="{FF2B5EF4-FFF2-40B4-BE49-F238E27FC236}">
                <a16:creationId xmlns:a16="http://schemas.microsoft.com/office/drawing/2014/main" id="{F3141FCB-E102-4E7F-A8CC-9E17AF09CD38}"/>
              </a:ext>
            </a:extLst>
          </p:cNvPr>
          <p:cNvGraphicFramePr/>
          <p:nvPr>
            <p:extLst>
              <p:ext uri="{D42A27DB-BD31-4B8C-83A1-F6EECF244321}">
                <p14:modId xmlns:p14="http://schemas.microsoft.com/office/powerpoint/2010/main" val="475348415"/>
              </p:ext>
            </p:extLst>
          </p:nvPr>
        </p:nvGraphicFramePr>
        <p:xfrm>
          <a:off x="4655880" y="1920240"/>
          <a:ext cx="4052160" cy="3078480"/>
        </p:xfrm>
        <a:graphic>
          <a:graphicData uri="http://schemas.openxmlformats.org/drawingml/2006/table">
            <a:tbl>
              <a:tblPr/>
              <a:tblGrid>
                <a:gridCol w="1296000">
                  <a:extLst>
                    <a:ext uri="{9D8B030D-6E8A-4147-A177-3AD203B41FA5}">
                      <a16:colId xmlns:a16="http://schemas.microsoft.com/office/drawing/2014/main" val="20000"/>
                    </a:ext>
                  </a:extLst>
                </a:gridCol>
                <a:gridCol w="2756160">
                  <a:extLst>
                    <a:ext uri="{9D8B030D-6E8A-4147-A177-3AD203B41FA5}">
                      <a16:colId xmlns:a16="http://schemas.microsoft.com/office/drawing/2014/main" val="20001"/>
                    </a:ext>
                  </a:extLst>
                </a:gridCol>
              </a:tblGrid>
              <a:tr h="317520">
                <a:tc gridSpan="2">
                  <a:txBody>
                    <a:bodyPr/>
                    <a:lstStyle/>
                    <a:p>
                      <a:pPr>
                        <a:lnSpc>
                          <a:spcPct val="100000"/>
                        </a:lnSpc>
                      </a:pPr>
                      <a:r>
                        <a:rPr lang="en-US" sz="1600" b="1" strike="noStrike" spc="-1" dirty="0">
                          <a:solidFill>
                            <a:srgbClr val="FFFFFF"/>
                          </a:solidFill>
                          <a:uFill>
                            <a:solidFill>
                              <a:srgbClr val="FFFFFF"/>
                            </a:solidFill>
                          </a:uFill>
                          <a:latin typeface="Arial"/>
                        </a:rPr>
                        <a:t>TOE Security Functionality</a:t>
                      </a:r>
                      <a:endParaRPr lang="en-US" sz="1800" b="0" strike="noStrike" spc="-1" dirty="0">
                        <a:solidFill>
                          <a:srgbClr val="000000"/>
                        </a:solidFill>
                        <a:uFill>
                          <a:solidFill>
                            <a:srgbClr val="FFFFFF"/>
                          </a:solidFill>
                        </a:uFill>
                        <a:latin typeface="Arial"/>
                      </a:endParaRPr>
                    </a:p>
                  </a:txBody>
                  <a:tcPr marL="86760" marR="8676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hMerge="1">
                  <a:txBody>
                    <a:bodyPr/>
                    <a:lstStyle/>
                    <a:p>
                      <a:endParaRPr lang="en-US"/>
                    </a:p>
                  </a:txBody>
                  <a:tcPr>
                    <a:solidFill>
                      <a:srgbClr val="729FCF"/>
                    </a:solidFill>
                  </a:tcPr>
                </a:tc>
                <a:extLst>
                  <a:ext uri="{0D108BD9-81ED-4DB2-BD59-A6C34878D82A}">
                    <a16:rowId xmlns:a16="http://schemas.microsoft.com/office/drawing/2014/main" val="10000"/>
                  </a:ext>
                </a:extLst>
              </a:tr>
              <a:tr h="291600">
                <a:tc>
                  <a:txBody>
                    <a:bodyPr/>
                    <a:lstStyle/>
                    <a:p>
                      <a:pPr>
                        <a:lnSpc>
                          <a:spcPct val="100000"/>
                        </a:lnSpc>
                      </a:pPr>
                      <a:r>
                        <a:rPr lang="en-US" sz="1400" b="1" strike="noStrike" spc="-1" dirty="0">
                          <a:solidFill>
                            <a:srgbClr val="10243E"/>
                          </a:solidFill>
                          <a:uFill>
                            <a:solidFill>
                              <a:srgbClr val="FFFFFF"/>
                            </a:solidFill>
                          </a:uFill>
                          <a:latin typeface="Arial"/>
                        </a:rPr>
                        <a:t>SF_PF</a:t>
                      </a:r>
                      <a:endParaRPr lang="en-US" sz="1800" b="0" strike="noStrike" spc="-1" dirty="0">
                        <a:solidFill>
                          <a:srgbClr val="000000"/>
                        </a:solidFill>
                        <a:uFill>
                          <a:solidFill>
                            <a:srgbClr val="FFFFFF"/>
                          </a:solidFill>
                        </a:uFill>
                        <a:latin typeface="Arial"/>
                      </a:endParaRPr>
                    </a:p>
                  </a:txBody>
                  <a:tcPr marL="86760" marR="8676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pPr>
                      <a:r>
                        <a:rPr lang="en-US" sz="1400" b="0" strike="noStrike" spc="-1" dirty="0">
                          <a:solidFill>
                            <a:srgbClr val="000000"/>
                          </a:solidFill>
                          <a:uFill>
                            <a:solidFill>
                              <a:srgbClr val="FFFFFF"/>
                            </a:solidFill>
                          </a:uFill>
                          <a:latin typeface="Arial"/>
                        </a:rPr>
                        <a:t>Packet Filter</a:t>
                      </a:r>
                      <a:endParaRPr lang="en-US" sz="1800" b="0" strike="noStrike" spc="-1" dirty="0">
                        <a:solidFill>
                          <a:srgbClr val="000000"/>
                        </a:solidFill>
                        <a:uFill>
                          <a:solidFill>
                            <a:srgbClr val="FFFFFF"/>
                          </a:solidFill>
                        </a:uFill>
                        <a:latin typeface="Arial"/>
                      </a:endParaRPr>
                    </a:p>
                  </a:txBody>
                  <a:tcPr marL="86760" marR="86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1"/>
                  </a:ext>
                </a:extLst>
              </a:tr>
              <a:tr h="291600">
                <a:tc>
                  <a:txBody>
                    <a:bodyPr/>
                    <a:lstStyle/>
                    <a:p>
                      <a:pPr>
                        <a:lnSpc>
                          <a:spcPct val="100000"/>
                        </a:lnSpc>
                      </a:pPr>
                      <a:r>
                        <a:rPr lang="en-US" sz="1400" b="1" strike="noStrike" spc="-1" dirty="0">
                          <a:solidFill>
                            <a:srgbClr val="10243E"/>
                          </a:solidFill>
                          <a:uFill>
                            <a:solidFill>
                              <a:srgbClr val="FFFFFF"/>
                            </a:solidFill>
                          </a:uFill>
                          <a:latin typeface="Arial"/>
                        </a:rPr>
                        <a:t>SF_NS</a:t>
                      </a:r>
                      <a:endParaRPr lang="en-US" sz="1800" b="0" strike="noStrike" spc="-1" dirty="0">
                        <a:solidFill>
                          <a:srgbClr val="000000"/>
                        </a:solidFill>
                        <a:uFill>
                          <a:solidFill>
                            <a:srgbClr val="FFFFFF"/>
                          </a:solidFill>
                        </a:uFill>
                        <a:latin typeface="Arial"/>
                      </a:endParaRPr>
                    </a:p>
                  </a:txBody>
                  <a:tcPr marL="86760" marR="86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en-US" sz="1400" b="0" strike="noStrike" spc="-1" dirty="0">
                          <a:solidFill>
                            <a:srgbClr val="000000"/>
                          </a:solidFill>
                          <a:uFill>
                            <a:solidFill>
                              <a:srgbClr val="FFFFFF"/>
                            </a:solidFill>
                          </a:uFill>
                          <a:latin typeface="Arial"/>
                        </a:rPr>
                        <a:t>Network Separation</a:t>
                      </a:r>
                      <a:endParaRPr lang="en-US" sz="1800" b="0" strike="noStrike" spc="-1" dirty="0">
                        <a:solidFill>
                          <a:srgbClr val="000000"/>
                        </a:solidFill>
                        <a:uFill>
                          <a:solidFill>
                            <a:srgbClr val="FFFFFF"/>
                          </a:solidFill>
                        </a:uFill>
                        <a:latin typeface="Arial"/>
                      </a:endParaRPr>
                    </a:p>
                  </a:txBody>
                  <a:tcPr marL="86760" marR="86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2"/>
                  </a:ext>
                </a:extLst>
              </a:tr>
              <a:tr h="291600">
                <a:tc>
                  <a:txBody>
                    <a:bodyPr/>
                    <a:lstStyle/>
                    <a:p>
                      <a:pPr>
                        <a:lnSpc>
                          <a:spcPct val="100000"/>
                        </a:lnSpc>
                      </a:pPr>
                      <a:r>
                        <a:rPr lang="en-US" sz="1400" b="1" strike="noStrike" spc="-1" dirty="0">
                          <a:solidFill>
                            <a:srgbClr val="10243E"/>
                          </a:solidFill>
                          <a:uFill>
                            <a:solidFill>
                              <a:srgbClr val="FFFFFF"/>
                            </a:solidFill>
                          </a:uFill>
                          <a:latin typeface="Arial"/>
                        </a:rPr>
                        <a:t>SF_IPSEC</a:t>
                      </a:r>
                      <a:endParaRPr lang="en-US" sz="1800" b="0" strike="noStrike" spc="-1" dirty="0">
                        <a:solidFill>
                          <a:srgbClr val="000000"/>
                        </a:solidFill>
                        <a:uFill>
                          <a:solidFill>
                            <a:srgbClr val="FFFFFF"/>
                          </a:solidFill>
                        </a:uFill>
                        <a:latin typeface="Arial"/>
                      </a:endParaRPr>
                    </a:p>
                  </a:txBody>
                  <a:tcPr marL="86760" marR="86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pPr>
                      <a:r>
                        <a:rPr lang="en-US" sz="1400" b="0" strike="noStrike" spc="-1" dirty="0" err="1">
                          <a:solidFill>
                            <a:srgbClr val="000000"/>
                          </a:solidFill>
                          <a:uFill>
                            <a:solidFill>
                              <a:srgbClr val="FFFFFF"/>
                            </a:solidFill>
                          </a:uFill>
                          <a:latin typeface="Arial"/>
                        </a:rPr>
                        <a:t>IPSec</a:t>
                      </a:r>
                      <a:r>
                        <a:rPr lang="en-US" sz="1400" b="0" strike="noStrike" spc="-1" dirty="0">
                          <a:solidFill>
                            <a:srgbClr val="000000"/>
                          </a:solidFill>
                          <a:uFill>
                            <a:solidFill>
                              <a:srgbClr val="FFFFFF"/>
                            </a:solidFill>
                          </a:uFill>
                          <a:latin typeface="Arial"/>
                        </a:rPr>
                        <a:t> Filtering</a:t>
                      </a:r>
                      <a:endParaRPr lang="en-US" sz="1800" b="0" strike="noStrike" spc="-1" dirty="0">
                        <a:solidFill>
                          <a:srgbClr val="000000"/>
                        </a:solidFill>
                        <a:uFill>
                          <a:solidFill>
                            <a:srgbClr val="FFFFFF"/>
                          </a:solidFill>
                        </a:uFill>
                        <a:latin typeface="Arial"/>
                      </a:endParaRPr>
                    </a:p>
                  </a:txBody>
                  <a:tcPr marL="86760" marR="86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3"/>
                  </a:ext>
                </a:extLst>
              </a:tr>
              <a:tr h="291600">
                <a:tc>
                  <a:txBody>
                    <a:bodyPr/>
                    <a:lstStyle/>
                    <a:p>
                      <a:pPr>
                        <a:lnSpc>
                          <a:spcPct val="100000"/>
                        </a:lnSpc>
                      </a:pPr>
                      <a:r>
                        <a:rPr lang="en-US" sz="1400" b="1" strike="noStrike" spc="-1" dirty="0">
                          <a:solidFill>
                            <a:srgbClr val="10243E"/>
                          </a:solidFill>
                          <a:uFill>
                            <a:solidFill>
                              <a:srgbClr val="FFFFFF"/>
                            </a:solidFill>
                          </a:uFill>
                          <a:latin typeface="Arial"/>
                        </a:rPr>
                        <a:t>SF_SIP</a:t>
                      </a:r>
                      <a:endParaRPr lang="en-US" sz="1800" b="0" strike="noStrike" spc="-1" dirty="0">
                        <a:solidFill>
                          <a:srgbClr val="000000"/>
                        </a:solidFill>
                        <a:uFill>
                          <a:solidFill>
                            <a:srgbClr val="FFFFFF"/>
                          </a:solidFill>
                        </a:uFill>
                        <a:latin typeface="Arial"/>
                      </a:endParaRPr>
                    </a:p>
                  </a:txBody>
                  <a:tcPr marL="86760" marR="86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en-US" sz="1400" b="0" strike="noStrike" spc="-1" dirty="0">
                          <a:solidFill>
                            <a:srgbClr val="000000"/>
                          </a:solidFill>
                          <a:uFill>
                            <a:solidFill>
                              <a:srgbClr val="FFFFFF"/>
                            </a:solidFill>
                          </a:uFill>
                          <a:latin typeface="Arial"/>
                        </a:rPr>
                        <a:t>SIP Relay</a:t>
                      </a:r>
                      <a:endParaRPr lang="en-US" sz="1800" b="0" strike="noStrike" spc="-1" dirty="0">
                        <a:solidFill>
                          <a:srgbClr val="000000"/>
                        </a:solidFill>
                        <a:uFill>
                          <a:solidFill>
                            <a:srgbClr val="FFFFFF"/>
                          </a:solidFill>
                        </a:uFill>
                        <a:latin typeface="Arial"/>
                      </a:endParaRPr>
                    </a:p>
                  </a:txBody>
                  <a:tcPr marL="86760" marR="86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4"/>
                  </a:ext>
                </a:extLst>
              </a:tr>
              <a:tr h="291600">
                <a:tc>
                  <a:txBody>
                    <a:bodyPr/>
                    <a:lstStyle/>
                    <a:p>
                      <a:pPr>
                        <a:lnSpc>
                          <a:spcPct val="100000"/>
                        </a:lnSpc>
                      </a:pPr>
                      <a:r>
                        <a:rPr lang="en-US" sz="1400" b="1" strike="noStrike" spc="-1" dirty="0">
                          <a:solidFill>
                            <a:srgbClr val="10243E"/>
                          </a:solidFill>
                          <a:uFill>
                            <a:solidFill>
                              <a:srgbClr val="FFFFFF"/>
                            </a:solidFill>
                          </a:uFill>
                          <a:latin typeface="Arial"/>
                        </a:rPr>
                        <a:t>SF_IA</a:t>
                      </a:r>
                      <a:endParaRPr lang="en-US" sz="1800" b="0" strike="noStrike" spc="-1" dirty="0">
                        <a:solidFill>
                          <a:srgbClr val="000000"/>
                        </a:solidFill>
                        <a:uFill>
                          <a:solidFill>
                            <a:srgbClr val="FFFFFF"/>
                          </a:solidFill>
                        </a:uFill>
                        <a:latin typeface="Arial"/>
                      </a:endParaRPr>
                    </a:p>
                  </a:txBody>
                  <a:tcPr marL="86760" marR="86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pPr>
                      <a:r>
                        <a:rPr lang="en-US" sz="1400" b="0" strike="noStrike" spc="-1" dirty="0">
                          <a:solidFill>
                            <a:srgbClr val="000000"/>
                          </a:solidFill>
                          <a:uFill>
                            <a:solidFill>
                              <a:srgbClr val="FFFFFF"/>
                            </a:solidFill>
                          </a:uFill>
                          <a:latin typeface="Arial"/>
                        </a:rPr>
                        <a:t>Identification and Authentication</a:t>
                      </a:r>
                      <a:endParaRPr lang="en-US" sz="1800" b="0" strike="noStrike" spc="-1" dirty="0">
                        <a:solidFill>
                          <a:srgbClr val="000000"/>
                        </a:solidFill>
                        <a:uFill>
                          <a:solidFill>
                            <a:srgbClr val="FFFFFF"/>
                          </a:solidFill>
                        </a:uFill>
                        <a:latin typeface="Arial"/>
                      </a:endParaRPr>
                    </a:p>
                  </a:txBody>
                  <a:tcPr marL="86760" marR="86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5"/>
                  </a:ext>
                </a:extLst>
              </a:tr>
              <a:tr h="291600">
                <a:tc>
                  <a:txBody>
                    <a:bodyPr/>
                    <a:lstStyle/>
                    <a:p>
                      <a:pPr>
                        <a:lnSpc>
                          <a:spcPct val="100000"/>
                        </a:lnSpc>
                      </a:pPr>
                      <a:r>
                        <a:rPr lang="en-US" sz="1400" b="1" strike="noStrike" spc="-1" dirty="0">
                          <a:solidFill>
                            <a:srgbClr val="10243E"/>
                          </a:solidFill>
                          <a:uFill>
                            <a:solidFill>
                              <a:srgbClr val="FFFFFF"/>
                            </a:solidFill>
                          </a:uFill>
                          <a:latin typeface="Arial"/>
                        </a:rPr>
                        <a:t>SF_AU</a:t>
                      </a:r>
                      <a:endParaRPr lang="en-US" sz="1800" b="0" strike="noStrike" spc="-1" dirty="0">
                        <a:solidFill>
                          <a:srgbClr val="000000"/>
                        </a:solidFill>
                        <a:uFill>
                          <a:solidFill>
                            <a:srgbClr val="FFFFFF"/>
                          </a:solidFill>
                        </a:uFill>
                        <a:latin typeface="Arial"/>
                      </a:endParaRPr>
                    </a:p>
                  </a:txBody>
                  <a:tcPr marL="86760" marR="86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en-US" sz="1400" b="0" strike="noStrike" spc="-1" dirty="0">
                          <a:solidFill>
                            <a:srgbClr val="000000"/>
                          </a:solidFill>
                          <a:uFill>
                            <a:solidFill>
                              <a:srgbClr val="FFFFFF"/>
                            </a:solidFill>
                          </a:uFill>
                          <a:latin typeface="Arial"/>
                        </a:rPr>
                        <a:t>Audit</a:t>
                      </a:r>
                      <a:endParaRPr lang="en-US" sz="1800" b="0" strike="noStrike" spc="-1" dirty="0">
                        <a:solidFill>
                          <a:srgbClr val="000000"/>
                        </a:solidFill>
                        <a:uFill>
                          <a:solidFill>
                            <a:srgbClr val="FFFFFF"/>
                          </a:solidFill>
                        </a:uFill>
                        <a:latin typeface="Arial"/>
                      </a:endParaRPr>
                    </a:p>
                  </a:txBody>
                  <a:tcPr marL="86760" marR="86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6"/>
                  </a:ext>
                </a:extLst>
              </a:tr>
              <a:tr h="291600">
                <a:tc>
                  <a:txBody>
                    <a:bodyPr/>
                    <a:lstStyle/>
                    <a:p>
                      <a:pPr>
                        <a:lnSpc>
                          <a:spcPct val="100000"/>
                        </a:lnSpc>
                      </a:pPr>
                      <a:r>
                        <a:rPr lang="en-US" sz="1400" b="1" strike="noStrike" spc="-1" dirty="0">
                          <a:solidFill>
                            <a:srgbClr val="10243E"/>
                          </a:solidFill>
                          <a:uFill>
                            <a:solidFill>
                              <a:srgbClr val="FFFFFF"/>
                            </a:solidFill>
                          </a:uFill>
                          <a:latin typeface="Arial"/>
                        </a:rPr>
                        <a:t>SF_SSH</a:t>
                      </a:r>
                      <a:endParaRPr lang="en-US" sz="1800" b="0" strike="noStrike" spc="-1" dirty="0">
                        <a:solidFill>
                          <a:srgbClr val="000000"/>
                        </a:solidFill>
                        <a:uFill>
                          <a:solidFill>
                            <a:srgbClr val="FFFFFF"/>
                          </a:solidFill>
                        </a:uFill>
                        <a:latin typeface="Arial"/>
                      </a:endParaRPr>
                    </a:p>
                  </a:txBody>
                  <a:tcPr marL="86760" marR="86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pPr>
                      <a:r>
                        <a:rPr lang="en-US" sz="1400" b="0" strike="noStrike" spc="-1" dirty="0">
                          <a:solidFill>
                            <a:srgbClr val="000000"/>
                          </a:solidFill>
                          <a:uFill>
                            <a:solidFill>
                              <a:srgbClr val="FFFFFF"/>
                            </a:solidFill>
                          </a:uFill>
                          <a:latin typeface="Arial"/>
                        </a:rPr>
                        <a:t>SSH Channel</a:t>
                      </a:r>
                      <a:endParaRPr lang="en-US" sz="1800" b="0" strike="noStrike" spc="-1" dirty="0">
                        <a:solidFill>
                          <a:srgbClr val="000000"/>
                        </a:solidFill>
                        <a:uFill>
                          <a:solidFill>
                            <a:srgbClr val="FFFFFF"/>
                          </a:solidFill>
                        </a:uFill>
                        <a:latin typeface="Arial"/>
                      </a:endParaRPr>
                    </a:p>
                  </a:txBody>
                  <a:tcPr marL="86760" marR="86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7"/>
                  </a:ext>
                </a:extLst>
              </a:tr>
              <a:tr h="291600">
                <a:tc>
                  <a:txBody>
                    <a:bodyPr/>
                    <a:lstStyle/>
                    <a:p>
                      <a:pPr>
                        <a:lnSpc>
                          <a:spcPct val="100000"/>
                        </a:lnSpc>
                      </a:pPr>
                      <a:r>
                        <a:rPr lang="en-US" sz="1400" b="1" strike="noStrike" spc="-1" dirty="0">
                          <a:solidFill>
                            <a:srgbClr val="10243E"/>
                          </a:solidFill>
                          <a:uFill>
                            <a:solidFill>
                              <a:srgbClr val="FFFFFF"/>
                            </a:solidFill>
                          </a:uFill>
                          <a:latin typeface="Arial"/>
                        </a:rPr>
                        <a:t>SF_ADM</a:t>
                      </a:r>
                      <a:endParaRPr lang="en-US" sz="1800" b="0" strike="noStrike" spc="-1" dirty="0">
                        <a:solidFill>
                          <a:srgbClr val="000000"/>
                        </a:solidFill>
                        <a:uFill>
                          <a:solidFill>
                            <a:srgbClr val="FFFFFF"/>
                          </a:solidFill>
                        </a:uFill>
                        <a:latin typeface="Arial"/>
                      </a:endParaRPr>
                    </a:p>
                  </a:txBody>
                  <a:tcPr marL="86760" marR="86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en-US" sz="1400" b="0" strike="noStrike" spc="-1" dirty="0">
                          <a:solidFill>
                            <a:srgbClr val="000000"/>
                          </a:solidFill>
                          <a:uFill>
                            <a:solidFill>
                              <a:srgbClr val="FFFFFF"/>
                            </a:solidFill>
                          </a:uFill>
                          <a:latin typeface="Arial"/>
                        </a:rPr>
                        <a:t>Administration</a:t>
                      </a:r>
                      <a:endParaRPr lang="en-US" sz="1800" b="0" strike="noStrike" spc="-1" dirty="0">
                        <a:solidFill>
                          <a:srgbClr val="000000"/>
                        </a:solidFill>
                        <a:uFill>
                          <a:solidFill>
                            <a:srgbClr val="FFFFFF"/>
                          </a:solidFill>
                        </a:uFill>
                        <a:latin typeface="Arial"/>
                      </a:endParaRPr>
                    </a:p>
                  </a:txBody>
                  <a:tcPr marL="86760" marR="86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8"/>
                  </a:ext>
                </a:extLst>
              </a:tr>
              <a:tr h="291600">
                <a:tc>
                  <a:txBody>
                    <a:bodyPr/>
                    <a:lstStyle/>
                    <a:p>
                      <a:pPr>
                        <a:lnSpc>
                          <a:spcPct val="100000"/>
                        </a:lnSpc>
                      </a:pPr>
                      <a:r>
                        <a:rPr lang="en-US" sz="1400" b="1" strike="noStrike" spc="-1" dirty="0">
                          <a:solidFill>
                            <a:srgbClr val="10243E"/>
                          </a:solidFill>
                          <a:uFill>
                            <a:solidFill>
                              <a:srgbClr val="FFFFFF"/>
                            </a:solidFill>
                          </a:uFill>
                          <a:latin typeface="Arial"/>
                        </a:rPr>
                        <a:t>SF_GEN</a:t>
                      </a:r>
                      <a:endParaRPr lang="en-US" sz="1800" b="0" strike="noStrike" spc="-1" dirty="0">
                        <a:solidFill>
                          <a:srgbClr val="000000"/>
                        </a:solidFill>
                        <a:uFill>
                          <a:solidFill>
                            <a:srgbClr val="FFFFFF"/>
                          </a:solidFill>
                        </a:uFill>
                        <a:latin typeface="Arial"/>
                      </a:endParaRPr>
                    </a:p>
                  </a:txBody>
                  <a:tcPr marL="86760" marR="86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pPr>
                      <a:r>
                        <a:rPr lang="en-US" sz="1400" b="0" strike="noStrike" spc="-1" dirty="0">
                          <a:solidFill>
                            <a:srgbClr val="000000"/>
                          </a:solidFill>
                          <a:uFill>
                            <a:solidFill>
                              <a:srgbClr val="FFFFFF"/>
                            </a:solidFill>
                          </a:uFill>
                          <a:latin typeface="Arial"/>
                        </a:rPr>
                        <a:t>General Management Facilities</a:t>
                      </a:r>
                      <a:endParaRPr lang="en-US" sz="1800" b="0" strike="noStrike" spc="-1" dirty="0">
                        <a:solidFill>
                          <a:srgbClr val="000000"/>
                        </a:solidFill>
                        <a:uFill>
                          <a:solidFill>
                            <a:srgbClr val="FFFFFF"/>
                          </a:solidFill>
                        </a:uFill>
                        <a:latin typeface="Arial"/>
                      </a:endParaRPr>
                    </a:p>
                  </a:txBody>
                  <a:tcPr marL="86760" marR="86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9"/>
                  </a:ext>
                </a:extLst>
              </a:tr>
            </a:tbl>
          </a:graphicData>
        </a:graphic>
      </p:graphicFrame>
      <p:sp>
        <p:nvSpPr>
          <p:cNvPr id="10" name="CustomShape 4">
            <a:extLst>
              <a:ext uri="{FF2B5EF4-FFF2-40B4-BE49-F238E27FC236}">
                <a16:creationId xmlns:a16="http://schemas.microsoft.com/office/drawing/2014/main" id="{6E485759-FB74-413F-937F-5A919474E283}"/>
              </a:ext>
            </a:extLst>
          </p:cNvPr>
          <p:cNvSpPr/>
          <p:nvPr/>
        </p:nvSpPr>
        <p:spPr>
          <a:xfrm>
            <a:off x="3852000" y="1145160"/>
            <a:ext cx="4758480" cy="54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US" sz="2000" b="1" strike="noStrike" spc="-1" dirty="0">
                <a:solidFill>
                  <a:srgbClr val="254061"/>
                </a:solidFill>
                <a:uFill>
                  <a:solidFill>
                    <a:srgbClr val="FFFFFF"/>
                  </a:solidFill>
                </a:uFill>
                <a:latin typeface="Arial"/>
                <a:ea typeface="DejaVu Sans"/>
              </a:rPr>
              <a:t>Security Functional Components</a:t>
            </a:r>
            <a:endParaRPr lang="en-US" sz="1800" b="0" strike="noStrike" spc="-1" dirty="0">
              <a:solidFill>
                <a:srgbClr val="000000"/>
              </a:solidFill>
              <a:uFill>
                <a:solidFill>
                  <a:srgbClr val="FFFFFF"/>
                </a:solidFill>
              </a:uFill>
              <a:latin typeface="Arial"/>
            </a:endParaRPr>
          </a:p>
        </p:txBody>
      </p:sp>
      <p:sp>
        <p:nvSpPr>
          <p:cNvPr id="17" name="Title 1">
            <a:extLst>
              <a:ext uri="{FF2B5EF4-FFF2-40B4-BE49-F238E27FC236}">
                <a16:creationId xmlns:a16="http://schemas.microsoft.com/office/drawing/2014/main" id="{54B66B10-D970-448D-8979-A09B72C39C45}"/>
              </a:ext>
            </a:extLst>
          </p:cNvPr>
          <p:cNvSpPr>
            <a:spLocks noGrp="1"/>
          </p:cNvSpPr>
          <p:nvPr>
            <p:ph type="title"/>
          </p:nvPr>
        </p:nvSpPr>
        <p:spPr>
          <a:xfrm>
            <a:off x="2143124" y="404664"/>
            <a:ext cx="6543675" cy="1012974"/>
          </a:xfrm>
        </p:spPr>
        <p:txBody>
          <a:bodyPr/>
          <a:lstStyle/>
          <a:p>
            <a:pPr algn="r"/>
            <a:r>
              <a:rPr lang="en-US" dirty="0" err="1"/>
              <a:t>genuscreen</a:t>
            </a:r>
            <a:r>
              <a:rPr lang="en-US" dirty="0"/>
              <a:t> 7.0</a:t>
            </a:r>
          </a:p>
        </p:txBody>
      </p:sp>
      <p:sp>
        <p:nvSpPr>
          <p:cNvPr id="18" name="Date Placeholder 17">
            <a:extLst>
              <a:ext uri="{FF2B5EF4-FFF2-40B4-BE49-F238E27FC236}">
                <a16:creationId xmlns:a16="http://schemas.microsoft.com/office/drawing/2014/main" id="{3515097D-5AA4-44AC-9426-10E34D805296}"/>
              </a:ext>
            </a:extLst>
          </p:cNvPr>
          <p:cNvSpPr>
            <a:spLocks noGrp="1"/>
          </p:cNvSpPr>
          <p:nvPr>
            <p:ph type="dt" sz="half" idx="10"/>
          </p:nvPr>
        </p:nvSpPr>
        <p:spPr>
          <a:xfrm>
            <a:off x="251520" y="6400799"/>
            <a:ext cx="2133600" cy="365125"/>
          </a:xfrm>
        </p:spPr>
        <p:txBody>
          <a:bodyPr/>
          <a:lstStyle/>
          <a:p>
            <a:r>
              <a:rPr lang="en-US"/>
              <a:t>2020-03-26</a:t>
            </a:r>
            <a:endParaRPr lang="en-US" dirty="0"/>
          </a:p>
        </p:txBody>
      </p:sp>
      <p:sp>
        <p:nvSpPr>
          <p:cNvPr id="19" name="Footer Placeholder 18">
            <a:extLst>
              <a:ext uri="{FF2B5EF4-FFF2-40B4-BE49-F238E27FC236}">
                <a16:creationId xmlns:a16="http://schemas.microsoft.com/office/drawing/2014/main" id="{FA2BF4F3-C6E0-49DE-A65D-7063A48B9ACE}"/>
              </a:ext>
            </a:extLst>
          </p:cNvPr>
          <p:cNvSpPr>
            <a:spLocks noGrp="1"/>
          </p:cNvSpPr>
          <p:nvPr>
            <p:ph type="ftr" sz="quarter" idx="11"/>
          </p:nvPr>
        </p:nvSpPr>
        <p:spPr>
          <a:xfrm>
            <a:off x="3124020" y="6406453"/>
            <a:ext cx="2895600" cy="365125"/>
          </a:xfrm>
        </p:spPr>
        <p:txBody>
          <a:bodyPr/>
          <a:lstStyle/>
          <a:p>
            <a:r>
              <a:rPr lang="en-US"/>
              <a:t>PV204 </a:t>
            </a:r>
            <a:endParaRPr lang="en-US" dirty="0"/>
          </a:p>
        </p:txBody>
      </p:sp>
      <p:sp>
        <p:nvSpPr>
          <p:cNvPr id="21" name="Slide Number Placeholder 20">
            <a:extLst>
              <a:ext uri="{FF2B5EF4-FFF2-40B4-BE49-F238E27FC236}">
                <a16:creationId xmlns:a16="http://schemas.microsoft.com/office/drawing/2014/main" id="{1D251076-5ECA-4700-9F22-80321DDF61E5}"/>
              </a:ext>
            </a:extLst>
          </p:cNvPr>
          <p:cNvSpPr>
            <a:spLocks noGrp="1"/>
          </p:cNvSpPr>
          <p:nvPr>
            <p:ph type="sldNum" sz="quarter" idx="12"/>
          </p:nvPr>
        </p:nvSpPr>
        <p:spPr/>
        <p:txBody>
          <a:bodyPr/>
          <a:lstStyle/>
          <a:p>
            <a:fld id="{71EF5873-10D2-4FEE-AE7C-458464C99677}" type="slidenum">
              <a:rPr lang="en-US" smtClean="0"/>
              <a:pPr/>
              <a:t>11</a:t>
            </a:fld>
            <a:r>
              <a:rPr lang="en-US"/>
              <a:t>/20</a:t>
            </a:r>
            <a:endParaRPr lang="en-US" dirty="0"/>
          </a:p>
        </p:txBody>
      </p:sp>
    </p:spTree>
    <p:extLst>
      <p:ext uri="{BB962C8B-B14F-4D97-AF65-F5344CB8AC3E}">
        <p14:creationId xmlns:p14="http://schemas.microsoft.com/office/powerpoint/2010/main" val="971543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stomShape 4">
            <a:extLst>
              <a:ext uri="{FF2B5EF4-FFF2-40B4-BE49-F238E27FC236}">
                <a16:creationId xmlns:a16="http://schemas.microsoft.com/office/drawing/2014/main" id="{6E485759-FB74-413F-937F-5A919474E283}"/>
              </a:ext>
            </a:extLst>
          </p:cNvPr>
          <p:cNvSpPr/>
          <p:nvPr/>
        </p:nvSpPr>
        <p:spPr>
          <a:xfrm>
            <a:off x="3852000" y="1145160"/>
            <a:ext cx="4758480" cy="54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US" sz="2000" b="1" strike="noStrike" spc="-1" dirty="0">
                <a:solidFill>
                  <a:srgbClr val="254061"/>
                </a:solidFill>
                <a:uFill>
                  <a:solidFill>
                    <a:srgbClr val="FFFFFF"/>
                  </a:solidFill>
                </a:uFill>
                <a:latin typeface="Arial"/>
                <a:ea typeface="DejaVu Sans"/>
              </a:rPr>
              <a:t>Security Objectives</a:t>
            </a:r>
            <a:endParaRPr lang="en-US" sz="1800" b="0" strike="noStrike" spc="-1" dirty="0">
              <a:solidFill>
                <a:srgbClr val="000000"/>
              </a:solidFill>
              <a:uFill>
                <a:solidFill>
                  <a:srgbClr val="FFFFFF"/>
                </a:solidFill>
              </a:uFill>
              <a:latin typeface="Arial"/>
            </a:endParaRPr>
          </a:p>
        </p:txBody>
      </p:sp>
      <p:sp>
        <p:nvSpPr>
          <p:cNvPr id="17" name="Title 1">
            <a:extLst>
              <a:ext uri="{FF2B5EF4-FFF2-40B4-BE49-F238E27FC236}">
                <a16:creationId xmlns:a16="http://schemas.microsoft.com/office/drawing/2014/main" id="{54B66B10-D970-448D-8979-A09B72C39C45}"/>
              </a:ext>
            </a:extLst>
          </p:cNvPr>
          <p:cNvSpPr>
            <a:spLocks noGrp="1"/>
          </p:cNvSpPr>
          <p:nvPr>
            <p:ph type="title"/>
          </p:nvPr>
        </p:nvSpPr>
        <p:spPr>
          <a:xfrm>
            <a:off x="2143124" y="404664"/>
            <a:ext cx="6543675" cy="1012974"/>
          </a:xfrm>
        </p:spPr>
        <p:txBody>
          <a:bodyPr/>
          <a:lstStyle/>
          <a:p>
            <a:pPr algn="r"/>
            <a:r>
              <a:rPr lang="en-US" dirty="0" err="1"/>
              <a:t>genuscreen</a:t>
            </a:r>
            <a:r>
              <a:rPr lang="en-US" dirty="0"/>
              <a:t> 7.0</a:t>
            </a:r>
          </a:p>
        </p:txBody>
      </p:sp>
      <p:graphicFrame>
        <p:nvGraphicFramePr>
          <p:cNvPr id="11" name="Table 4">
            <a:extLst>
              <a:ext uri="{FF2B5EF4-FFF2-40B4-BE49-F238E27FC236}">
                <a16:creationId xmlns:a16="http://schemas.microsoft.com/office/drawing/2014/main" id="{3EAEA4D5-BAC4-44C2-97EC-87D3438C2302}"/>
              </a:ext>
            </a:extLst>
          </p:cNvPr>
          <p:cNvGraphicFramePr/>
          <p:nvPr>
            <p:extLst>
              <p:ext uri="{D42A27DB-BD31-4B8C-83A1-F6EECF244321}">
                <p14:modId xmlns:p14="http://schemas.microsoft.com/office/powerpoint/2010/main" val="3417531432"/>
              </p:ext>
            </p:extLst>
          </p:nvPr>
        </p:nvGraphicFramePr>
        <p:xfrm>
          <a:off x="457560" y="1689120"/>
          <a:ext cx="8137800" cy="3999000"/>
        </p:xfrm>
        <a:graphic>
          <a:graphicData uri="http://schemas.openxmlformats.org/drawingml/2006/table">
            <a:tbl>
              <a:tblPr/>
              <a:tblGrid>
                <a:gridCol w="1362362">
                  <a:extLst>
                    <a:ext uri="{9D8B030D-6E8A-4147-A177-3AD203B41FA5}">
                      <a16:colId xmlns:a16="http://schemas.microsoft.com/office/drawing/2014/main" val="20000"/>
                    </a:ext>
                  </a:extLst>
                </a:gridCol>
                <a:gridCol w="6775438">
                  <a:extLst>
                    <a:ext uri="{9D8B030D-6E8A-4147-A177-3AD203B41FA5}">
                      <a16:colId xmlns:a16="http://schemas.microsoft.com/office/drawing/2014/main" val="20001"/>
                    </a:ext>
                  </a:extLst>
                </a:gridCol>
              </a:tblGrid>
              <a:tr h="385200">
                <a:tc gridSpan="2">
                  <a:txBody>
                    <a:bodyPr/>
                    <a:lstStyle/>
                    <a:p>
                      <a:pPr algn="ctr">
                        <a:lnSpc>
                          <a:spcPct val="100000"/>
                        </a:lnSpc>
                      </a:pPr>
                      <a:r>
                        <a:rPr lang="en-US" sz="1800" b="1" strike="noStrike" spc="-1" dirty="0">
                          <a:solidFill>
                            <a:srgbClr val="FFFFFF"/>
                          </a:solidFill>
                          <a:uFill>
                            <a:solidFill>
                              <a:srgbClr val="FFFFFF"/>
                            </a:solidFill>
                          </a:uFill>
                          <a:latin typeface="Calibri"/>
                        </a:rPr>
                        <a:t>Security Objectives</a:t>
                      </a:r>
                      <a:endParaRPr lang="en-US"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hMerge="1">
                  <a:txBody>
                    <a:bodyPr/>
                    <a:lstStyle/>
                    <a:p>
                      <a:endParaRPr lang="en-US"/>
                    </a:p>
                  </a:txBody>
                  <a:tcPr>
                    <a:solidFill>
                      <a:srgbClr val="729FCF"/>
                    </a:solidFill>
                  </a:tcPr>
                </a:tc>
                <a:extLst>
                  <a:ext uri="{0D108BD9-81ED-4DB2-BD59-A6C34878D82A}">
                    <a16:rowId xmlns:a16="http://schemas.microsoft.com/office/drawing/2014/main" val="10000"/>
                  </a:ext>
                </a:extLst>
              </a:tr>
              <a:tr h="467280">
                <a:tc>
                  <a:txBody>
                    <a:bodyPr/>
                    <a:lstStyle/>
                    <a:p>
                      <a:pPr algn="ctr">
                        <a:lnSpc>
                          <a:spcPct val="100000"/>
                        </a:lnSpc>
                      </a:pPr>
                      <a:r>
                        <a:rPr lang="en-US" sz="1100" b="1" strike="noStrike" spc="-1">
                          <a:solidFill>
                            <a:srgbClr val="000000"/>
                          </a:solidFill>
                          <a:uFill>
                            <a:solidFill>
                              <a:srgbClr val="FFFFFF"/>
                            </a:solidFill>
                          </a:uFill>
                          <a:latin typeface="Arial"/>
                        </a:rPr>
                        <a:t>O.AUTH</a:t>
                      </a:r>
                      <a:endParaRPr lang="en-US" sz="1800" b="0" strike="noStrike" spc="-1">
                        <a:solidFill>
                          <a:srgbClr val="000000"/>
                        </a:solidFill>
                        <a:uFill>
                          <a:solidFill>
                            <a:srgbClr val="FFFFFF"/>
                          </a:solidFill>
                        </a:uFill>
                        <a:latin typeface="Arial"/>
                      </a:endParaRPr>
                    </a:p>
                    <a:p>
                      <a:pPr algn="ctr">
                        <a:lnSpc>
                          <a:spcPct val="100000"/>
                        </a:lnSpc>
                      </a:pP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pPr>
                      <a:r>
                        <a:rPr lang="en-US" sz="1200" b="0" strike="noStrike" spc="-1" dirty="0">
                          <a:solidFill>
                            <a:srgbClr val="000000"/>
                          </a:solidFill>
                          <a:uFill>
                            <a:solidFill>
                              <a:srgbClr val="FFFFFF"/>
                            </a:solidFill>
                          </a:uFill>
                          <a:latin typeface="Arial"/>
                        </a:rPr>
                        <a:t>The TOE must assure that only administrators can change the packet filter, VPN and SSH configuration.</a:t>
                      </a:r>
                      <a:endParaRPr lang="en-US"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1"/>
                  </a:ext>
                </a:extLst>
              </a:tr>
              <a:tr h="467280">
                <a:tc>
                  <a:txBody>
                    <a:bodyPr/>
                    <a:lstStyle/>
                    <a:p>
                      <a:pPr algn="ctr">
                        <a:lnSpc>
                          <a:spcPct val="100000"/>
                        </a:lnSpc>
                      </a:pPr>
                      <a:r>
                        <a:rPr lang="en-US" sz="1100" b="1" strike="noStrike" spc="-1">
                          <a:solidFill>
                            <a:srgbClr val="000000"/>
                          </a:solidFill>
                          <a:uFill>
                            <a:solidFill>
                              <a:srgbClr val="FFFFFF"/>
                            </a:solidFill>
                          </a:uFill>
                          <a:latin typeface="Arial"/>
                        </a:rPr>
                        <a:t>O.MEDIAT</a:t>
                      </a:r>
                      <a:endParaRPr lang="en-US" sz="1800" b="0" strike="noStrike" spc="-1">
                        <a:solidFill>
                          <a:srgbClr val="000000"/>
                        </a:solidFill>
                        <a:uFill>
                          <a:solidFill>
                            <a:srgbClr val="FFFFFF"/>
                          </a:solidFill>
                        </a:uFill>
                        <a:latin typeface="Arial"/>
                      </a:endParaRPr>
                    </a:p>
                    <a:p>
                      <a:pPr algn="ctr">
                        <a:lnSpc>
                          <a:spcPct val="100000"/>
                        </a:lnSpc>
                      </a:pP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en-US" sz="1200" b="0" strike="noStrike" spc="-1" dirty="0">
                          <a:solidFill>
                            <a:srgbClr val="000000"/>
                          </a:solidFill>
                          <a:uFill>
                            <a:solidFill>
                              <a:srgbClr val="FFFFFF"/>
                            </a:solidFill>
                          </a:uFill>
                          <a:latin typeface="Arial"/>
                        </a:rPr>
                        <a:t>The TOE must mediate the flow of all data between all connected networks.</a:t>
                      </a:r>
                      <a:endParaRPr lang="en-US"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2"/>
                  </a:ext>
                </a:extLst>
              </a:tr>
              <a:tr h="502200">
                <a:tc>
                  <a:txBody>
                    <a:bodyPr/>
                    <a:lstStyle/>
                    <a:p>
                      <a:pPr algn="ctr">
                        <a:lnSpc>
                          <a:spcPct val="100000"/>
                        </a:lnSpc>
                      </a:pPr>
                      <a:r>
                        <a:rPr lang="en-US" sz="1100" b="1" strike="noStrike" spc="-1" dirty="0">
                          <a:solidFill>
                            <a:srgbClr val="000000"/>
                          </a:solidFill>
                          <a:uFill>
                            <a:solidFill>
                              <a:srgbClr val="FFFFFF"/>
                            </a:solidFill>
                          </a:uFill>
                          <a:latin typeface="Arial"/>
                        </a:rPr>
                        <a:t>O.CONFID</a:t>
                      </a:r>
                      <a:endParaRPr lang="en-US"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pPr>
                      <a:r>
                        <a:rPr lang="en-US" sz="1200" b="0" strike="noStrike" spc="-1" dirty="0">
                          <a:solidFill>
                            <a:srgbClr val="000000"/>
                          </a:solidFill>
                          <a:uFill>
                            <a:solidFill>
                              <a:srgbClr val="FFFFFF"/>
                            </a:solidFill>
                          </a:uFill>
                          <a:latin typeface="Arial"/>
                        </a:rPr>
                        <a:t>The TOE must assure that data transferred between the networks protected by firewall components is kept confidential unless explicitly configured otherwise.</a:t>
                      </a:r>
                      <a:endParaRPr lang="en-US"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3"/>
                  </a:ext>
                </a:extLst>
              </a:tr>
              <a:tr h="556920">
                <a:tc>
                  <a:txBody>
                    <a:bodyPr/>
                    <a:lstStyle/>
                    <a:p>
                      <a:pPr algn="ctr">
                        <a:lnSpc>
                          <a:spcPct val="100000"/>
                        </a:lnSpc>
                      </a:pPr>
                      <a:r>
                        <a:rPr lang="en-US" sz="1100" b="1" strike="noStrike" spc="-1">
                          <a:solidFill>
                            <a:srgbClr val="000000"/>
                          </a:solidFill>
                          <a:uFill>
                            <a:solidFill>
                              <a:srgbClr val="FFFFFF"/>
                            </a:solidFill>
                          </a:uFill>
                          <a:latin typeface="Arial"/>
                        </a:rPr>
                        <a:t>O.INTEG</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en-US" sz="1200" b="0" strike="noStrike" spc="-1" dirty="0">
                          <a:solidFill>
                            <a:srgbClr val="000000"/>
                          </a:solidFill>
                          <a:uFill>
                            <a:solidFill>
                              <a:srgbClr val="FFFFFF"/>
                            </a:solidFill>
                          </a:uFill>
                          <a:latin typeface="Arial"/>
                        </a:rPr>
                        <a:t>The TOE must assure that data transferred between the networks protected by firewall components cannot be modified unnoticed unless explicitly configured otherwise.</a:t>
                      </a:r>
                      <a:endParaRPr lang="en-US"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4"/>
                  </a:ext>
                </a:extLst>
              </a:tr>
              <a:tr h="573480">
                <a:tc>
                  <a:txBody>
                    <a:bodyPr/>
                    <a:lstStyle/>
                    <a:p>
                      <a:pPr algn="ctr">
                        <a:lnSpc>
                          <a:spcPct val="100000"/>
                        </a:lnSpc>
                      </a:pPr>
                      <a:r>
                        <a:rPr lang="en-US" sz="1100" b="1" strike="noStrike" spc="-1">
                          <a:solidFill>
                            <a:srgbClr val="000000"/>
                          </a:solidFill>
                          <a:uFill>
                            <a:solidFill>
                              <a:srgbClr val="FFFFFF"/>
                            </a:solidFill>
                          </a:uFill>
                          <a:latin typeface="Arial"/>
                        </a:rPr>
                        <a:t>O.NOREPLAY</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pPr>
                      <a:r>
                        <a:rPr lang="en-US" sz="1200" b="0" strike="noStrike" spc="-1" dirty="0">
                          <a:solidFill>
                            <a:srgbClr val="000000"/>
                          </a:solidFill>
                          <a:uFill>
                            <a:solidFill>
                              <a:srgbClr val="FFFFFF"/>
                            </a:solidFill>
                          </a:uFill>
                          <a:latin typeface="Arial"/>
                        </a:rPr>
                        <a:t>The TOE must assure that data transferred between the networks behind the firewall components cannot be reinjected at a later time unless explicitly configured otherwise.</a:t>
                      </a:r>
                      <a:endParaRPr lang="en-US"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5"/>
                  </a:ext>
                </a:extLst>
              </a:tr>
              <a:tr h="399600">
                <a:tc>
                  <a:txBody>
                    <a:bodyPr/>
                    <a:lstStyle/>
                    <a:p>
                      <a:pPr algn="ctr">
                        <a:lnSpc>
                          <a:spcPct val="100000"/>
                        </a:lnSpc>
                      </a:pPr>
                      <a:r>
                        <a:rPr lang="en-US" sz="1100" b="1" strike="noStrike" spc="-1">
                          <a:solidFill>
                            <a:srgbClr val="000000"/>
                          </a:solidFill>
                          <a:uFill>
                            <a:solidFill>
                              <a:srgbClr val="FFFFFF"/>
                            </a:solidFill>
                          </a:uFill>
                          <a:latin typeface="Arial"/>
                        </a:rPr>
                        <a:t>O.AUDREC</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en-US" sz="1200" b="0" strike="noStrike" spc="-1">
                          <a:solidFill>
                            <a:srgbClr val="000000"/>
                          </a:solidFill>
                          <a:uFill>
                            <a:solidFill>
                              <a:srgbClr val="FFFFFF"/>
                            </a:solidFill>
                          </a:uFill>
                          <a:latin typeface="Arial"/>
                        </a:rPr>
                        <a:t>The TOE must provide an audit trail of security-related events, and a means to present a readable and searchable view to administrators, service users and revisors.</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6"/>
                  </a:ext>
                </a:extLst>
              </a:tr>
              <a:tr h="442800">
                <a:tc>
                  <a:txBody>
                    <a:bodyPr/>
                    <a:lstStyle/>
                    <a:p>
                      <a:pPr algn="ctr">
                        <a:lnSpc>
                          <a:spcPct val="100000"/>
                        </a:lnSpc>
                      </a:pPr>
                      <a:r>
                        <a:rPr lang="en-US" sz="1100" b="1" strike="noStrike" spc="-1">
                          <a:solidFill>
                            <a:srgbClr val="000000"/>
                          </a:solidFill>
                          <a:uFill>
                            <a:solidFill>
                              <a:srgbClr val="FFFFFF"/>
                            </a:solidFill>
                          </a:uFill>
                          <a:latin typeface="Arial"/>
                        </a:rPr>
                        <a:t>O.AVAIL</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pPr>
                      <a:r>
                        <a:rPr lang="en-US" sz="1200" b="0" strike="noStrike" spc="-1" dirty="0">
                          <a:solidFill>
                            <a:srgbClr val="000000"/>
                          </a:solidFill>
                          <a:uFill>
                            <a:solidFill>
                              <a:srgbClr val="FFFFFF"/>
                            </a:solidFill>
                          </a:uFill>
                          <a:latin typeface="Arial"/>
                        </a:rPr>
                        <a:t>The TOE must optionally provide a fail over solution where the services of a failing system are taken over by a peer machine.</a:t>
                      </a:r>
                      <a:endParaRPr lang="en-US"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7"/>
                  </a:ext>
                </a:extLst>
              </a:tr>
            </a:tbl>
          </a:graphicData>
        </a:graphic>
      </p:graphicFrame>
      <p:sp>
        <p:nvSpPr>
          <p:cNvPr id="4" name="Date Placeholder 3">
            <a:extLst>
              <a:ext uri="{FF2B5EF4-FFF2-40B4-BE49-F238E27FC236}">
                <a16:creationId xmlns:a16="http://schemas.microsoft.com/office/drawing/2014/main" id="{80919C5E-E741-498A-AC78-76FE74FB99E1}"/>
              </a:ext>
            </a:extLst>
          </p:cNvPr>
          <p:cNvSpPr>
            <a:spLocks noGrp="1"/>
          </p:cNvSpPr>
          <p:nvPr>
            <p:ph type="dt" sz="half" idx="10"/>
          </p:nvPr>
        </p:nvSpPr>
        <p:spPr>
          <a:xfrm>
            <a:off x="251520" y="6400799"/>
            <a:ext cx="2133600" cy="365125"/>
          </a:xfrm>
        </p:spPr>
        <p:txBody>
          <a:bodyPr/>
          <a:lstStyle/>
          <a:p>
            <a:r>
              <a:rPr lang="en-US"/>
              <a:t>2020-03-26</a:t>
            </a:r>
            <a:endParaRPr lang="en-US" dirty="0"/>
          </a:p>
        </p:txBody>
      </p:sp>
      <p:sp>
        <p:nvSpPr>
          <p:cNvPr id="5" name="Footer Placeholder 4">
            <a:extLst>
              <a:ext uri="{FF2B5EF4-FFF2-40B4-BE49-F238E27FC236}">
                <a16:creationId xmlns:a16="http://schemas.microsoft.com/office/drawing/2014/main" id="{C74ACB29-944D-4936-ADD4-0BC6A43DF4C2}"/>
              </a:ext>
            </a:extLst>
          </p:cNvPr>
          <p:cNvSpPr>
            <a:spLocks noGrp="1"/>
          </p:cNvSpPr>
          <p:nvPr>
            <p:ph type="ftr" sz="quarter" idx="11"/>
          </p:nvPr>
        </p:nvSpPr>
        <p:spPr>
          <a:xfrm>
            <a:off x="3124020" y="6406453"/>
            <a:ext cx="2895600" cy="365125"/>
          </a:xfrm>
        </p:spPr>
        <p:txBody>
          <a:bodyPr/>
          <a:lstStyle/>
          <a:p>
            <a:r>
              <a:rPr lang="en-US"/>
              <a:t>PV204 </a:t>
            </a:r>
            <a:endParaRPr lang="en-US" dirty="0"/>
          </a:p>
        </p:txBody>
      </p:sp>
      <p:sp>
        <p:nvSpPr>
          <p:cNvPr id="7" name="Slide Number Placeholder 6">
            <a:extLst>
              <a:ext uri="{FF2B5EF4-FFF2-40B4-BE49-F238E27FC236}">
                <a16:creationId xmlns:a16="http://schemas.microsoft.com/office/drawing/2014/main" id="{BB9A623E-E5E7-49D7-BC15-5F1D190D154C}"/>
              </a:ext>
            </a:extLst>
          </p:cNvPr>
          <p:cNvSpPr>
            <a:spLocks noGrp="1"/>
          </p:cNvSpPr>
          <p:nvPr>
            <p:ph type="sldNum" sz="quarter" idx="12"/>
          </p:nvPr>
        </p:nvSpPr>
        <p:spPr/>
        <p:txBody>
          <a:bodyPr/>
          <a:lstStyle/>
          <a:p>
            <a:fld id="{71EF5873-10D2-4FEE-AE7C-458464C99677}" type="slidenum">
              <a:rPr lang="en-US" smtClean="0"/>
              <a:pPr/>
              <a:t>12</a:t>
            </a:fld>
            <a:r>
              <a:rPr lang="en-US"/>
              <a:t>/20</a:t>
            </a:r>
            <a:endParaRPr lang="en-US" dirty="0"/>
          </a:p>
        </p:txBody>
      </p:sp>
    </p:spTree>
    <p:extLst>
      <p:ext uri="{BB962C8B-B14F-4D97-AF65-F5344CB8AC3E}">
        <p14:creationId xmlns:p14="http://schemas.microsoft.com/office/powerpoint/2010/main" val="1056851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stomShape 4">
            <a:extLst>
              <a:ext uri="{FF2B5EF4-FFF2-40B4-BE49-F238E27FC236}">
                <a16:creationId xmlns:a16="http://schemas.microsoft.com/office/drawing/2014/main" id="{6E485759-FB74-413F-937F-5A919474E283}"/>
              </a:ext>
            </a:extLst>
          </p:cNvPr>
          <p:cNvSpPr/>
          <p:nvPr/>
        </p:nvSpPr>
        <p:spPr>
          <a:xfrm>
            <a:off x="3852000" y="1145160"/>
            <a:ext cx="4758480" cy="54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US" sz="2000" b="1" strike="noStrike" spc="-1" dirty="0">
                <a:solidFill>
                  <a:srgbClr val="254061"/>
                </a:solidFill>
                <a:uFill>
                  <a:solidFill>
                    <a:srgbClr val="FFFFFF"/>
                  </a:solidFill>
                </a:uFill>
                <a:latin typeface="Arial"/>
                <a:ea typeface="DejaVu Sans"/>
              </a:rPr>
              <a:t>Threats</a:t>
            </a:r>
            <a:endParaRPr lang="en-US" sz="1800" b="0" strike="noStrike" spc="-1" dirty="0">
              <a:solidFill>
                <a:srgbClr val="000000"/>
              </a:solidFill>
              <a:uFill>
                <a:solidFill>
                  <a:srgbClr val="FFFFFF"/>
                </a:solidFill>
              </a:uFill>
              <a:latin typeface="Arial"/>
            </a:endParaRPr>
          </a:p>
        </p:txBody>
      </p:sp>
      <p:sp>
        <p:nvSpPr>
          <p:cNvPr id="17" name="Title 1">
            <a:extLst>
              <a:ext uri="{FF2B5EF4-FFF2-40B4-BE49-F238E27FC236}">
                <a16:creationId xmlns:a16="http://schemas.microsoft.com/office/drawing/2014/main" id="{54B66B10-D970-448D-8979-A09B72C39C45}"/>
              </a:ext>
            </a:extLst>
          </p:cNvPr>
          <p:cNvSpPr>
            <a:spLocks noGrp="1"/>
          </p:cNvSpPr>
          <p:nvPr>
            <p:ph type="title"/>
          </p:nvPr>
        </p:nvSpPr>
        <p:spPr>
          <a:xfrm>
            <a:off x="2143124" y="404664"/>
            <a:ext cx="6543675" cy="1012974"/>
          </a:xfrm>
        </p:spPr>
        <p:txBody>
          <a:bodyPr/>
          <a:lstStyle/>
          <a:p>
            <a:pPr algn="r"/>
            <a:r>
              <a:rPr lang="en-US" dirty="0" err="1"/>
              <a:t>genuscreen</a:t>
            </a:r>
            <a:r>
              <a:rPr lang="en-US" dirty="0"/>
              <a:t> 7.0</a:t>
            </a:r>
          </a:p>
        </p:txBody>
      </p:sp>
      <p:graphicFrame>
        <p:nvGraphicFramePr>
          <p:cNvPr id="4" name="Table 4">
            <a:extLst>
              <a:ext uri="{FF2B5EF4-FFF2-40B4-BE49-F238E27FC236}">
                <a16:creationId xmlns:a16="http://schemas.microsoft.com/office/drawing/2014/main" id="{5BA09208-9C34-478B-A191-3197BAB2AC55}"/>
              </a:ext>
            </a:extLst>
          </p:cNvPr>
          <p:cNvGraphicFramePr/>
          <p:nvPr>
            <p:extLst>
              <p:ext uri="{D42A27DB-BD31-4B8C-83A1-F6EECF244321}">
                <p14:modId xmlns:p14="http://schemas.microsoft.com/office/powerpoint/2010/main" val="2230346168"/>
              </p:ext>
            </p:extLst>
          </p:nvPr>
        </p:nvGraphicFramePr>
        <p:xfrm>
          <a:off x="457560" y="1689120"/>
          <a:ext cx="8137800" cy="4337280"/>
        </p:xfrm>
        <a:graphic>
          <a:graphicData uri="http://schemas.openxmlformats.org/drawingml/2006/table">
            <a:tbl>
              <a:tblPr/>
              <a:tblGrid>
                <a:gridCol w="1371240">
                  <a:extLst>
                    <a:ext uri="{9D8B030D-6E8A-4147-A177-3AD203B41FA5}">
                      <a16:colId xmlns:a16="http://schemas.microsoft.com/office/drawing/2014/main" val="20000"/>
                    </a:ext>
                  </a:extLst>
                </a:gridCol>
                <a:gridCol w="6766560">
                  <a:extLst>
                    <a:ext uri="{9D8B030D-6E8A-4147-A177-3AD203B41FA5}">
                      <a16:colId xmlns:a16="http://schemas.microsoft.com/office/drawing/2014/main" val="20001"/>
                    </a:ext>
                  </a:extLst>
                </a:gridCol>
              </a:tblGrid>
              <a:tr h="385200">
                <a:tc gridSpan="2">
                  <a:txBody>
                    <a:bodyPr/>
                    <a:lstStyle/>
                    <a:p>
                      <a:pPr algn="ctr">
                        <a:lnSpc>
                          <a:spcPct val="100000"/>
                        </a:lnSpc>
                      </a:pPr>
                      <a:r>
                        <a:rPr lang="en-US" sz="1800" b="1" strike="noStrike" spc="-1" dirty="0">
                          <a:solidFill>
                            <a:srgbClr val="FFFFFF"/>
                          </a:solidFill>
                          <a:uFill>
                            <a:solidFill>
                              <a:srgbClr val="FFFFFF"/>
                            </a:solidFill>
                          </a:uFill>
                          <a:latin typeface="Calibri"/>
                        </a:rPr>
                        <a:t>Threats</a:t>
                      </a:r>
                      <a:endParaRPr lang="en-US"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hMerge="1">
                  <a:txBody>
                    <a:bodyPr/>
                    <a:lstStyle/>
                    <a:p>
                      <a:endParaRPr lang="en-US"/>
                    </a:p>
                  </a:txBody>
                  <a:tcPr>
                    <a:solidFill>
                      <a:srgbClr val="729FCF"/>
                    </a:solidFill>
                  </a:tcPr>
                </a:tc>
                <a:extLst>
                  <a:ext uri="{0D108BD9-81ED-4DB2-BD59-A6C34878D82A}">
                    <a16:rowId xmlns:a16="http://schemas.microsoft.com/office/drawing/2014/main" val="10000"/>
                  </a:ext>
                </a:extLst>
              </a:tr>
              <a:tr h="467280">
                <a:tc>
                  <a:txBody>
                    <a:bodyPr/>
                    <a:lstStyle/>
                    <a:p>
                      <a:pPr algn="ctr">
                        <a:lnSpc>
                          <a:spcPct val="100000"/>
                        </a:lnSpc>
                      </a:pPr>
                      <a:r>
                        <a:rPr lang="en-US" sz="1100" b="1" strike="noStrike" spc="-1" dirty="0">
                          <a:solidFill>
                            <a:srgbClr val="000000"/>
                          </a:solidFill>
                          <a:uFill>
                            <a:solidFill>
                              <a:srgbClr val="FFFFFF"/>
                            </a:solidFill>
                          </a:uFill>
                          <a:latin typeface="Arial" panose="020B0604020202020204" pitchFamily="34" charset="0"/>
                          <a:cs typeface="Arial" panose="020B0604020202020204" pitchFamily="34" charset="0"/>
                        </a:rPr>
                        <a:t>T.NOATUH</a:t>
                      </a:r>
                      <a:endParaRPr lang="en-US" sz="11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pPr>
                      <a:r>
                        <a:rPr lang="en-US" sz="1200" b="0" strike="noStrike" spc="-1" dirty="0">
                          <a:solidFill>
                            <a:srgbClr val="000000"/>
                          </a:solidFill>
                          <a:uFill>
                            <a:solidFill>
                              <a:srgbClr val="FFFFFF"/>
                            </a:solidFill>
                          </a:uFill>
                          <a:latin typeface="Arial"/>
                          <a:cs typeface="Arial"/>
                        </a:rPr>
                        <a:t>Anonymous user enters a system without authentication</a:t>
                      </a:r>
                      <a:endParaRPr lang="en-US" sz="12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1"/>
                  </a:ext>
                </a:extLst>
              </a:tr>
              <a:tr h="467280">
                <a:tc>
                  <a:txBody>
                    <a:bodyPr/>
                    <a:lstStyle/>
                    <a:p>
                      <a:pPr algn="ctr">
                        <a:lnSpc>
                          <a:spcPct val="100000"/>
                        </a:lnSpc>
                      </a:pPr>
                      <a:r>
                        <a:rPr lang="en-US" sz="1100" b="1" strike="noStrike" spc="-1" dirty="0">
                          <a:solidFill>
                            <a:srgbClr val="000000"/>
                          </a:solidFill>
                          <a:uFill>
                            <a:solidFill>
                              <a:srgbClr val="FFFFFF"/>
                            </a:solidFill>
                          </a:uFill>
                          <a:latin typeface="Arial"/>
                          <a:cs typeface="Arial"/>
                        </a:rPr>
                        <a:t>T.SNIFF</a:t>
                      </a:r>
                      <a:endParaRPr lang="en-US" sz="1100" b="0" strike="noStrike" spc="-1" dirty="0">
                        <a:solidFill>
                          <a:srgbClr val="000000"/>
                        </a:solidFill>
                        <a:uFill>
                          <a:solidFill>
                            <a:srgbClr val="FFFFFF"/>
                          </a:solidFill>
                        </a:uFill>
                        <a:latin typeface="Arial"/>
                        <a:cs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en-US" sz="1200" b="0" strike="noStrike" spc="-1" dirty="0">
                          <a:solidFill>
                            <a:srgbClr val="000000"/>
                          </a:solidFill>
                          <a:uFill>
                            <a:solidFill>
                              <a:srgbClr val="FFFFFF"/>
                            </a:solidFill>
                          </a:uFill>
                          <a:latin typeface="Arial" panose="020B0604020202020204" pitchFamily="34" charset="0"/>
                          <a:cs typeface="Arial" panose="020B0604020202020204" pitchFamily="34" charset="0"/>
                        </a:rPr>
                        <a:t>An anonymous user might gain access to the sensitive data passing between the protected networks. Attack method is packet inspection of Internet traffic. </a:t>
                      </a: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2"/>
                  </a:ext>
                </a:extLst>
              </a:tr>
              <a:tr h="502200">
                <a:tc>
                  <a:txBody>
                    <a:bodyPr/>
                    <a:lstStyle/>
                    <a:p>
                      <a:pPr algn="ctr">
                        <a:lnSpc>
                          <a:spcPct val="100000"/>
                        </a:lnSpc>
                      </a:pPr>
                      <a:r>
                        <a:rPr lang="en-US" sz="1100" b="1" strike="noStrike" spc="-1" dirty="0">
                          <a:solidFill>
                            <a:srgbClr val="000000"/>
                          </a:solidFill>
                          <a:uFill>
                            <a:solidFill>
                              <a:srgbClr val="FFFFFF"/>
                            </a:solidFill>
                          </a:uFill>
                          <a:latin typeface="Arial" panose="020B0604020202020204" pitchFamily="34" charset="0"/>
                          <a:cs typeface="Arial" panose="020B0604020202020204" pitchFamily="34" charset="0"/>
                        </a:rPr>
                        <a:t>T.SELPRO</a:t>
                      </a:r>
                      <a:endParaRPr lang="en-US" sz="11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pPr>
                      <a:r>
                        <a:rPr lang="en-US" sz="1200" b="0" strike="noStrike" spc="-1" dirty="0">
                          <a:solidFill>
                            <a:srgbClr val="000000"/>
                          </a:solidFill>
                          <a:uFill>
                            <a:solidFill>
                              <a:srgbClr val="FFFFFF"/>
                            </a:solidFill>
                          </a:uFill>
                          <a:latin typeface="Arial" panose="020B0604020202020204" pitchFamily="34" charset="0"/>
                          <a:cs typeface="Arial" panose="020B0604020202020204" pitchFamily="34" charset="0"/>
                        </a:rPr>
                        <a:t>An anonymous user might gain access to the TOE and read, modify or destroy security sensitive data on the TOE, by sending IP packets to the TOE and exploiting a weakness of the protocol used. </a:t>
                      </a: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3"/>
                  </a:ext>
                </a:extLst>
              </a:tr>
              <a:tr h="556920">
                <a:tc>
                  <a:txBody>
                    <a:bodyPr/>
                    <a:lstStyle/>
                    <a:p>
                      <a:pPr algn="ctr">
                        <a:lnSpc>
                          <a:spcPct val="100000"/>
                        </a:lnSpc>
                      </a:pPr>
                      <a:r>
                        <a:rPr lang="en-US" sz="1100" b="1" strike="noStrike" spc="-1" dirty="0">
                          <a:solidFill>
                            <a:srgbClr val="000000"/>
                          </a:solidFill>
                          <a:uFill>
                            <a:solidFill>
                              <a:srgbClr val="FFFFFF"/>
                            </a:solidFill>
                          </a:uFill>
                          <a:latin typeface="Arial" panose="020B0604020202020204" pitchFamily="34" charset="0"/>
                          <a:cs typeface="Arial" panose="020B0604020202020204" pitchFamily="34" charset="0"/>
                        </a:rPr>
                        <a:t>T.MEDIAT</a:t>
                      </a:r>
                      <a:endParaRPr lang="en-US" sz="11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en-US" sz="1200" b="0" strike="noStrike" spc="-1" dirty="0">
                          <a:solidFill>
                            <a:srgbClr val="000000"/>
                          </a:solidFill>
                          <a:uFill>
                            <a:solidFill>
                              <a:srgbClr val="FFFFFF"/>
                            </a:solidFill>
                          </a:uFill>
                          <a:latin typeface="Arial" panose="020B0604020202020204" pitchFamily="34" charset="0"/>
                          <a:cs typeface="Arial" panose="020B0604020202020204" pitchFamily="34" charset="0"/>
                        </a:rPr>
                        <a:t>An anonymous user might send non-permissible data that result in gaining access to resources which is not allowed by the policy. The attack method is construction of IP packets to circumvent filters.</a:t>
                      </a: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4"/>
                  </a:ext>
                </a:extLst>
              </a:tr>
              <a:tr h="573480">
                <a:tc>
                  <a:txBody>
                    <a:bodyPr/>
                    <a:lstStyle/>
                    <a:p>
                      <a:pPr algn="ctr">
                        <a:lnSpc>
                          <a:spcPct val="100000"/>
                        </a:lnSpc>
                      </a:pPr>
                      <a:r>
                        <a:rPr lang="en-US" sz="1100" b="1" strike="noStrike" spc="-1" dirty="0">
                          <a:solidFill>
                            <a:srgbClr val="000000"/>
                          </a:solidFill>
                          <a:uFill>
                            <a:solidFill>
                              <a:srgbClr val="FFFFFF"/>
                            </a:solidFill>
                          </a:uFill>
                          <a:latin typeface="Arial"/>
                          <a:cs typeface="Arial"/>
                        </a:rPr>
                        <a:t>T.MSNIFF</a:t>
                      </a:r>
                      <a:endParaRPr lang="en-US" sz="1100" b="0" strike="noStrike" spc="-1" dirty="0">
                        <a:solidFill>
                          <a:srgbClr val="000000"/>
                        </a:solidFill>
                        <a:uFill>
                          <a:solidFill>
                            <a:srgbClr val="FFFFFF"/>
                          </a:solidFill>
                        </a:uFill>
                        <a:latin typeface="Arial"/>
                        <a:cs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pPr>
                      <a:r>
                        <a:rPr lang="en-US" sz="1200" b="0" strike="noStrike" spc="-1" dirty="0">
                          <a:solidFill>
                            <a:srgbClr val="000000"/>
                          </a:solidFill>
                          <a:uFill>
                            <a:solidFill>
                              <a:srgbClr val="FFFFFF"/>
                            </a:solidFill>
                          </a:uFill>
                          <a:latin typeface="Arial" panose="020B0604020202020204" pitchFamily="34" charset="0"/>
                          <a:cs typeface="Arial" panose="020B0604020202020204" pitchFamily="34" charset="0"/>
                        </a:rPr>
                        <a:t>An anonymous user might gain access to the configuration or audit data passing between the management system and a firewall component. Attack method is packet inspection of Internet traffic.</a:t>
                      </a: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5"/>
                  </a:ext>
                </a:extLst>
              </a:tr>
              <a:tr h="399600">
                <a:tc>
                  <a:txBody>
                    <a:bodyPr/>
                    <a:lstStyle/>
                    <a:p>
                      <a:pPr algn="ctr">
                        <a:lnSpc>
                          <a:spcPct val="100000"/>
                        </a:lnSpc>
                      </a:pPr>
                      <a:r>
                        <a:rPr lang="en-US" sz="1100" b="1" strike="noStrike" spc="-1" dirty="0">
                          <a:solidFill>
                            <a:srgbClr val="000000"/>
                          </a:solidFill>
                          <a:uFill>
                            <a:solidFill>
                              <a:srgbClr val="FFFFFF"/>
                            </a:solidFill>
                          </a:uFill>
                          <a:latin typeface="Arial"/>
                          <a:cs typeface="Arial"/>
                        </a:rPr>
                        <a:t>T.MODIFY</a:t>
                      </a:r>
                      <a:endParaRPr lang="en-US" sz="1100" b="0" strike="noStrike" spc="-1" dirty="0">
                        <a:solidFill>
                          <a:srgbClr val="000000"/>
                        </a:solidFill>
                        <a:uFill>
                          <a:solidFill>
                            <a:srgbClr val="FFFFFF"/>
                          </a:solidFill>
                        </a:uFill>
                        <a:latin typeface="Arial"/>
                        <a:cs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en-US" sz="1200" b="0" strike="noStrike" spc="-1" dirty="0">
                          <a:solidFill>
                            <a:srgbClr val="000000"/>
                          </a:solidFill>
                          <a:uFill>
                            <a:solidFill>
                              <a:srgbClr val="FFFFFF"/>
                            </a:solidFill>
                          </a:uFill>
                          <a:latin typeface="Arial" panose="020B0604020202020204" pitchFamily="34" charset="0"/>
                          <a:cs typeface="Arial" panose="020B0604020202020204" pitchFamily="34" charset="0"/>
                        </a:rPr>
                        <a:t>An anonymous user might modify the sensitive data passing between the protected networks. Attack method is packet interception and modification of Internet traffic.</a:t>
                      </a: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6"/>
                  </a:ext>
                </a:extLst>
              </a:tr>
              <a:tr h="442800">
                <a:tc>
                  <a:txBody>
                    <a:bodyPr/>
                    <a:lstStyle/>
                    <a:p>
                      <a:pPr algn="ctr">
                        <a:lnSpc>
                          <a:spcPct val="100000"/>
                        </a:lnSpc>
                      </a:pPr>
                      <a:r>
                        <a:rPr lang="en-US" sz="1100" b="1" strike="noStrike" spc="-1" dirty="0">
                          <a:solidFill>
                            <a:srgbClr val="000000"/>
                          </a:solidFill>
                          <a:uFill>
                            <a:solidFill>
                              <a:srgbClr val="FFFFFF"/>
                            </a:solidFill>
                          </a:uFill>
                          <a:latin typeface="Arial" panose="020B0604020202020204" pitchFamily="34" charset="0"/>
                          <a:cs typeface="Arial" panose="020B0604020202020204" pitchFamily="34" charset="0"/>
                        </a:rPr>
                        <a:t>T.MMODIFY</a:t>
                      </a:r>
                      <a:endParaRPr lang="en-US" sz="11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pPr>
                      <a:r>
                        <a:rPr lang="en-US" sz="1200" b="0" strike="noStrike" spc="-1" dirty="0">
                          <a:solidFill>
                            <a:srgbClr val="000000"/>
                          </a:solidFill>
                          <a:uFill>
                            <a:solidFill>
                              <a:srgbClr val="FFFFFF"/>
                            </a:solidFill>
                          </a:uFill>
                          <a:latin typeface="Arial" panose="020B0604020202020204" pitchFamily="34" charset="0"/>
                          <a:cs typeface="Arial" panose="020B0604020202020204" pitchFamily="34" charset="0"/>
                        </a:rPr>
                        <a:t>An anonymous user might modify the configuration or audit data passing between the management system and a firewall component. Attack method is packet interception and modification of Internet traffic.</a:t>
                      </a: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7"/>
                  </a:ext>
                </a:extLst>
              </a:tr>
            </a:tbl>
          </a:graphicData>
        </a:graphic>
      </p:graphicFrame>
      <p:sp>
        <p:nvSpPr>
          <p:cNvPr id="2" name="Date Placeholder 1">
            <a:extLst>
              <a:ext uri="{FF2B5EF4-FFF2-40B4-BE49-F238E27FC236}">
                <a16:creationId xmlns:a16="http://schemas.microsoft.com/office/drawing/2014/main" id="{A462B9C9-4264-4AED-97CC-09670192FE10}"/>
              </a:ext>
            </a:extLst>
          </p:cNvPr>
          <p:cNvSpPr>
            <a:spLocks noGrp="1"/>
          </p:cNvSpPr>
          <p:nvPr>
            <p:ph type="dt" sz="half" idx="10"/>
          </p:nvPr>
        </p:nvSpPr>
        <p:spPr>
          <a:xfrm>
            <a:off x="251520" y="6400799"/>
            <a:ext cx="2133600" cy="365125"/>
          </a:xfrm>
        </p:spPr>
        <p:txBody>
          <a:bodyPr/>
          <a:lstStyle/>
          <a:p>
            <a:r>
              <a:rPr lang="en-US"/>
              <a:t>2020-03-26</a:t>
            </a:r>
            <a:endParaRPr lang="en-US" dirty="0"/>
          </a:p>
        </p:txBody>
      </p:sp>
      <p:sp>
        <p:nvSpPr>
          <p:cNvPr id="3" name="Footer Placeholder 2">
            <a:extLst>
              <a:ext uri="{FF2B5EF4-FFF2-40B4-BE49-F238E27FC236}">
                <a16:creationId xmlns:a16="http://schemas.microsoft.com/office/drawing/2014/main" id="{A99359D9-4F4D-4030-AE06-7381D0572ACA}"/>
              </a:ext>
            </a:extLst>
          </p:cNvPr>
          <p:cNvSpPr>
            <a:spLocks noGrp="1"/>
          </p:cNvSpPr>
          <p:nvPr>
            <p:ph type="ftr" sz="quarter" idx="11"/>
          </p:nvPr>
        </p:nvSpPr>
        <p:spPr>
          <a:xfrm>
            <a:off x="3124020" y="6406453"/>
            <a:ext cx="2895600" cy="365125"/>
          </a:xfrm>
        </p:spPr>
        <p:txBody>
          <a:bodyPr/>
          <a:lstStyle/>
          <a:p>
            <a:r>
              <a:rPr lang="en-US"/>
              <a:t>PV204 </a:t>
            </a:r>
            <a:endParaRPr lang="en-US" dirty="0"/>
          </a:p>
        </p:txBody>
      </p:sp>
      <p:sp>
        <p:nvSpPr>
          <p:cNvPr id="6" name="Slide Number Placeholder 5">
            <a:extLst>
              <a:ext uri="{FF2B5EF4-FFF2-40B4-BE49-F238E27FC236}">
                <a16:creationId xmlns:a16="http://schemas.microsoft.com/office/drawing/2014/main" id="{5E94432B-87C3-4F47-ABFD-8E18CDE08548}"/>
              </a:ext>
            </a:extLst>
          </p:cNvPr>
          <p:cNvSpPr>
            <a:spLocks noGrp="1"/>
          </p:cNvSpPr>
          <p:nvPr>
            <p:ph type="sldNum" sz="quarter" idx="12"/>
          </p:nvPr>
        </p:nvSpPr>
        <p:spPr/>
        <p:txBody>
          <a:bodyPr/>
          <a:lstStyle/>
          <a:p>
            <a:fld id="{71EF5873-10D2-4FEE-AE7C-458464C99677}" type="slidenum">
              <a:rPr lang="en-US" smtClean="0"/>
              <a:pPr/>
              <a:t>13</a:t>
            </a:fld>
            <a:r>
              <a:rPr lang="en-US"/>
              <a:t>/20</a:t>
            </a:r>
            <a:endParaRPr lang="en-US" dirty="0"/>
          </a:p>
        </p:txBody>
      </p:sp>
    </p:spTree>
    <p:extLst>
      <p:ext uri="{BB962C8B-B14F-4D97-AF65-F5344CB8AC3E}">
        <p14:creationId xmlns:p14="http://schemas.microsoft.com/office/powerpoint/2010/main" val="10043224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stomShape 4">
            <a:extLst>
              <a:ext uri="{FF2B5EF4-FFF2-40B4-BE49-F238E27FC236}">
                <a16:creationId xmlns:a16="http://schemas.microsoft.com/office/drawing/2014/main" id="{6E485759-FB74-413F-937F-5A919474E283}"/>
              </a:ext>
            </a:extLst>
          </p:cNvPr>
          <p:cNvSpPr/>
          <p:nvPr/>
        </p:nvSpPr>
        <p:spPr>
          <a:xfrm>
            <a:off x="3852000" y="1145160"/>
            <a:ext cx="4758480" cy="54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US" sz="2000" b="1" strike="noStrike" spc="-1" dirty="0">
                <a:solidFill>
                  <a:srgbClr val="254061"/>
                </a:solidFill>
                <a:uFill>
                  <a:solidFill>
                    <a:srgbClr val="FFFFFF"/>
                  </a:solidFill>
                </a:uFill>
                <a:latin typeface="Arial"/>
                <a:ea typeface="DejaVu Sans"/>
              </a:rPr>
              <a:t>Assumptions</a:t>
            </a:r>
            <a:endParaRPr lang="en-US" sz="1800" b="0" strike="noStrike" spc="-1" dirty="0">
              <a:solidFill>
                <a:srgbClr val="000000"/>
              </a:solidFill>
              <a:uFill>
                <a:solidFill>
                  <a:srgbClr val="FFFFFF"/>
                </a:solidFill>
              </a:uFill>
              <a:latin typeface="Arial"/>
            </a:endParaRPr>
          </a:p>
        </p:txBody>
      </p:sp>
      <p:sp>
        <p:nvSpPr>
          <p:cNvPr id="17" name="Title 1">
            <a:extLst>
              <a:ext uri="{FF2B5EF4-FFF2-40B4-BE49-F238E27FC236}">
                <a16:creationId xmlns:a16="http://schemas.microsoft.com/office/drawing/2014/main" id="{54B66B10-D970-448D-8979-A09B72C39C45}"/>
              </a:ext>
            </a:extLst>
          </p:cNvPr>
          <p:cNvSpPr>
            <a:spLocks noGrp="1"/>
          </p:cNvSpPr>
          <p:nvPr>
            <p:ph type="title"/>
          </p:nvPr>
        </p:nvSpPr>
        <p:spPr>
          <a:xfrm>
            <a:off x="2143124" y="404664"/>
            <a:ext cx="6543675" cy="1012974"/>
          </a:xfrm>
        </p:spPr>
        <p:txBody>
          <a:bodyPr/>
          <a:lstStyle/>
          <a:p>
            <a:pPr algn="r"/>
            <a:r>
              <a:rPr lang="en-US" dirty="0" err="1"/>
              <a:t>genuscreen</a:t>
            </a:r>
            <a:r>
              <a:rPr lang="en-US" dirty="0"/>
              <a:t> 7.0</a:t>
            </a:r>
          </a:p>
        </p:txBody>
      </p:sp>
      <p:graphicFrame>
        <p:nvGraphicFramePr>
          <p:cNvPr id="4" name="Table 4">
            <a:extLst>
              <a:ext uri="{FF2B5EF4-FFF2-40B4-BE49-F238E27FC236}">
                <a16:creationId xmlns:a16="http://schemas.microsoft.com/office/drawing/2014/main" id="{E8E94AAB-66C4-4CF5-8936-79C3DA5EFD36}"/>
              </a:ext>
            </a:extLst>
          </p:cNvPr>
          <p:cNvGraphicFramePr/>
          <p:nvPr>
            <p:extLst>
              <p:ext uri="{D42A27DB-BD31-4B8C-83A1-F6EECF244321}">
                <p14:modId xmlns:p14="http://schemas.microsoft.com/office/powerpoint/2010/main" val="3230814293"/>
              </p:ext>
            </p:extLst>
          </p:nvPr>
        </p:nvGraphicFramePr>
        <p:xfrm>
          <a:off x="503100" y="1712355"/>
          <a:ext cx="8137800" cy="4428847"/>
        </p:xfrm>
        <a:graphic>
          <a:graphicData uri="http://schemas.openxmlformats.org/drawingml/2006/table">
            <a:tbl>
              <a:tblPr/>
              <a:tblGrid>
                <a:gridCol w="1556519">
                  <a:extLst>
                    <a:ext uri="{9D8B030D-6E8A-4147-A177-3AD203B41FA5}">
                      <a16:colId xmlns:a16="http://schemas.microsoft.com/office/drawing/2014/main" val="20000"/>
                    </a:ext>
                  </a:extLst>
                </a:gridCol>
                <a:gridCol w="6581281">
                  <a:extLst>
                    <a:ext uri="{9D8B030D-6E8A-4147-A177-3AD203B41FA5}">
                      <a16:colId xmlns:a16="http://schemas.microsoft.com/office/drawing/2014/main" val="20001"/>
                    </a:ext>
                  </a:extLst>
                </a:gridCol>
              </a:tblGrid>
              <a:tr h="241922">
                <a:tc gridSpan="2">
                  <a:txBody>
                    <a:bodyPr/>
                    <a:lstStyle/>
                    <a:p>
                      <a:pPr algn="ctr">
                        <a:lnSpc>
                          <a:spcPct val="100000"/>
                        </a:lnSpc>
                      </a:pPr>
                      <a:r>
                        <a:rPr lang="en-US" sz="1800" b="1" strike="noStrike" spc="-1" dirty="0">
                          <a:solidFill>
                            <a:srgbClr val="FFFFFF"/>
                          </a:solidFill>
                          <a:uFill>
                            <a:solidFill>
                              <a:srgbClr val="FFFFFF"/>
                            </a:solidFill>
                          </a:uFill>
                          <a:latin typeface="Calibri"/>
                          <a:cs typeface="Calibri"/>
                        </a:rPr>
                        <a:t>Assumptions</a:t>
                      </a:r>
                      <a:endParaRPr lang="en-US" sz="1800" b="0" strike="noStrike" spc="-1" dirty="0">
                        <a:solidFill>
                          <a:srgbClr val="000000"/>
                        </a:solidFill>
                        <a:uFill>
                          <a:solidFill>
                            <a:srgbClr val="FFFFFF"/>
                          </a:solidFill>
                        </a:uFill>
                        <a:latin typeface="Calibri"/>
                        <a:cs typeface="Calibri"/>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hMerge="1">
                  <a:txBody>
                    <a:bodyPr/>
                    <a:lstStyle/>
                    <a:p>
                      <a:endParaRPr lang="en-US"/>
                    </a:p>
                  </a:txBody>
                  <a:tcPr>
                    <a:solidFill>
                      <a:srgbClr val="729FCF"/>
                    </a:solidFill>
                  </a:tcPr>
                </a:tc>
                <a:extLst>
                  <a:ext uri="{0D108BD9-81ED-4DB2-BD59-A6C34878D82A}">
                    <a16:rowId xmlns:a16="http://schemas.microsoft.com/office/drawing/2014/main" val="10000"/>
                  </a:ext>
                </a:extLst>
              </a:tr>
              <a:tr h="543517">
                <a:tc>
                  <a:txBody>
                    <a:bodyPr/>
                    <a:lstStyle/>
                    <a:p>
                      <a:pPr algn="ctr">
                        <a:lnSpc>
                          <a:spcPct val="100000"/>
                        </a:lnSpc>
                      </a:pPr>
                      <a:r>
                        <a:rPr lang="en-US" sz="1100" b="1" strike="noStrike" spc="-1" dirty="0">
                          <a:solidFill>
                            <a:srgbClr val="000000"/>
                          </a:solidFill>
                          <a:uFill>
                            <a:solidFill>
                              <a:srgbClr val="FFFFFF"/>
                            </a:solidFill>
                          </a:uFill>
                          <a:latin typeface="Arial" panose="020B0604020202020204" pitchFamily="34" charset="0"/>
                          <a:cs typeface="Arial" panose="020B0604020202020204" pitchFamily="34" charset="0"/>
                        </a:rPr>
                        <a:t>A.PHYSEC</a:t>
                      </a:r>
                      <a:endParaRPr lang="en-US" sz="11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pPr>
                      <a:r>
                        <a:rPr lang="en-US" sz="1200" b="0" strike="noStrike" spc="-1" dirty="0">
                          <a:solidFill>
                            <a:srgbClr val="000000"/>
                          </a:solidFill>
                          <a:uFill>
                            <a:solidFill>
                              <a:srgbClr val="FFFFFF"/>
                            </a:solidFill>
                          </a:uFill>
                          <a:latin typeface="Arial" panose="020B0604020202020204" pitchFamily="34" charset="0"/>
                          <a:cs typeface="Arial" panose="020B0604020202020204" pitchFamily="34" charset="0"/>
                        </a:rPr>
                        <a:t>The management system and the firewall components of the TOE are physically secure. Only administrators have physical access to the TOE. This must hold for the management system and the firewall components.</a:t>
                      </a: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1"/>
                  </a:ext>
                </a:extLst>
              </a:tr>
              <a:tr h="376714">
                <a:tc>
                  <a:txBody>
                    <a:bodyPr/>
                    <a:lstStyle/>
                    <a:p>
                      <a:pPr algn="ctr">
                        <a:lnSpc>
                          <a:spcPct val="100000"/>
                        </a:lnSpc>
                      </a:pPr>
                      <a:r>
                        <a:rPr lang="en-US" sz="1100" b="1" strike="noStrike" spc="-1" dirty="0">
                          <a:solidFill>
                            <a:srgbClr val="000000"/>
                          </a:solidFill>
                          <a:uFill>
                            <a:solidFill>
                              <a:srgbClr val="FFFFFF"/>
                            </a:solidFill>
                          </a:uFill>
                          <a:latin typeface="Arial" panose="020B0604020202020204" pitchFamily="34" charset="0"/>
                          <a:cs typeface="Arial" panose="020B0604020202020204" pitchFamily="34" charset="0"/>
                        </a:rPr>
                        <a:t>A.INIT</a:t>
                      </a:r>
                      <a:endParaRPr lang="en-US" sz="11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en-US" sz="1200" b="0" strike="noStrike" spc="-1" dirty="0">
                          <a:solidFill>
                            <a:srgbClr val="000000"/>
                          </a:solidFill>
                          <a:uFill>
                            <a:solidFill>
                              <a:srgbClr val="FFFFFF"/>
                            </a:solidFill>
                          </a:uFill>
                          <a:latin typeface="Arial"/>
                          <a:cs typeface="Arial"/>
                        </a:rPr>
                        <a:t>The TOE was initialized according to the procedure described in the documentation.</a:t>
                      </a: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2"/>
                  </a:ext>
                </a:extLst>
              </a:tr>
              <a:tr h="543517">
                <a:tc>
                  <a:txBody>
                    <a:bodyPr/>
                    <a:lstStyle/>
                    <a:p>
                      <a:pPr algn="ctr">
                        <a:lnSpc>
                          <a:spcPct val="100000"/>
                        </a:lnSpc>
                      </a:pPr>
                      <a:r>
                        <a:rPr lang="en-US" sz="1100" b="1" strike="noStrike" spc="-1" dirty="0">
                          <a:solidFill>
                            <a:srgbClr val="000000"/>
                          </a:solidFill>
                          <a:uFill>
                            <a:solidFill>
                              <a:srgbClr val="FFFFFF"/>
                            </a:solidFill>
                          </a:uFill>
                          <a:latin typeface="Arial" panose="020B0604020202020204" pitchFamily="34" charset="0"/>
                          <a:cs typeface="Arial" panose="020B0604020202020204" pitchFamily="34" charset="0"/>
                        </a:rPr>
                        <a:t>A.NOEVIL</a:t>
                      </a:r>
                      <a:endParaRPr lang="en-US" sz="11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pPr>
                      <a:r>
                        <a:rPr lang="en-US" sz="1200" b="0" strike="noStrike" spc="-1" dirty="0">
                          <a:solidFill>
                            <a:srgbClr val="000000"/>
                          </a:solidFill>
                          <a:uFill>
                            <a:solidFill>
                              <a:srgbClr val="FFFFFF"/>
                            </a:solidFill>
                          </a:uFill>
                          <a:latin typeface="Arial" panose="020B0604020202020204" pitchFamily="34" charset="0"/>
                          <a:cs typeface="Arial" panose="020B0604020202020204" pitchFamily="34" charset="0"/>
                        </a:rPr>
                        <a:t>Administrators, service users and revisors are non-hostile and follow all administrator guidance; however, they are capable of error. They use passwords that are not easily guessable.</a:t>
                      </a: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3"/>
                  </a:ext>
                </a:extLst>
              </a:tr>
              <a:tr h="452931">
                <a:tc>
                  <a:txBody>
                    <a:bodyPr/>
                    <a:lstStyle/>
                    <a:p>
                      <a:pPr algn="ctr">
                        <a:lnSpc>
                          <a:spcPct val="100000"/>
                        </a:lnSpc>
                      </a:pPr>
                      <a:r>
                        <a:rPr lang="en-US" sz="1100" b="1" strike="noStrike" spc="-1" dirty="0">
                          <a:solidFill>
                            <a:srgbClr val="000000"/>
                          </a:solidFill>
                          <a:uFill>
                            <a:solidFill>
                              <a:srgbClr val="FFFFFF"/>
                            </a:solidFill>
                          </a:uFill>
                          <a:latin typeface="Arial" panose="020B0604020202020204" pitchFamily="34" charset="0"/>
                          <a:cs typeface="Arial" panose="020B0604020202020204" pitchFamily="34" charset="0"/>
                        </a:rPr>
                        <a:t>A.SINGEN</a:t>
                      </a:r>
                      <a:endParaRPr lang="en-US" sz="11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en-US" sz="1200" b="0" strike="noStrike" spc="-1" dirty="0">
                          <a:solidFill>
                            <a:srgbClr val="000000"/>
                          </a:solidFill>
                          <a:uFill>
                            <a:solidFill>
                              <a:srgbClr val="FFFFFF"/>
                            </a:solidFill>
                          </a:uFill>
                          <a:latin typeface="Arial" panose="020B0604020202020204" pitchFamily="34" charset="0"/>
                          <a:cs typeface="Arial" panose="020B0604020202020204" pitchFamily="34" charset="0"/>
                        </a:rPr>
                        <a:t>Information can not flow between the internal and external network, unless it passes through the TOE.</a:t>
                      </a: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4"/>
                  </a:ext>
                </a:extLst>
              </a:tr>
              <a:tr h="387881">
                <a:tc>
                  <a:txBody>
                    <a:bodyPr/>
                    <a:lstStyle/>
                    <a:p>
                      <a:pPr algn="ctr">
                        <a:lnSpc>
                          <a:spcPct val="100000"/>
                        </a:lnSpc>
                      </a:pPr>
                      <a:r>
                        <a:rPr lang="en-US" sz="1100" b="1" strike="noStrike" spc="-1" dirty="0">
                          <a:solidFill>
                            <a:srgbClr val="000000"/>
                          </a:solidFill>
                          <a:uFill>
                            <a:solidFill>
                              <a:srgbClr val="FFFFFF"/>
                            </a:solidFill>
                          </a:uFill>
                          <a:latin typeface="Arial" panose="020B0604020202020204" pitchFamily="34" charset="0"/>
                          <a:cs typeface="Arial" panose="020B0604020202020204" pitchFamily="34" charset="0"/>
                        </a:rPr>
                        <a:t>A.TIMESTMP</a:t>
                      </a:r>
                      <a:endParaRPr lang="en-US" sz="11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pPr>
                      <a:r>
                        <a:rPr lang="en-US" sz="1200" b="0" strike="noStrike" spc="-1" dirty="0">
                          <a:solidFill>
                            <a:srgbClr val="000000"/>
                          </a:solidFill>
                          <a:uFill>
                            <a:solidFill>
                              <a:srgbClr val="FFFFFF"/>
                            </a:solidFill>
                          </a:uFill>
                          <a:latin typeface="Arial" panose="020B0604020202020204" pitchFamily="34" charset="0"/>
                          <a:cs typeface="Arial" panose="020B0604020202020204" pitchFamily="34" charset="0"/>
                        </a:rPr>
                        <a:t>The environment provides reliable timestamps.</a:t>
                      </a: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5"/>
                  </a:ext>
                </a:extLst>
              </a:tr>
              <a:tr h="543517">
                <a:tc>
                  <a:txBody>
                    <a:bodyPr/>
                    <a:lstStyle/>
                    <a:p>
                      <a:pPr algn="ctr">
                        <a:lnSpc>
                          <a:spcPct val="100000"/>
                        </a:lnSpc>
                      </a:pPr>
                      <a:r>
                        <a:rPr lang="en-US" sz="1100" b="1" strike="noStrike" spc="-1" dirty="0">
                          <a:solidFill>
                            <a:srgbClr val="000000"/>
                          </a:solidFill>
                          <a:uFill>
                            <a:solidFill>
                              <a:srgbClr val="FFFFFF"/>
                            </a:solidFill>
                          </a:uFill>
                          <a:latin typeface="Arial" panose="020B0604020202020204" pitchFamily="34" charset="0"/>
                          <a:cs typeface="Arial" panose="020B0604020202020204" pitchFamily="34" charset="0"/>
                        </a:rPr>
                        <a:t>A.ADMIN</a:t>
                      </a:r>
                      <a:endParaRPr lang="en-US" sz="11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en-US" sz="1200" b="0" strike="noStrike" spc="-1" dirty="0">
                          <a:solidFill>
                            <a:srgbClr val="000000"/>
                          </a:solidFill>
                          <a:uFill>
                            <a:solidFill>
                              <a:srgbClr val="FFFFFF"/>
                            </a:solidFill>
                          </a:uFill>
                          <a:latin typeface="Arial" panose="020B0604020202020204" pitchFamily="34" charset="0"/>
                          <a:cs typeface="Arial" panose="020B0604020202020204" pitchFamily="34" charset="0"/>
                        </a:rPr>
                        <a:t>Administrators, service users and revisors using the administrative GUI on the management system or the firewall components work in a trusted network directly connected to the system.</a:t>
                      </a: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6"/>
                  </a:ext>
                </a:extLst>
              </a:tr>
              <a:tr h="518897">
                <a:tc>
                  <a:txBody>
                    <a:bodyPr/>
                    <a:lstStyle/>
                    <a:p>
                      <a:pPr algn="ctr">
                        <a:lnSpc>
                          <a:spcPct val="100000"/>
                        </a:lnSpc>
                      </a:pPr>
                      <a:r>
                        <a:rPr lang="en-US" sz="1100" b="1" strike="noStrike" spc="-1" dirty="0">
                          <a:solidFill>
                            <a:srgbClr val="000000"/>
                          </a:solidFill>
                          <a:uFill>
                            <a:solidFill>
                              <a:srgbClr val="FFFFFF"/>
                            </a:solidFill>
                          </a:uFill>
                          <a:latin typeface="Arial" panose="020B0604020202020204" pitchFamily="34" charset="0"/>
                          <a:cs typeface="Arial" panose="020B0604020202020204" pitchFamily="34" charset="0"/>
                        </a:rPr>
                        <a:t>A.HANET</a:t>
                      </a:r>
                      <a:endParaRPr lang="en-US" sz="11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pPr>
                      <a:r>
                        <a:rPr lang="en-US" sz="1200" b="0" strike="noStrike" spc="-1" dirty="0">
                          <a:solidFill>
                            <a:srgbClr val="000000"/>
                          </a:solidFill>
                          <a:uFill>
                            <a:solidFill>
                              <a:srgbClr val="FFFFFF"/>
                            </a:solidFill>
                          </a:uFill>
                          <a:latin typeface="Arial" panose="020B0604020202020204" pitchFamily="34" charset="0"/>
                          <a:cs typeface="Arial" panose="020B0604020202020204" pitchFamily="34" charset="0"/>
                        </a:rPr>
                        <a:t>The environment provides a physical separate network for TSF data transfer for the optional high availability setup.</a:t>
                      </a: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7"/>
                  </a:ext>
                </a:extLst>
              </a:tr>
              <a:tr h="595281">
                <a:tc>
                  <a:txBody>
                    <a:bodyPr/>
                    <a:lstStyle/>
                    <a:p>
                      <a:pPr algn="ctr">
                        <a:lnSpc>
                          <a:spcPct val="100000"/>
                        </a:lnSpc>
                      </a:pPr>
                      <a:r>
                        <a:rPr lang="en-US" sz="1100" b="1" strike="noStrike" spc="-1" dirty="0">
                          <a:solidFill>
                            <a:srgbClr val="000000"/>
                          </a:solidFill>
                          <a:uFill>
                            <a:solidFill>
                              <a:srgbClr val="FFFFFF"/>
                            </a:solidFill>
                          </a:uFill>
                          <a:latin typeface="Arial" panose="020B0604020202020204" pitchFamily="34" charset="0"/>
                          <a:cs typeface="Arial" panose="020B0604020202020204" pitchFamily="34" charset="0"/>
                        </a:rPr>
                        <a:t>A..REMOTE_AUTH</a:t>
                      </a:r>
                      <a:endParaRPr lang="en-US" sz="11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en-US" sz="1200" b="0" strike="noStrike" spc="-1" dirty="0">
                          <a:solidFill>
                            <a:srgbClr val="000000"/>
                          </a:solidFill>
                          <a:uFill>
                            <a:solidFill>
                              <a:srgbClr val="FFFFFF"/>
                            </a:solidFill>
                          </a:uFill>
                          <a:latin typeface="Arial"/>
                          <a:cs typeface="Arial"/>
                        </a:rPr>
                        <a:t>The server for external LDAP authentication of </a:t>
                      </a:r>
                      <a:r>
                        <a:rPr lang="en-US" sz="1200" b="0" strike="noStrike" spc="-1" dirty="0" err="1">
                          <a:solidFill>
                            <a:srgbClr val="000000"/>
                          </a:solidFill>
                          <a:uFill>
                            <a:solidFill>
                              <a:srgbClr val="FFFFFF"/>
                            </a:solidFill>
                          </a:uFill>
                          <a:latin typeface="Arial"/>
                          <a:cs typeface="Arial"/>
                        </a:rPr>
                        <a:t>genucenter</a:t>
                      </a:r>
                      <a:r>
                        <a:rPr lang="en-US" sz="1200" b="0" strike="noStrike" spc="-1" dirty="0">
                          <a:solidFill>
                            <a:srgbClr val="000000"/>
                          </a:solidFill>
                          <a:uFill>
                            <a:solidFill>
                              <a:srgbClr val="FFFFFF"/>
                            </a:solidFill>
                          </a:uFill>
                          <a:latin typeface="Arial"/>
                          <a:cs typeface="Arial"/>
                        </a:rPr>
                        <a:t> administrators and revisors is located in a secure network.</a:t>
                      </a: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8"/>
                  </a:ext>
                </a:extLst>
              </a:tr>
            </a:tbl>
          </a:graphicData>
        </a:graphic>
      </p:graphicFrame>
      <p:sp>
        <p:nvSpPr>
          <p:cNvPr id="2" name="Date Placeholder 1">
            <a:extLst>
              <a:ext uri="{FF2B5EF4-FFF2-40B4-BE49-F238E27FC236}">
                <a16:creationId xmlns:a16="http://schemas.microsoft.com/office/drawing/2014/main" id="{4C87B724-950A-4162-8527-F361C3FDA71B}"/>
              </a:ext>
            </a:extLst>
          </p:cNvPr>
          <p:cNvSpPr>
            <a:spLocks noGrp="1"/>
          </p:cNvSpPr>
          <p:nvPr>
            <p:ph type="dt" sz="half" idx="10"/>
          </p:nvPr>
        </p:nvSpPr>
        <p:spPr>
          <a:xfrm>
            <a:off x="251520" y="6400799"/>
            <a:ext cx="2133600" cy="365125"/>
          </a:xfrm>
        </p:spPr>
        <p:txBody>
          <a:bodyPr/>
          <a:lstStyle/>
          <a:p>
            <a:r>
              <a:rPr lang="en-US"/>
              <a:t>2020-03-26</a:t>
            </a:r>
            <a:endParaRPr lang="en-US" dirty="0"/>
          </a:p>
        </p:txBody>
      </p:sp>
      <p:sp>
        <p:nvSpPr>
          <p:cNvPr id="3" name="Footer Placeholder 2">
            <a:extLst>
              <a:ext uri="{FF2B5EF4-FFF2-40B4-BE49-F238E27FC236}">
                <a16:creationId xmlns:a16="http://schemas.microsoft.com/office/drawing/2014/main" id="{58ABA2C8-C5E3-4DBE-8B17-B36FBF9D97E8}"/>
              </a:ext>
            </a:extLst>
          </p:cNvPr>
          <p:cNvSpPr>
            <a:spLocks noGrp="1"/>
          </p:cNvSpPr>
          <p:nvPr>
            <p:ph type="ftr" sz="quarter" idx="11"/>
          </p:nvPr>
        </p:nvSpPr>
        <p:spPr>
          <a:xfrm>
            <a:off x="3124020" y="6406453"/>
            <a:ext cx="2895600" cy="365125"/>
          </a:xfrm>
        </p:spPr>
        <p:txBody>
          <a:bodyPr/>
          <a:lstStyle/>
          <a:p>
            <a:r>
              <a:rPr lang="en-US"/>
              <a:t>PV204 </a:t>
            </a:r>
            <a:endParaRPr lang="en-US" dirty="0"/>
          </a:p>
        </p:txBody>
      </p:sp>
      <p:sp>
        <p:nvSpPr>
          <p:cNvPr id="6" name="Slide Number Placeholder 5">
            <a:extLst>
              <a:ext uri="{FF2B5EF4-FFF2-40B4-BE49-F238E27FC236}">
                <a16:creationId xmlns:a16="http://schemas.microsoft.com/office/drawing/2014/main" id="{85E1B5A9-F01B-4A0D-8DD0-2A43BF55A614}"/>
              </a:ext>
            </a:extLst>
          </p:cNvPr>
          <p:cNvSpPr>
            <a:spLocks noGrp="1"/>
          </p:cNvSpPr>
          <p:nvPr>
            <p:ph type="sldNum" sz="quarter" idx="12"/>
          </p:nvPr>
        </p:nvSpPr>
        <p:spPr/>
        <p:txBody>
          <a:bodyPr/>
          <a:lstStyle/>
          <a:p>
            <a:fld id="{71EF5873-10D2-4FEE-AE7C-458464C99677}" type="slidenum">
              <a:rPr lang="en-US" smtClean="0"/>
              <a:pPr/>
              <a:t>14</a:t>
            </a:fld>
            <a:r>
              <a:rPr lang="en-US"/>
              <a:t>/20</a:t>
            </a:r>
            <a:endParaRPr lang="en-US" dirty="0"/>
          </a:p>
        </p:txBody>
      </p:sp>
    </p:spTree>
    <p:extLst>
      <p:ext uri="{BB962C8B-B14F-4D97-AF65-F5344CB8AC3E}">
        <p14:creationId xmlns:p14="http://schemas.microsoft.com/office/powerpoint/2010/main" val="356703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DB6F34D-8EDA-4CB8-926A-DC4606BC3D92}"/>
              </a:ext>
            </a:extLst>
          </p:cNvPr>
          <p:cNvSpPr txBox="1"/>
          <p:nvPr/>
        </p:nvSpPr>
        <p:spPr>
          <a:xfrm>
            <a:off x="539552" y="1772817"/>
            <a:ext cx="802432" cy="5085183"/>
          </a:xfrm>
          <a:prstGeom prst="rect">
            <a:avLst/>
          </a:prstGeom>
          <a:solidFill>
            <a:schemeClr val="tx2">
              <a:lumMod val="20000"/>
              <a:lumOff val="80000"/>
            </a:schemeClr>
          </a:solidFill>
        </p:spPr>
        <p:txBody>
          <a:bodyPr wrap="square" rtlCol="0">
            <a:spAutoFit/>
          </a:bodyPr>
          <a:lstStyle/>
          <a:p>
            <a:endParaRPr lang="en-US" dirty="0"/>
          </a:p>
        </p:txBody>
      </p:sp>
      <p:sp>
        <p:nvSpPr>
          <p:cNvPr id="2" name="Title 1">
            <a:extLst>
              <a:ext uri="{FF2B5EF4-FFF2-40B4-BE49-F238E27FC236}">
                <a16:creationId xmlns:a16="http://schemas.microsoft.com/office/drawing/2014/main" id="{26712092-6769-41BE-888D-1E3B6B27E8C7}"/>
              </a:ext>
            </a:extLst>
          </p:cNvPr>
          <p:cNvSpPr>
            <a:spLocks noGrp="1"/>
          </p:cNvSpPr>
          <p:nvPr>
            <p:ph type="title"/>
          </p:nvPr>
        </p:nvSpPr>
        <p:spPr/>
        <p:txBody>
          <a:bodyPr/>
          <a:lstStyle/>
          <a:p>
            <a:pPr algn="r"/>
            <a:r>
              <a:rPr lang="en-US" dirty="0"/>
              <a:t>Certificates</a:t>
            </a:r>
          </a:p>
        </p:txBody>
      </p:sp>
      <p:sp>
        <p:nvSpPr>
          <p:cNvPr id="3" name="Content Placeholder 2">
            <a:extLst>
              <a:ext uri="{FF2B5EF4-FFF2-40B4-BE49-F238E27FC236}">
                <a16:creationId xmlns:a16="http://schemas.microsoft.com/office/drawing/2014/main" id="{5B8DD35B-27C6-4A2A-8FE4-C247F9FAF6DC}"/>
              </a:ext>
            </a:extLst>
          </p:cNvPr>
          <p:cNvSpPr>
            <a:spLocks noGrp="1"/>
          </p:cNvSpPr>
          <p:nvPr>
            <p:ph idx="1"/>
          </p:nvPr>
        </p:nvSpPr>
        <p:spPr>
          <a:xfrm>
            <a:off x="1323796" y="1904397"/>
            <a:ext cx="7381191" cy="648072"/>
          </a:xfrm>
          <a:solidFill>
            <a:schemeClr val="tx2">
              <a:lumMod val="75000"/>
            </a:schemeClr>
          </a:solidFill>
          <a:ln>
            <a:noFill/>
          </a:ln>
        </p:spPr>
        <p:txBody>
          <a:bodyPr anchor="ctr">
            <a:normAutofit/>
          </a:bodyPr>
          <a:lstStyle/>
          <a:p>
            <a:pPr marL="0" indent="0" algn="r">
              <a:buNone/>
            </a:pPr>
            <a:r>
              <a:rPr lang="en-US" sz="2400" dirty="0" err="1">
                <a:solidFill>
                  <a:schemeClr val="bg1"/>
                </a:solidFill>
              </a:rPr>
              <a:t>Thinklogical</a:t>
            </a:r>
            <a:r>
              <a:rPr lang="en-US" sz="2400" dirty="0">
                <a:solidFill>
                  <a:schemeClr val="bg1"/>
                </a:solidFill>
              </a:rPr>
              <a:t> TLX1280</a:t>
            </a:r>
          </a:p>
        </p:txBody>
      </p:sp>
      <p:sp>
        <p:nvSpPr>
          <p:cNvPr id="9" name="Content Placeholder 2">
            <a:extLst>
              <a:ext uri="{FF2B5EF4-FFF2-40B4-BE49-F238E27FC236}">
                <a16:creationId xmlns:a16="http://schemas.microsoft.com/office/drawing/2014/main" id="{03C52566-692A-4101-98B9-6279932C8C90}"/>
              </a:ext>
            </a:extLst>
          </p:cNvPr>
          <p:cNvSpPr txBox="1">
            <a:spLocks/>
          </p:cNvSpPr>
          <p:nvPr/>
        </p:nvSpPr>
        <p:spPr>
          <a:xfrm>
            <a:off x="1457468" y="1916832"/>
            <a:ext cx="7229331" cy="6480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002060"/>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002060"/>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002060"/>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endParaRPr lang="en-US" dirty="0"/>
          </a:p>
        </p:txBody>
      </p:sp>
      <p:sp>
        <p:nvSpPr>
          <p:cNvPr id="10" name="Content Placeholder 2">
            <a:extLst>
              <a:ext uri="{FF2B5EF4-FFF2-40B4-BE49-F238E27FC236}">
                <a16:creationId xmlns:a16="http://schemas.microsoft.com/office/drawing/2014/main" id="{55337693-FB0F-4E47-AE84-B28BBDD946F7}"/>
              </a:ext>
            </a:extLst>
          </p:cNvPr>
          <p:cNvSpPr txBox="1">
            <a:spLocks/>
          </p:cNvSpPr>
          <p:nvPr/>
        </p:nvSpPr>
        <p:spPr>
          <a:xfrm>
            <a:off x="1475656" y="3104964"/>
            <a:ext cx="7229331" cy="6480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002060"/>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002060"/>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002060"/>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endParaRPr lang="en-US" dirty="0"/>
          </a:p>
        </p:txBody>
      </p:sp>
      <p:sp>
        <p:nvSpPr>
          <p:cNvPr id="14" name="Content Placeholder 2">
            <a:extLst>
              <a:ext uri="{FF2B5EF4-FFF2-40B4-BE49-F238E27FC236}">
                <a16:creationId xmlns:a16="http://schemas.microsoft.com/office/drawing/2014/main" id="{FA4AED61-4BFB-4336-9FC6-F39367EA6F35}"/>
              </a:ext>
            </a:extLst>
          </p:cNvPr>
          <p:cNvSpPr txBox="1">
            <a:spLocks/>
          </p:cNvSpPr>
          <p:nvPr/>
        </p:nvSpPr>
        <p:spPr>
          <a:xfrm>
            <a:off x="1345153" y="2870995"/>
            <a:ext cx="7363003" cy="648072"/>
          </a:xfrm>
          <a:prstGeom prst="rect">
            <a:avLst/>
          </a:prstGeom>
          <a:solidFill>
            <a:schemeClr val="tx2">
              <a:lumMod val="60000"/>
              <a:lumOff val="40000"/>
            </a:schemeClr>
          </a:solidFill>
        </p:spPr>
        <p:txBody>
          <a:bodyPr vert="horz" lIns="91440" tIns="45720" rIns="91440" bIns="45720" rtlCol="0" anchor="ctr">
            <a:normAutofit/>
          </a:bodyPr>
          <a:lstStyle>
            <a:lvl1pPr marL="342900" indent="-342900" algn="l" defTabSz="914400" rtl="0" eaLnBrk="1" latinLnBrk="0" hangingPunct="1">
              <a:spcBef>
                <a:spcPct val="20000"/>
              </a:spcBef>
              <a:buClr>
                <a:srgbClr val="002060"/>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002060"/>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002060"/>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sz="2400" dirty="0" err="1"/>
              <a:t>genuscreen</a:t>
            </a:r>
            <a:r>
              <a:rPr lang="en-US" sz="2400" dirty="0"/>
              <a:t> 7.0</a:t>
            </a:r>
          </a:p>
        </p:txBody>
      </p:sp>
      <p:sp>
        <p:nvSpPr>
          <p:cNvPr id="15" name="Content Placeholder 2">
            <a:extLst>
              <a:ext uri="{FF2B5EF4-FFF2-40B4-BE49-F238E27FC236}">
                <a16:creationId xmlns:a16="http://schemas.microsoft.com/office/drawing/2014/main" id="{B3B75B0F-2B5D-4084-841B-2AF36CC8BA35}"/>
              </a:ext>
            </a:extLst>
          </p:cNvPr>
          <p:cNvSpPr txBox="1">
            <a:spLocks/>
          </p:cNvSpPr>
          <p:nvPr/>
        </p:nvSpPr>
        <p:spPr>
          <a:xfrm>
            <a:off x="686738" y="2870994"/>
            <a:ext cx="658416" cy="648072"/>
          </a:xfrm>
          <a:prstGeom prst="rect">
            <a:avLst/>
          </a:prstGeom>
          <a:solidFill>
            <a:schemeClr val="tx2">
              <a:lumMod val="60000"/>
              <a:lumOff val="40000"/>
            </a:schemeClr>
          </a:solidFill>
        </p:spPr>
        <p:txBody>
          <a:bodyPr vert="horz" lIns="91440" tIns="45720" rIns="91440" bIns="45720" rtlCol="0" anchor="ctr">
            <a:normAutofit/>
          </a:bodyPr>
          <a:lstStyle>
            <a:lvl1pPr marL="342900" indent="-342900" algn="l" defTabSz="914400" rtl="0" eaLnBrk="1" latinLnBrk="0" hangingPunct="1">
              <a:spcBef>
                <a:spcPct val="20000"/>
              </a:spcBef>
              <a:buClr>
                <a:srgbClr val="002060"/>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002060"/>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002060"/>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Wingdings" panose="05000000000000000000" pitchFamily="2" charset="2"/>
              <a:buNone/>
            </a:pPr>
            <a:r>
              <a:rPr lang="en-US" dirty="0"/>
              <a:t>2</a:t>
            </a:r>
          </a:p>
        </p:txBody>
      </p:sp>
      <p:sp>
        <p:nvSpPr>
          <p:cNvPr id="16" name="Content Placeholder 2">
            <a:extLst>
              <a:ext uri="{FF2B5EF4-FFF2-40B4-BE49-F238E27FC236}">
                <a16:creationId xmlns:a16="http://schemas.microsoft.com/office/drawing/2014/main" id="{8D09C1FC-82B5-4430-9BF2-73EFB436311C}"/>
              </a:ext>
            </a:extLst>
          </p:cNvPr>
          <p:cNvSpPr txBox="1">
            <a:spLocks/>
          </p:cNvSpPr>
          <p:nvPr/>
        </p:nvSpPr>
        <p:spPr>
          <a:xfrm>
            <a:off x="1341984" y="3856077"/>
            <a:ext cx="7363003" cy="648072"/>
          </a:xfrm>
          <a:prstGeom prst="rect">
            <a:avLst/>
          </a:prstGeom>
          <a:solidFill>
            <a:schemeClr val="tx2">
              <a:lumMod val="60000"/>
              <a:lumOff val="40000"/>
            </a:schemeClr>
          </a:solidFill>
        </p:spPr>
        <p:txBody>
          <a:bodyPr vert="horz" lIns="91440" tIns="45720" rIns="91440" bIns="45720" rtlCol="0" anchor="ctr">
            <a:normAutofit/>
          </a:bodyPr>
          <a:lstStyle>
            <a:lvl1pPr marL="342900" indent="-342900" algn="l" defTabSz="914400" rtl="0" eaLnBrk="1" latinLnBrk="0" hangingPunct="1">
              <a:spcBef>
                <a:spcPct val="20000"/>
              </a:spcBef>
              <a:buClr>
                <a:srgbClr val="002060"/>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002060"/>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002060"/>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sz="2400" dirty="0"/>
              <a:t>FM1280 V05</a:t>
            </a:r>
          </a:p>
        </p:txBody>
      </p:sp>
      <p:sp>
        <p:nvSpPr>
          <p:cNvPr id="17" name="Content Placeholder 2">
            <a:extLst>
              <a:ext uri="{FF2B5EF4-FFF2-40B4-BE49-F238E27FC236}">
                <a16:creationId xmlns:a16="http://schemas.microsoft.com/office/drawing/2014/main" id="{92C1ED32-A0F2-41CD-A32E-4E0229834317}"/>
              </a:ext>
            </a:extLst>
          </p:cNvPr>
          <p:cNvSpPr txBox="1">
            <a:spLocks/>
          </p:cNvSpPr>
          <p:nvPr/>
        </p:nvSpPr>
        <p:spPr>
          <a:xfrm>
            <a:off x="683569" y="3856076"/>
            <a:ext cx="658416" cy="648072"/>
          </a:xfrm>
          <a:prstGeom prst="rect">
            <a:avLst/>
          </a:prstGeom>
          <a:solidFill>
            <a:schemeClr val="tx2">
              <a:lumMod val="60000"/>
              <a:lumOff val="40000"/>
            </a:schemeClr>
          </a:solidFill>
        </p:spPr>
        <p:txBody>
          <a:bodyPr vert="horz" lIns="91440" tIns="45720" rIns="91440" bIns="45720" rtlCol="0" anchor="ctr">
            <a:normAutofit/>
          </a:bodyPr>
          <a:lstStyle>
            <a:lvl1pPr marL="342900" indent="-342900" algn="l" defTabSz="914400" rtl="0" eaLnBrk="1" latinLnBrk="0" hangingPunct="1">
              <a:spcBef>
                <a:spcPct val="20000"/>
              </a:spcBef>
              <a:buClr>
                <a:srgbClr val="002060"/>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002060"/>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002060"/>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Wingdings" panose="05000000000000000000" pitchFamily="2" charset="2"/>
              <a:buNone/>
            </a:pPr>
            <a:r>
              <a:rPr lang="en-US" dirty="0">
                <a:solidFill>
                  <a:schemeClr val="bg1"/>
                </a:solidFill>
              </a:rPr>
              <a:t>3</a:t>
            </a:r>
          </a:p>
        </p:txBody>
      </p:sp>
      <p:sp>
        <p:nvSpPr>
          <p:cNvPr id="18" name="Content Placeholder 2">
            <a:extLst>
              <a:ext uri="{FF2B5EF4-FFF2-40B4-BE49-F238E27FC236}">
                <a16:creationId xmlns:a16="http://schemas.microsoft.com/office/drawing/2014/main" id="{A788E852-1038-45C1-A3B6-EA65ED2C938C}"/>
              </a:ext>
            </a:extLst>
          </p:cNvPr>
          <p:cNvSpPr txBox="1">
            <a:spLocks/>
          </p:cNvSpPr>
          <p:nvPr/>
        </p:nvSpPr>
        <p:spPr>
          <a:xfrm>
            <a:off x="670350" y="1904397"/>
            <a:ext cx="658415" cy="648072"/>
          </a:xfrm>
          <a:prstGeom prst="rect">
            <a:avLst/>
          </a:prstGeom>
          <a:solidFill>
            <a:schemeClr val="tx2">
              <a:lumMod val="75000"/>
            </a:schemeClr>
          </a:solidFill>
          <a:ln>
            <a:noFill/>
          </a:ln>
        </p:spPr>
        <p:txBody>
          <a:bodyPr vert="horz" lIns="91440" tIns="45720" rIns="91440" bIns="45720" rtlCol="0" anchor="ctr">
            <a:normAutofit/>
          </a:bodyPr>
          <a:lstStyle>
            <a:lvl1pPr marL="342900" indent="-342900" algn="l" defTabSz="914400" rtl="0" eaLnBrk="1" latinLnBrk="0" hangingPunct="1">
              <a:spcBef>
                <a:spcPct val="20000"/>
              </a:spcBef>
              <a:buClr>
                <a:srgbClr val="002060"/>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002060"/>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002060"/>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Wingdings" panose="05000000000000000000" pitchFamily="2" charset="2"/>
              <a:buNone/>
            </a:pPr>
            <a:r>
              <a:rPr lang="en-US" dirty="0">
                <a:solidFill>
                  <a:schemeClr val="bg1"/>
                </a:solidFill>
              </a:rPr>
              <a:t>1</a:t>
            </a:r>
          </a:p>
        </p:txBody>
      </p:sp>
      <p:sp>
        <p:nvSpPr>
          <p:cNvPr id="19" name="Content Placeholder 2">
            <a:extLst>
              <a:ext uri="{FF2B5EF4-FFF2-40B4-BE49-F238E27FC236}">
                <a16:creationId xmlns:a16="http://schemas.microsoft.com/office/drawing/2014/main" id="{F6A22406-91C5-4268-BBE6-D787303BBAA5}"/>
              </a:ext>
            </a:extLst>
          </p:cNvPr>
          <p:cNvSpPr txBox="1">
            <a:spLocks/>
          </p:cNvSpPr>
          <p:nvPr/>
        </p:nvSpPr>
        <p:spPr>
          <a:xfrm>
            <a:off x="1326965" y="2870994"/>
            <a:ext cx="7363003" cy="648072"/>
          </a:xfrm>
          <a:prstGeom prst="rect">
            <a:avLst/>
          </a:prstGeom>
          <a:solidFill>
            <a:schemeClr val="tx2">
              <a:lumMod val="75000"/>
            </a:schemeClr>
          </a:solidFill>
        </p:spPr>
        <p:txBody>
          <a:bodyPr vert="horz" lIns="91440" tIns="45720" rIns="91440" bIns="45720" rtlCol="0" anchor="ctr">
            <a:normAutofit/>
          </a:bodyPr>
          <a:lstStyle>
            <a:lvl1pPr marL="342900" indent="-342900" algn="l" defTabSz="914400" rtl="0" eaLnBrk="1" latinLnBrk="0" hangingPunct="1">
              <a:spcBef>
                <a:spcPct val="20000"/>
              </a:spcBef>
              <a:buClr>
                <a:srgbClr val="002060"/>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002060"/>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002060"/>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sz="2400" dirty="0" err="1">
                <a:solidFill>
                  <a:schemeClr val="bg1"/>
                </a:solidFill>
              </a:rPr>
              <a:t>genuscreen</a:t>
            </a:r>
            <a:r>
              <a:rPr lang="en-US" sz="2400" dirty="0">
                <a:solidFill>
                  <a:schemeClr val="bg1"/>
                </a:solidFill>
              </a:rPr>
              <a:t> 7.0</a:t>
            </a:r>
          </a:p>
        </p:txBody>
      </p:sp>
      <p:sp>
        <p:nvSpPr>
          <p:cNvPr id="20" name="Content Placeholder 2">
            <a:extLst>
              <a:ext uri="{FF2B5EF4-FFF2-40B4-BE49-F238E27FC236}">
                <a16:creationId xmlns:a16="http://schemas.microsoft.com/office/drawing/2014/main" id="{E52F59AE-BC4E-4E3D-BFD9-3E458FA90295}"/>
              </a:ext>
            </a:extLst>
          </p:cNvPr>
          <p:cNvSpPr txBox="1">
            <a:spLocks/>
          </p:cNvSpPr>
          <p:nvPr/>
        </p:nvSpPr>
        <p:spPr>
          <a:xfrm>
            <a:off x="668550" y="2870993"/>
            <a:ext cx="658416" cy="648072"/>
          </a:xfrm>
          <a:prstGeom prst="rect">
            <a:avLst/>
          </a:prstGeom>
          <a:solidFill>
            <a:schemeClr val="tx2">
              <a:lumMod val="75000"/>
            </a:schemeClr>
          </a:solidFill>
        </p:spPr>
        <p:txBody>
          <a:bodyPr vert="horz" lIns="91440" tIns="45720" rIns="91440" bIns="45720" rtlCol="0" anchor="ctr">
            <a:normAutofit/>
          </a:bodyPr>
          <a:lstStyle>
            <a:lvl1pPr marL="342900" indent="-342900" algn="l" defTabSz="914400" rtl="0" eaLnBrk="1" latinLnBrk="0" hangingPunct="1">
              <a:spcBef>
                <a:spcPct val="20000"/>
              </a:spcBef>
              <a:buClr>
                <a:srgbClr val="002060"/>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002060"/>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002060"/>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Wingdings" panose="05000000000000000000" pitchFamily="2" charset="2"/>
              <a:buNone/>
            </a:pPr>
            <a:r>
              <a:rPr lang="en-US" dirty="0">
                <a:solidFill>
                  <a:schemeClr val="bg1"/>
                </a:solidFill>
              </a:rPr>
              <a:t>2</a:t>
            </a:r>
          </a:p>
        </p:txBody>
      </p:sp>
      <p:sp>
        <p:nvSpPr>
          <p:cNvPr id="21" name="Content Placeholder 2">
            <a:extLst>
              <a:ext uri="{FF2B5EF4-FFF2-40B4-BE49-F238E27FC236}">
                <a16:creationId xmlns:a16="http://schemas.microsoft.com/office/drawing/2014/main" id="{08BE9600-77C0-498F-96FF-19197C3EBDFC}"/>
              </a:ext>
            </a:extLst>
          </p:cNvPr>
          <p:cNvSpPr txBox="1">
            <a:spLocks/>
          </p:cNvSpPr>
          <p:nvPr/>
        </p:nvSpPr>
        <p:spPr>
          <a:xfrm>
            <a:off x="1323796" y="3856076"/>
            <a:ext cx="7363003" cy="648072"/>
          </a:xfrm>
          <a:prstGeom prst="rect">
            <a:avLst/>
          </a:prstGeom>
          <a:solidFill>
            <a:schemeClr val="tx2">
              <a:lumMod val="60000"/>
              <a:lumOff val="40000"/>
            </a:schemeClr>
          </a:solidFill>
        </p:spPr>
        <p:txBody>
          <a:bodyPr vert="horz" lIns="91440" tIns="45720" rIns="91440" bIns="45720" rtlCol="0" anchor="ctr">
            <a:normAutofit/>
          </a:bodyPr>
          <a:lstStyle>
            <a:lvl1pPr marL="342900" indent="-342900" algn="l" defTabSz="914400" rtl="0" eaLnBrk="1" latinLnBrk="0" hangingPunct="1">
              <a:spcBef>
                <a:spcPct val="20000"/>
              </a:spcBef>
              <a:buClr>
                <a:srgbClr val="002060"/>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002060"/>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002060"/>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sz="2400" dirty="0">
                <a:solidFill>
                  <a:schemeClr val="bg1"/>
                </a:solidFill>
              </a:rPr>
              <a:t>FM1280 V05</a:t>
            </a:r>
          </a:p>
        </p:txBody>
      </p:sp>
      <p:sp>
        <p:nvSpPr>
          <p:cNvPr id="4" name="Date Placeholder 3">
            <a:extLst>
              <a:ext uri="{FF2B5EF4-FFF2-40B4-BE49-F238E27FC236}">
                <a16:creationId xmlns:a16="http://schemas.microsoft.com/office/drawing/2014/main" id="{4AB33060-3255-441A-9568-2374552EE1C8}"/>
              </a:ext>
            </a:extLst>
          </p:cNvPr>
          <p:cNvSpPr>
            <a:spLocks noGrp="1"/>
          </p:cNvSpPr>
          <p:nvPr>
            <p:ph type="dt" sz="half" idx="10"/>
          </p:nvPr>
        </p:nvSpPr>
        <p:spPr>
          <a:xfrm>
            <a:off x="251520" y="6400799"/>
            <a:ext cx="2133600" cy="365125"/>
          </a:xfrm>
        </p:spPr>
        <p:txBody>
          <a:bodyPr/>
          <a:lstStyle/>
          <a:p>
            <a:r>
              <a:rPr lang="en-US"/>
              <a:t>2020-03-26</a:t>
            </a:r>
            <a:endParaRPr lang="en-US" dirty="0"/>
          </a:p>
        </p:txBody>
      </p:sp>
      <p:sp>
        <p:nvSpPr>
          <p:cNvPr id="5" name="Footer Placeholder 4">
            <a:extLst>
              <a:ext uri="{FF2B5EF4-FFF2-40B4-BE49-F238E27FC236}">
                <a16:creationId xmlns:a16="http://schemas.microsoft.com/office/drawing/2014/main" id="{A9E8B77F-F845-488F-983E-1ADD5556E676}"/>
              </a:ext>
            </a:extLst>
          </p:cNvPr>
          <p:cNvSpPr>
            <a:spLocks noGrp="1"/>
          </p:cNvSpPr>
          <p:nvPr>
            <p:ph type="ftr" sz="quarter" idx="11"/>
          </p:nvPr>
        </p:nvSpPr>
        <p:spPr>
          <a:xfrm>
            <a:off x="3124020" y="6406453"/>
            <a:ext cx="2895600" cy="365125"/>
          </a:xfrm>
        </p:spPr>
        <p:txBody>
          <a:bodyPr/>
          <a:lstStyle/>
          <a:p>
            <a:r>
              <a:rPr lang="en-US"/>
              <a:t>PV204 </a:t>
            </a:r>
            <a:endParaRPr lang="en-US" dirty="0"/>
          </a:p>
        </p:txBody>
      </p:sp>
      <p:sp>
        <p:nvSpPr>
          <p:cNvPr id="7" name="Slide Number Placeholder 6">
            <a:extLst>
              <a:ext uri="{FF2B5EF4-FFF2-40B4-BE49-F238E27FC236}">
                <a16:creationId xmlns:a16="http://schemas.microsoft.com/office/drawing/2014/main" id="{6720941E-72BB-47E1-8ED3-64581CBD54AD}"/>
              </a:ext>
            </a:extLst>
          </p:cNvPr>
          <p:cNvSpPr>
            <a:spLocks noGrp="1"/>
          </p:cNvSpPr>
          <p:nvPr>
            <p:ph type="sldNum" sz="quarter" idx="12"/>
          </p:nvPr>
        </p:nvSpPr>
        <p:spPr/>
        <p:txBody>
          <a:bodyPr/>
          <a:lstStyle/>
          <a:p>
            <a:fld id="{71EF5873-10D2-4FEE-AE7C-458464C99677}" type="slidenum">
              <a:rPr lang="en-US" smtClean="0"/>
              <a:pPr/>
              <a:t>15</a:t>
            </a:fld>
            <a:r>
              <a:rPr lang="en-US"/>
              <a:t>/20</a:t>
            </a:r>
            <a:endParaRPr lang="en-US" dirty="0"/>
          </a:p>
        </p:txBody>
      </p:sp>
    </p:spTree>
    <p:extLst>
      <p:ext uri="{BB962C8B-B14F-4D97-AF65-F5344CB8AC3E}">
        <p14:creationId xmlns:p14="http://schemas.microsoft.com/office/powerpoint/2010/main" val="24871174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9">
            <a:extLst>
              <a:ext uri="{FF2B5EF4-FFF2-40B4-BE49-F238E27FC236}">
                <a16:creationId xmlns:a16="http://schemas.microsoft.com/office/drawing/2014/main" id="{0BF1C018-74D3-4490-A659-349DE1424354}"/>
              </a:ext>
            </a:extLst>
          </p:cNvPr>
          <p:cNvGraphicFramePr>
            <a:graphicFrameLocks noGrp="1"/>
          </p:cNvGraphicFramePr>
          <p:nvPr>
            <p:ph sz="half" idx="2"/>
            <p:extLst>
              <p:ext uri="{D42A27DB-BD31-4B8C-83A1-F6EECF244321}">
                <p14:modId xmlns:p14="http://schemas.microsoft.com/office/powerpoint/2010/main" val="2318731306"/>
              </p:ext>
            </p:extLst>
          </p:nvPr>
        </p:nvGraphicFramePr>
        <p:xfrm>
          <a:off x="3470745" y="1534716"/>
          <a:ext cx="1944216" cy="2966720"/>
        </p:xfrm>
        <a:graphic>
          <a:graphicData uri="http://schemas.openxmlformats.org/drawingml/2006/table">
            <a:tbl>
              <a:tblPr firstRow="1" bandRow="1">
                <a:tableStyleId>{5C22544A-7EE6-4342-B048-85BDC9FD1C3A}</a:tableStyleId>
              </a:tblPr>
              <a:tblGrid>
                <a:gridCol w="1944216">
                  <a:extLst>
                    <a:ext uri="{9D8B030D-6E8A-4147-A177-3AD203B41FA5}">
                      <a16:colId xmlns:a16="http://schemas.microsoft.com/office/drawing/2014/main" val="1913360628"/>
                    </a:ext>
                  </a:extLst>
                </a:gridCol>
              </a:tblGrid>
              <a:tr h="370840">
                <a:tc>
                  <a:txBody>
                    <a:bodyPr/>
                    <a:lstStyle/>
                    <a:p>
                      <a:pPr algn="ctr"/>
                      <a:r>
                        <a:rPr lang="en-US" dirty="0" err="1"/>
                        <a:t>Memor</a:t>
                      </a:r>
                      <a:r>
                        <a:rPr lang="sk-SK" dirty="0"/>
                        <a:t>y</a:t>
                      </a:r>
                      <a:endParaRPr lang="en-US" dirty="0"/>
                    </a:p>
                  </a:txBody>
                  <a:tcPr/>
                </a:tc>
                <a:extLst>
                  <a:ext uri="{0D108BD9-81ED-4DB2-BD59-A6C34878D82A}">
                    <a16:rowId xmlns:a16="http://schemas.microsoft.com/office/drawing/2014/main" val="2812877692"/>
                  </a:ext>
                </a:extLst>
              </a:tr>
              <a:tr h="370840">
                <a:tc>
                  <a:txBody>
                    <a:bodyPr/>
                    <a:lstStyle/>
                    <a:p>
                      <a:pPr algn="ctr"/>
                      <a:r>
                        <a:rPr lang="en-US" dirty="0"/>
                        <a:t>OTP EEPROM</a:t>
                      </a:r>
                    </a:p>
                  </a:txBody>
                  <a:tcPr/>
                </a:tc>
                <a:extLst>
                  <a:ext uri="{0D108BD9-81ED-4DB2-BD59-A6C34878D82A}">
                    <a16:rowId xmlns:a16="http://schemas.microsoft.com/office/drawing/2014/main" val="2919426640"/>
                  </a:ext>
                </a:extLst>
              </a:tr>
              <a:tr h="370840">
                <a:tc>
                  <a:txBody>
                    <a:bodyPr/>
                    <a:lstStyle/>
                    <a:p>
                      <a:pPr algn="ctr"/>
                      <a:r>
                        <a:rPr lang="en-US" dirty="0"/>
                        <a:t>EEPROM</a:t>
                      </a:r>
                    </a:p>
                  </a:txBody>
                  <a:tcPr/>
                </a:tc>
                <a:extLst>
                  <a:ext uri="{0D108BD9-81ED-4DB2-BD59-A6C34878D82A}">
                    <a16:rowId xmlns:a16="http://schemas.microsoft.com/office/drawing/2014/main" val="975310144"/>
                  </a:ext>
                </a:extLst>
              </a:tr>
              <a:tr h="370840">
                <a:tc>
                  <a:txBody>
                    <a:bodyPr/>
                    <a:lstStyle/>
                    <a:p>
                      <a:pPr algn="ctr"/>
                      <a:r>
                        <a:rPr lang="en-US" dirty="0"/>
                        <a:t>ROM</a:t>
                      </a:r>
                    </a:p>
                  </a:txBody>
                  <a:tcPr/>
                </a:tc>
                <a:extLst>
                  <a:ext uri="{0D108BD9-81ED-4DB2-BD59-A6C34878D82A}">
                    <a16:rowId xmlns:a16="http://schemas.microsoft.com/office/drawing/2014/main" val="3723066626"/>
                  </a:ext>
                </a:extLst>
              </a:tr>
              <a:tr h="370840">
                <a:tc>
                  <a:txBody>
                    <a:bodyPr/>
                    <a:lstStyle/>
                    <a:p>
                      <a:pPr algn="ctr"/>
                      <a:r>
                        <a:rPr lang="en-US" dirty="0"/>
                        <a:t>System RAM</a:t>
                      </a:r>
                    </a:p>
                  </a:txBody>
                  <a:tcPr/>
                </a:tc>
                <a:extLst>
                  <a:ext uri="{0D108BD9-81ED-4DB2-BD59-A6C34878D82A}">
                    <a16:rowId xmlns:a16="http://schemas.microsoft.com/office/drawing/2014/main" val="3364475637"/>
                  </a:ext>
                </a:extLst>
              </a:tr>
              <a:tr h="370840">
                <a:tc>
                  <a:txBody>
                    <a:bodyPr/>
                    <a:lstStyle/>
                    <a:p>
                      <a:pPr algn="ctr"/>
                      <a:r>
                        <a:rPr lang="en-US" dirty="0"/>
                        <a:t>Coprocessor R</a:t>
                      </a:r>
                      <a:r>
                        <a:rPr lang="sk-SK" dirty="0"/>
                        <a:t>AM</a:t>
                      </a:r>
                      <a:endParaRPr lang="en-US" dirty="0"/>
                    </a:p>
                  </a:txBody>
                  <a:tcPr/>
                </a:tc>
                <a:extLst>
                  <a:ext uri="{0D108BD9-81ED-4DB2-BD59-A6C34878D82A}">
                    <a16:rowId xmlns:a16="http://schemas.microsoft.com/office/drawing/2014/main" val="4083681103"/>
                  </a:ext>
                </a:extLst>
              </a:tr>
              <a:tr h="370840">
                <a:tc>
                  <a:txBody>
                    <a:bodyPr/>
                    <a:lstStyle/>
                    <a:p>
                      <a:pPr algn="ctr"/>
                      <a:r>
                        <a:rPr lang="sk-SK" dirty="0"/>
                        <a:t>PAE RAM</a:t>
                      </a:r>
                      <a:endParaRPr lang="en-US" dirty="0"/>
                    </a:p>
                  </a:txBody>
                  <a:tcPr/>
                </a:tc>
                <a:extLst>
                  <a:ext uri="{0D108BD9-81ED-4DB2-BD59-A6C34878D82A}">
                    <a16:rowId xmlns:a16="http://schemas.microsoft.com/office/drawing/2014/main" val="509974716"/>
                  </a:ext>
                </a:extLst>
              </a:tr>
              <a:tr h="370840">
                <a:tc>
                  <a:txBody>
                    <a:bodyPr/>
                    <a:lstStyle/>
                    <a:p>
                      <a:pPr algn="ctr"/>
                      <a:r>
                        <a:rPr lang="sk-SK" dirty="0"/>
                        <a:t>CLA RAM</a:t>
                      </a:r>
                      <a:endParaRPr lang="en-US" dirty="0"/>
                    </a:p>
                  </a:txBody>
                  <a:tcPr/>
                </a:tc>
                <a:extLst>
                  <a:ext uri="{0D108BD9-81ED-4DB2-BD59-A6C34878D82A}">
                    <a16:rowId xmlns:a16="http://schemas.microsoft.com/office/drawing/2014/main" val="1157799508"/>
                  </a:ext>
                </a:extLst>
              </a:tr>
            </a:tbl>
          </a:graphicData>
        </a:graphic>
      </p:graphicFrame>
      <p:sp>
        <p:nvSpPr>
          <p:cNvPr id="8" name="Title 1">
            <a:extLst>
              <a:ext uri="{FF2B5EF4-FFF2-40B4-BE49-F238E27FC236}">
                <a16:creationId xmlns:a16="http://schemas.microsoft.com/office/drawing/2014/main" id="{3523D5D1-9D50-430A-91CE-29477FA73150}"/>
              </a:ext>
            </a:extLst>
          </p:cNvPr>
          <p:cNvSpPr>
            <a:spLocks noGrp="1"/>
          </p:cNvSpPr>
          <p:nvPr>
            <p:ph type="title"/>
          </p:nvPr>
        </p:nvSpPr>
        <p:spPr>
          <a:xfrm>
            <a:off x="2143124" y="404664"/>
            <a:ext cx="6543675" cy="1012974"/>
          </a:xfrm>
        </p:spPr>
        <p:txBody>
          <a:bodyPr/>
          <a:lstStyle/>
          <a:p>
            <a:pPr algn="r"/>
            <a:r>
              <a:rPr lang="en-US" dirty="0"/>
              <a:t>FM1280 V05</a:t>
            </a:r>
          </a:p>
        </p:txBody>
      </p:sp>
      <p:graphicFrame>
        <p:nvGraphicFramePr>
          <p:cNvPr id="11" name="Table 9">
            <a:extLst>
              <a:ext uri="{FF2B5EF4-FFF2-40B4-BE49-F238E27FC236}">
                <a16:creationId xmlns:a16="http://schemas.microsoft.com/office/drawing/2014/main" id="{51C547A7-F639-4F6E-8C28-5E381CE5EC83}"/>
              </a:ext>
            </a:extLst>
          </p:cNvPr>
          <p:cNvGraphicFramePr>
            <a:graphicFrameLocks/>
          </p:cNvGraphicFramePr>
          <p:nvPr>
            <p:extLst>
              <p:ext uri="{D42A27DB-BD31-4B8C-83A1-F6EECF244321}">
                <p14:modId xmlns:p14="http://schemas.microsoft.com/office/powerpoint/2010/main" val="3301292734"/>
              </p:ext>
            </p:extLst>
          </p:nvPr>
        </p:nvGraphicFramePr>
        <p:xfrm>
          <a:off x="5805128" y="1544241"/>
          <a:ext cx="2844315" cy="3505200"/>
        </p:xfrm>
        <a:graphic>
          <a:graphicData uri="http://schemas.openxmlformats.org/drawingml/2006/table">
            <a:tbl>
              <a:tblPr firstRow="1" bandRow="1">
                <a:tableStyleId>{5C22544A-7EE6-4342-B048-85BDC9FD1C3A}</a:tableStyleId>
              </a:tblPr>
              <a:tblGrid>
                <a:gridCol w="2844315">
                  <a:extLst>
                    <a:ext uri="{9D8B030D-6E8A-4147-A177-3AD203B41FA5}">
                      <a16:colId xmlns:a16="http://schemas.microsoft.com/office/drawing/2014/main" val="1913360628"/>
                    </a:ext>
                  </a:extLst>
                </a:gridCol>
              </a:tblGrid>
              <a:tr h="370840">
                <a:tc>
                  <a:txBody>
                    <a:bodyPr/>
                    <a:lstStyle/>
                    <a:p>
                      <a:pPr algn="ctr"/>
                      <a:r>
                        <a:rPr lang="sk-SK" dirty="0"/>
                        <a:t>Interface</a:t>
                      </a:r>
                      <a:endParaRPr lang="en-US" dirty="0"/>
                    </a:p>
                  </a:txBody>
                  <a:tcPr/>
                </a:tc>
                <a:extLst>
                  <a:ext uri="{0D108BD9-81ED-4DB2-BD59-A6C34878D82A}">
                    <a16:rowId xmlns:a16="http://schemas.microsoft.com/office/drawing/2014/main" val="2812877692"/>
                  </a:ext>
                </a:extLst>
              </a:tr>
              <a:tr h="370840">
                <a:tc>
                  <a:txBody>
                    <a:bodyPr/>
                    <a:lstStyle/>
                    <a:p>
                      <a:pPr algn="ctr"/>
                      <a:r>
                        <a:rPr lang="en-US" dirty="0"/>
                        <a:t>ISO/IEC 14443 Type A contactless</a:t>
                      </a:r>
                    </a:p>
                  </a:txBody>
                  <a:tcPr/>
                </a:tc>
                <a:extLst>
                  <a:ext uri="{0D108BD9-81ED-4DB2-BD59-A6C34878D82A}">
                    <a16:rowId xmlns:a16="http://schemas.microsoft.com/office/drawing/2014/main" val="2919426640"/>
                  </a:ext>
                </a:extLst>
              </a:tr>
              <a:tr h="370840">
                <a:tc>
                  <a:txBody>
                    <a:bodyPr/>
                    <a:lstStyle/>
                    <a:p>
                      <a:pPr algn="ctr"/>
                      <a:r>
                        <a:rPr lang="en-US" dirty="0"/>
                        <a:t>ISO/IEC 7816 </a:t>
                      </a:r>
                    </a:p>
                    <a:p>
                      <a:pPr algn="ctr"/>
                      <a:r>
                        <a:rPr lang="en-US" dirty="0"/>
                        <a:t>contact</a:t>
                      </a:r>
                    </a:p>
                  </a:txBody>
                  <a:tcPr/>
                </a:tc>
                <a:extLst>
                  <a:ext uri="{0D108BD9-81ED-4DB2-BD59-A6C34878D82A}">
                    <a16:rowId xmlns:a16="http://schemas.microsoft.com/office/drawing/2014/main" val="975310144"/>
                  </a:ext>
                </a:extLst>
              </a:tr>
              <a:tr h="370840">
                <a:tc>
                  <a:txBody>
                    <a:bodyPr/>
                    <a:lstStyle/>
                    <a:p>
                      <a:pPr algn="ctr"/>
                      <a:r>
                        <a:rPr lang="en-US" dirty="0"/>
                        <a:t>GPIO</a:t>
                      </a:r>
                    </a:p>
                  </a:txBody>
                  <a:tcPr/>
                </a:tc>
                <a:extLst>
                  <a:ext uri="{0D108BD9-81ED-4DB2-BD59-A6C34878D82A}">
                    <a16:rowId xmlns:a16="http://schemas.microsoft.com/office/drawing/2014/main" val="3723066626"/>
                  </a:ext>
                </a:extLst>
              </a:tr>
              <a:tr h="370840">
                <a:tc>
                  <a:txBody>
                    <a:bodyPr/>
                    <a:lstStyle/>
                    <a:p>
                      <a:pPr algn="ctr"/>
                      <a:r>
                        <a:rPr lang="en-US" dirty="0"/>
                        <a:t>SPI</a:t>
                      </a:r>
                    </a:p>
                  </a:txBody>
                  <a:tcPr/>
                </a:tc>
                <a:extLst>
                  <a:ext uri="{0D108BD9-81ED-4DB2-BD59-A6C34878D82A}">
                    <a16:rowId xmlns:a16="http://schemas.microsoft.com/office/drawing/2014/main" val="3364475637"/>
                  </a:ext>
                </a:extLst>
              </a:tr>
              <a:tr h="370840">
                <a:tc>
                  <a:txBody>
                    <a:bodyPr/>
                    <a:lstStyle/>
                    <a:p>
                      <a:pPr algn="ctr"/>
                      <a:r>
                        <a:rPr lang="en-US" dirty="0"/>
                        <a:t>High Speed SPI</a:t>
                      </a:r>
                    </a:p>
                  </a:txBody>
                  <a:tcPr/>
                </a:tc>
                <a:extLst>
                  <a:ext uri="{0D108BD9-81ED-4DB2-BD59-A6C34878D82A}">
                    <a16:rowId xmlns:a16="http://schemas.microsoft.com/office/drawing/2014/main" val="4083681103"/>
                  </a:ext>
                </a:extLst>
              </a:tr>
              <a:tr h="370840">
                <a:tc>
                  <a:txBody>
                    <a:bodyPr/>
                    <a:lstStyle/>
                    <a:p>
                      <a:pPr algn="ctr"/>
                      <a:r>
                        <a:rPr lang="en-US" dirty="0"/>
                        <a:t>I2C</a:t>
                      </a:r>
                    </a:p>
                  </a:txBody>
                  <a:tcPr/>
                </a:tc>
                <a:extLst>
                  <a:ext uri="{0D108BD9-81ED-4DB2-BD59-A6C34878D82A}">
                    <a16:rowId xmlns:a16="http://schemas.microsoft.com/office/drawing/2014/main" val="509974716"/>
                  </a:ext>
                </a:extLst>
              </a:tr>
              <a:tr h="370840">
                <a:tc>
                  <a:txBody>
                    <a:bodyPr/>
                    <a:lstStyle/>
                    <a:p>
                      <a:pPr algn="ctr"/>
                      <a:r>
                        <a:rPr lang="en-US" dirty="0"/>
                        <a:t>UART</a:t>
                      </a:r>
                    </a:p>
                  </a:txBody>
                  <a:tcPr/>
                </a:tc>
                <a:extLst>
                  <a:ext uri="{0D108BD9-81ED-4DB2-BD59-A6C34878D82A}">
                    <a16:rowId xmlns:a16="http://schemas.microsoft.com/office/drawing/2014/main" val="1157799508"/>
                  </a:ext>
                </a:extLst>
              </a:tr>
            </a:tbl>
          </a:graphicData>
        </a:graphic>
      </p:graphicFrame>
      <p:graphicFrame>
        <p:nvGraphicFramePr>
          <p:cNvPr id="15" name="Table 9">
            <a:extLst>
              <a:ext uri="{FF2B5EF4-FFF2-40B4-BE49-F238E27FC236}">
                <a16:creationId xmlns:a16="http://schemas.microsoft.com/office/drawing/2014/main" id="{833F94F5-A030-467E-86A6-81C7E35BF867}"/>
              </a:ext>
            </a:extLst>
          </p:cNvPr>
          <p:cNvGraphicFramePr>
            <a:graphicFrameLocks/>
          </p:cNvGraphicFramePr>
          <p:nvPr>
            <p:extLst>
              <p:ext uri="{D42A27DB-BD31-4B8C-83A1-F6EECF244321}">
                <p14:modId xmlns:p14="http://schemas.microsoft.com/office/powerpoint/2010/main" val="824821486"/>
              </p:ext>
            </p:extLst>
          </p:nvPr>
        </p:nvGraphicFramePr>
        <p:xfrm>
          <a:off x="395536" y="1544241"/>
          <a:ext cx="2685042" cy="3977640"/>
        </p:xfrm>
        <a:graphic>
          <a:graphicData uri="http://schemas.openxmlformats.org/drawingml/2006/table">
            <a:tbl>
              <a:tblPr firstRow="1" bandRow="1">
                <a:tableStyleId>{5C22544A-7EE6-4342-B048-85BDC9FD1C3A}</a:tableStyleId>
              </a:tblPr>
              <a:tblGrid>
                <a:gridCol w="2685042">
                  <a:extLst>
                    <a:ext uri="{9D8B030D-6E8A-4147-A177-3AD203B41FA5}">
                      <a16:colId xmlns:a16="http://schemas.microsoft.com/office/drawing/2014/main" val="1913360628"/>
                    </a:ext>
                  </a:extLst>
                </a:gridCol>
              </a:tblGrid>
              <a:tr h="370840">
                <a:tc>
                  <a:txBody>
                    <a:bodyPr/>
                    <a:lstStyle/>
                    <a:p>
                      <a:pPr algn="ctr"/>
                      <a:r>
                        <a:rPr lang="en-US" dirty="0"/>
                        <a:t>Physical protection</a:t>
                      </a:r>
                    </a:p>
                  </a:txBody>
                  <a:tcPr/>
                </a:tc>
                <a:extLst>
                  <a:ext uri="{0D108BD9-81ED-4DB2-BD59-A6C34878D82A}">
                    <a16:rowId xmlns:a16="http://schemas.microsoft.com/office/drawing/2014/main" val="2812877692"/>
                  </a:ext>
                </a:extLst>
              </a:tr>
              <a:tr h="370840">
                <a:tc>
                  <a:txBody>
                    <a:bodyPr/>
                    <a:lstStyle/>
                    <a:p>
                      <a:pPr algn="ctr"/>
                      <a:r>
                        <a:rPr lang="en-US" dirty="0"/>
                        <a:t>Watch Dog Timer</a:t>
                      </a:r>
                    </a:p>
                  </a:txBody>
                  <a:tcPr/>
                </a:tc>
                <a:extLst>
                  <a:ext uri="{0D108BD9-81ED-4DB2-BD59-A6C34878D82A}">
                    <a16:rowId xmlns:a16="http://schemas.microsoft.com/office/drawing/2014/main" val="2919426640"/>
                  </a:ext>
                </a:extLst>
              </a:tr>
              <a:tr h="370840">
                <a:tc>
                  <a:txBody>
                    <a:bodyPr/>
                    <a:lstStyle/>
                    <a:p>
                      <a:pPr algn="ctr"/>
                      <a:r>
                        <a:rPr lang="en-US" dirty="0"/>
                        <a:t>Security Controller</a:t>
                      </a:r>
                    </a:p>
                  </a:txBody>
                  <a:tcPr/>
                </a:tc>
                <a:extLst>
                  <a:ext uri="{0D108BD9-81ED-4DB2-BD59-A6C34878D82A}">
                    <a16:rowId xmlns:a16="http://schemas.microsoft.com/office/drawing/2014/main" val="975310144"/>
                  </a:ext>
                </a:extLst>
              </a:tr>
              <a:tr h="370840">
                <a:tc>
                  <a:txBody>
                    <a:bodyPr/>
                    <a:lstStyle/>
                    <a:p>
                      <a:pPr algn="ctr"/>
                      <a:r>
                        <a:rPr lang="en-US" dirty="0"/>
                        <a:t>Environment Detection Circuits</a:t>
                      </a:r>
                    </a:p>
                  </a:txBody>
                  <a:tcPr/>
                </a:tc>
                <a:extLst>
                  <a:ext uri="{0D108BD9-81ED-4DB2-BD59-A6C34878D82A}">
                    <a16:rowId xmlns:a16="http://schemas.microsoft.com/office/drawing/2014/main" val="3723066626"/>
                  </a:ext>
                </a:extLst>
              </a:tr>
              <a:tr h="370840">
                <a:tc>
                  <a:txBody>
                    <a:bodyPr/>
                    <a:lstStyle/>
                    <a:p>
                      <a:pPr algn="ctr"/>
                      <a:r>
                        <a:rPr lang="en-US" dirty="0"/>
                        <a:t>Light Sensor</a:t>
                      </a:r>
                    </a:p>
                  </a:txBody>
                  <a:tcPr/>
                </a:tc>
                <a:extLst>
                  <a:ext uri="{0D108BD9-81ED-4DB2-BD59-A6C34878D82A}">
                    <a16:rowId xmlns:a16="http://schemas.microsoft.com/office/drawing/2014/main" val="3364475637"/>
                  </a:ext>
                </a:extLst>
              </a:tr>
              <a:tr h="370840">
                <a:tc>
                  <a:txBody>
                    <a:bodyPr/>
                    <a:lstStyle/>
                    <a:p>
                      <a:pPr algn="ctr"/>
                      <a:r>
                        <a:rPr lang="en-US" dirty="0"/>
                        <a:t>Clock Frequency Monitor</a:t>
                      </a:r>
                    </a:p>
                  </a:txBody>
                  <a:tcPr/>
                </a:tc>
                <a:extLst>
                  <a:ext uri="{0D108BD9-81ED-4DB2-BD59-A6C34878D82A}">
                    <a16:rowId xmlns:a16="http://schemas.microsoft.com/office/drawing/2014/main" val="4083681103"/>
                  </a:ext>
                </a:extLst>
              </a:tr>
              <a:tr h="370840">
                <a:tc>
                  <a:txBody>
                    <a:bodyPr/>
                    <a:lstStyle/>
                    <a:p>
                      <a:pPr algn="ctr"/>
                      <a:r>
                        <a:rPr lang="en-US" dirty="0"/>
                        <a:t>Temperature Sensor</a:t>
                      </a:r>
                    </a:p>
                  </a:txBody>
                  <a:tcPr/>
                </a:tc>
                <a:extLst>
                  <a:ext uri="{0D108BD9-81ED-4DB2-BD59-A6C34878D82A}">
                    <a16:rowId xmlns:a16="http://schemas.microsoft.com/office/drawing/2014/main" val="50997471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Voltage Sensor</a:t>
                      </a:r>
                    </a:p>
                  </a:txBody>
                  <a:tcPr/>
                </a:tc>
                <a:extLst>
                  <a:ext uri="{0D108BD9-81ED-4DB2-BD59-A6C34878D82A}">
                    <a16:rowId xmlns:a16="http://schemas.microsoft.com/office/drawing/2014/main" val="3176684750"/>
                  </a:ext>
                </a:extLst>
              </a:tr>
              <a:tr h="370840">
                <a:tc>
                  <a:txBody>
                    <a:bodyPr/>
                    <a:lstStyle/>
                    <a:p>
                      <a:pPr algn="ctr"/>
                      <a:r>
                        <a:rPr lang="en-US" dirty="0"/>
                        <a:t>Glitch Sensor</a:t>
                      </a:r>
                    </a:p>
                  </a:txBody>
                  <a:tcPr/>
                </a:tc>
                <a:extLst>
                  <a:ext uri="{0D108BD9-81ED-4DB2-BD59-A6C34878D82A}">
                    <a16:rowId xmlns:a16="http://schemas.microsoft.com/office/drawing/2014/main" val="408567942"/>
                  </a:ext>
                </a:extLst>
              </a:tr>
              <a:tr h="370840">
                <a:tc>
                  <a:txBody>
                    <a:bodyPr/>
                    <a:lstStyle/>
                    <a:p>
                      <a:pPr algn="ctr"/>
                      <a:r>
                        <a:rPr lang="en-US" dirty="0"/>
                        <a:t>Active Shielding</a:t>
                      </a:r>
                    </a:p>
                  </a:txBody>
                  <a:tcPr/>
                </a:tc>
                <a:extLst>
                  <a:ext uri="{0D108BD9-81ED-4DB2-BD59-A6C34878D82A}">
                    <a16:rowId xmlns:a16="http://schemas.microsoft.com/office/drawing/2014/main" val="1157799508"/>
                  </a:ext>
                </a:extLst>
              </a:tr>
            </a:tbl>
          </a:graphicData>
        </a:graphic>
      </p:graphicFrame>
      <p:sp>
        <p:nvSpPr>
          <p:cNvPr id="2" name="Date Placeholder 1">
            <a:extLst>
              <a:ext uri="{FF2B5EF4-FFF2-40B4-BE49-F238E27FC236}">
                <a16:creationId xmlns:a16="http://schemas.microsoft.com/office/drawing/2014/main" id="{1155B663-4074-43D6-8D30-D39B63A68744}"/>
              </a:ext>
            </a:extLst>
          </p:cNvPr>
          <p:cNvSpPr>
            <a:spLocks noGrp="1"/>
          </p:cNvSpPr>
          <p:nvPr>
            <p:ph type="dt" sz="half" idx="10"/>
          </p:nvPr>
        </p:nvSpPr>
        <p:spPr>
          <a:xfrm>
            <a:off x="251520" y="6400799"/>
            <a:ext cx="2133600" cy="365125"/>
          </a:xfrm>
        </p:spPr>
        <p:txBody>
          <a:bodyPr/>
          <a:lstStyle/>
          <a:p>
            <a:r>
              <a:rPr lang="en-US"/>
              <a:t>2020-03-26</a:t>
            </a:r>
            <a:endParaRPr lang="en-US" dirty="0"/>
          </a:p>
        </p:txBody>
      </p:sp>
      <p:sp>
        <p:nvSpPr>
          <p:cNvPr id="3" name="Footer Placeholder 2">
            <a:extLst>
              <a:ext uri="{FF2B5EF4-FFF2-40B4-BE49-F238E27FC236}">
                <a16:creationId xmlns:a16="http://schemas.microsoft.com/office/drawing/2014/main" id="{3D9A14D7-D3EC-413B-ACBC-0F247E464587}"/>
              </a:ext>
            </a:extLst>
          </p:cNvPr>
          <p:cNvSpPr>
            <a:spLocks noGrp="1"/>
          </p:cNvSpPr>
          <p:nvPr>
            <p:ph type="ftr" sz="quarter" idx="11"/>
          </p:nvPr>
        </p:nvSpPr>
        <p:spPr>
          <a:xfrm>
            <a:off x="3124020" y="6406453"/>
            <a:ext cx="2895600" cy="365125"/>
          </a:xfrm>
        </p:spPr>
        <p:txBody>
          <a:bodyPr/>
          <a:lstStyle/>
          <a:p>
            <a:r>
              <a:rPr lang="en-US"/>
              <a:t>PV204 </a:t>
            </a:r>
            <a:endParaRPr lang="en-US" dirty="0"/>
          </a:p>
        </p:txBody>
      </p:sp>
      <p:sp>
        <p:nvSpPr>
          <p:cNvPr id="5" name="Slide Number Placeholder 4">
            <a:extLst>
              <a:ext uri="{FF2B5EF4-FFF2-40B4-BE49-F238E27FC236}">
                <a16:creationId xmlns:a16="http://schemas.microsoft.com/office/drawing/2014/main" id="{D7F15917-6DC1-4380-B682-0EE7C79EE45D}"/>
              </a:ext>
            </a:extLst>
          </p:cNvPr>
          <p:cNvSpPr>
            <a:spLocks noGrp="1"/>
          </p:cNvSpPr>
          <p:nvPr>
            <p:ph type="sldNum" sz="quarter" idx="12"/>
          </p:nvPr>
        </p:nvSpPr>
        <p:spPr/>
        <p:txBody>
          <a:bodyPr/>
          <a:lstStyle/>
          <a:p>
            <a:fld id="{71EF5873-10D2-4FEE-AE7C-458464C99677}" type="slidenum">
              <a:rPr lang="en-US" smtClean="0"/>
              <a:pPr/>
              <a:t>16</a:t>
            </a:fld>
            <a:r>
              <a:rPr lang="en-US"/>
              <a:t>/20</a:t>
            </a:r>
            <a:endParaRPr lang="en-US" dirty="0"/>
          </a:p>
        </p:txBody>
      </p:sp>
    </p:spTree>
    <p:extLst>
      <p:ext uri="{BB962C8B-B14F-4D97-AF65-F5344CB8AC3E}">
        <p14:creationId xmlns:p14="http://schemas.microsoft.com/office/powerpoint/2010/main" val="24688491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E174524B-8496-4259-B1E5-A40A8EA77B59}"/>
              </a:ext>
            </a:extLst>
          </p:cNvPr>
          <p:cNvGraphicFramePr>
            <a:graphicFrameLocks noGrp="1"/>
          </p:cNvGraphicFramePr>
          <p:nvPr>
            <p:ph sz="half" idx="1"/>
            <p:extLst>
              <p:ext uri="{D42A27DB-BD31-4B8C-83A1-F6EECF244321}">
                <p14:modId xmlns:p14="http://schemas.microsoft.com/office/powerpoint/2010/main" val="141545989"/>
              </p:ext>
            </p:extLst>
          </p:nvPr>
        </p:nvGraphicFramePr>
        <p:xfrm>
          <a:off x="4283968" y="1556792"/>
          <a:ext cx="1522512" cy="2225040"/>
        </p:xfrm>
        <a:graphic>
          <a:graphicData uri="http://schemas.openxmlformats.org/drawingml/2006/table">
            <a:tbl>
              <a:tblPr firstRow="1" bandRow="1">
                <a:tableStyleId>{5C22544A-7EE6-4342-B048-85BDC9FD1C3A}</a:tableStyleId>
              </a:tblPr>
              <a:tblGrid>
                <a:gridCol w="1522512">
                  <a:extLst>
                    <a:ext uri="{9D8B030D-6E8A-4147-A177-3AD203B41FA5}">
                      <a16:colId xmlns:a16="http://schemas.microsoft.com/office/drawing/2014/main" val="2446179656"/>
                    </a:ext>
                  </a:extLst>
                </a:gridCol>
              </a:tblGrid>
              <a:tr h="370840">
                <a:tc>
                  <a:txBody>
                    <a:bodyPr/>
                    <a:lstStyle/>
                    <a:p>
                      <a:pPr algn="ctr"/>
                      <a:r>
                        <a:rPr lang="en-US" dirty="0"/>
                        <a:t>Algorithm</a:t>
                      </a:r>
                    </a:p>
                  </a:txBody>
                  <a:tcPr/>
                </a:tc>
                <a:extLst>
                  <a:ext uri="{0D108BD9-81ED-4DB2-BD59-A6C34878D82A}">
                    <a16:rowId xmlns:a16="http://schemas.microsoft.com/office/drawing/2014/main" val="686836130"/>
                  </a:ext>
                </a:extLst>
              </a:tr>
              <a:tr h="370840">
                <a:tc>
                  <a:txBody>
                    <a:bodyPr/>
                    <a:lstStyle/>
                    <a:p>
                      <a:pPr algn="ctr"/>
                      <a:r>
                        <a:rPr lang="en-US" dirty="0"/>
                        <a:t>RNG</a:t>
                      </a:r>
                    </a:p>
                  </a:txBody>
                  <a:tcPr/>
                </a:tc>
                <a:extLst>
                  <a:ext uri="{0D108BD9-81ED-4DB2-BD59-A6C34878D82A}">
                    <a16:rowId xmlns:a16="http://schemas.microsoft.com/office/drawing/2014/main" val="1142982538"/>
                  </a:ext>
                </a:extLst>
              </a:tr>
              <a:tr h="370840">
                <a:tc>
                  <a:txBody>
                    <a:bodyPr/>
                    <a:lstStyle/>
                    <a:p>
                      <a:pPr algn="ctr"/>
                      <a:r>
                        <a:rPr lang="en-US" dirty="0"/>
                        <a:t>DES/TDES</a:t>
                      </a:r>
                    </a:p>
                  </a:txBody>
                  <a:tcPr/>
                </a:tc>
                <a:extLst>
                  <a:ext uri="{0D108BD9-81ED-4DB2-BD59-A6C34878D82A}">
                    <a16:rowId xmlns:a16="http://schemas.microsoft.com/office/drawing/2014/main" val="1235917992"/>
                  </a:ext>
                </a:extLst>
              </a:tr>
              <a:tr h="370840">
                <a:tc>
                  <a:txBody>
                    <a:bodyPr/>
                    <a:lstStyle/>
                    <a:p>
                      <a:pPr algn="ctr"/>
                      <a:r>
                        <a:rPr lang="en-US" dirty="0"/>
                        <a:t>AES</a:t>
                      </a:r>
                    </a:p>
                  </a:txBody>
                  <a:tcPr/>
                </a:tc>
                <a:extLst>
                  <a:ext uri="{0D108BD9-81ED-4DB2-BD59-A6C34878D82A}">
                    <a16:rowId xmlns:a16="http://schemas.microsoft.com/office/drawing/2014/main" val="2035871124"/>
                  </a:ext>
                </a:extLst>
              </a:tr>
              <a:tr h="370840">
                <a:tc>
                  <a:txBody>
                    <a:bodyPr/>
                    <a:lstStyle/>
                    <a:p>
                      <a:pPr algn="ctr"/>
                      <a:r>
                        <a:rPr lang="en-US" dirty="0"/>
                        <a:t>RSA</a:t>
                      </a:r>
                    </a:p>
                  </a:txBody>
                  <a:tcPr/>
                </a:tc>
                <a:extLst>
                  <a:ext uri="{0D108BD9-81ED-4DB2-BD59-A6C34878D82A}">
                    <a16:rowId xmlns:a16="http://schemas.microsoft.com/office/drawing/2014/main" val="1731698153"/>
                  </a:ext>
                </a:extLst>
              </a:tr>
              <a:tr h="370840">
                <a:tc>
                  <a:txBody>
                    <a:bodyPr/>
                    <a:lstStyle/>
                    <a:p>
                      <a:pPr algn="ctr"/>
                      <a:r>
                        <a:rPr lang="en-US" dirty="0"/>
                        <a:t>ECC</a:t>
                      </a:r>
                    </a:p>
                  </a:txBody>
                  <a:tcPr/>
                </a:tc>
                <a:extLst>
                  <a:ext uri="{0D108BD9-81ED-4DB2-BD59-A6C34878D82A}">
                    <a16:rowId xmlns:a16="http://schemas.microsoft.com/office/drawing/2014/main" val="3555973886"/>
                  </a:ext>
                </a:extLst>
              </a:tr>
            </a:tbl>
          </a:graphicData>
        </a:graphic>
      </p:graphicFrame>
      <p:sp>
        <p:nvSpPr>
          <p:cNvPr id="8" name="Title 1">
            <a:extLst>
              <a:ext uri="{FF2B5EF4-FFF2-40B4-BE49-F238E27FC236}">
                <a16:creationId xmlns:a16="http://schemas.microsoft.com/office/drawing/2014/main" id="{3523D5D1-9D50-430A-91CE-29477FA73150}"/>
              </a:ext>
            </a:extLst>
          </p:cNvPr>
          <p:cNvSpPr>
            <a:spLocks noGrp="1"/>
          </p:cNvSpPr>
          <p:nvPr>
            <p:ph type="title"/>
          </p:nvPr>
        </p:nvSpPr>
        <p:spPr>
          <a:xfrm>
            <a:off x="2143124" y="404664"/>
            <a:ext cx="6543675" cy="1012974"/>
          </a:xfrm>
        </p:spPr>
        <p:txBody>
          <a:bodyPr/>
          <a:lstStyle/>
          <a:p>
            <a:pPr algn="r"/>
            <a:r>
              <a:rPr lang="en-US" dirty="0"/>
              <a:t>FM1280 V05</a:t>
            </a:r>
          </a:p>
        </p:txBody>
      </p:sp>
      <p:graphicFrame>
        <p:nvGraphicFramePr>
          <p:cNvPr id="12" name="Table 6">
            <a:extLst>
              <a:ext uri="{FF2B5EF4-FFF2-40B4-BE49-F238E27FC236}">
                <a16:creationId xmlns:a16="http://schemas.microsoft.com/office/drawing/2014/main" id="{D77E20E2-B777-422C-91F2-0CA6D25B681C}"/>
              </a:ext>
            </a:extLst>
          </p:cNvPr>
          <p:cNvGraphicFramePr>
            <a:graphicFrameLocks/>
          </p:cNvGraphicFramePr>
          <p:nvPr>
            <p:extLst>
              <p:ext uri="{D42A27DB-BD31-4B8C-83A1-F6EECF244321}">
                <p14:modId xmlns:p14="http://schemas.microsoft.com/office/powerpoint/2010/main" val="3389717250"/>
              </p:ext>
            </p:extLst>
          </p:nvPr>
        </p:nvGraphicFramePr>
        <p:xfrm>
          <a:off x="450936" y="1556792"/>
          <a:ext cx="3384376" cy="3337560"/>
        </p:xfrm>
        <a:graphic>
          <a:graphicData uri="http://schemas.openxmlformats.org/drawingml/2006/table">
            <a:tbl>
              <a:tblPr firstRow="1" bandRow="1">
                <a:tableStyleId>{5C22544A-7EE6-4342-B048-85BDC9FD1C3A}</a:tableStyleId>
              </a:tblPr>
              <a:tblGrid>
                <a:gridCol w="3384376">
                  <a:extLst>
                    <a:ext uri="{9D8B030D-6E8A-4147-A177-3AD203B41FA5}">
                      <a16:colId xmlns:a16="http://schemas.microsoft.com/office/drawing/2014/main" val="2446179656"/>
                    </a:ext>
                  </a:extLst>
                </a:gridCol>
              </a:tblGrid>
              <a:tr h="370840">
                <a:tc>
                  <a:txBody>
                    <a:bodyPr/>
                    <a:lstStyle/>
                    <a:p>
                      <a:pPr algn="ctr"/>
                      <a:r>
                        <a:rPr lang="en-US" dirty="0"/>
                        <a:t>Coprocessors</a:t>
                      </a:r>
                    </a:p>
                  </a:txBody>
                  <a:tcPr/>
                </a:tc>
                <a:extLst>
                  <a:ext uri="{0D108BD9-81ED-4DB2-BD59-A6C34878D82A}">
                    <a16:rowId xmlns:a16="http://schemas.microsoft.com/office/drawing/2014/main" val="686836130"/>
                  </a:ext>
                </a:extLst>
              </a:tr>
              <a:tr h="370840">
                <a:tc>
                  <a:txBody>
                    <a:bodyPr/>
                    <a:lstStyle/>
                    <a:p>
                      <a:pPr algn="ctr"/>
                      <a:r>
                        <a:rPr lang="en-US" dirty="0"/>
                        <a:t>TRNG</a:t>
                      </a:r>
                    </a:p>
                  </a:txBody>
                  <a:tcPr/>
                </a:tc>
                <a:extLst>
                  <a:ext uri="{0D108BD9-81ED-4DB2-BD59-A6C34878D82A}">
                    <a16:rowId xmlns:a16="http://schemas.microsoft.com/office/drawing/2014/main" val="1142982538"/>
                  </a:ext>
                </a:extLst>
              </a:tr>
              <a:tr h="370840">
                <a:tc>
                  <a:txBody>
                    <a:bodyPr/>
                    <a:lstStyle/>
                    <a:p>
                      <a:pPr algn="ctr"/>
                      <a:r>
                        <a:rPr lang="en-US" dirty="0"/>
                        <a:t>CRC-CCITT</a:t>
                      </a:r>
                    </a:p>
                  </a:txBody>
                  <a:tcPr/>
                </a:tc>
                <a:extLst>
                  <a:ext uri="{0D108BD9-81ED-4DB2-BD59-A6C34878D82A}">
                    <a16:rowId xmlns:a16="http://schemas.microsoft.com/office/drawing/2014/main" val="2276751062"/>
                  </a:ext>
                </a:extLst>
              </a:tr>
              <a:tr h="370840">
                <a:tc>
                  <a:txBody>
                    <a:bodyPr/>
                    <a:lstStyle/>
                    <a:p>
                      <a:pPr algn="ctr"/>
                      <a:r>
                        <a:rPr lang="en-US" dirty="0"/>
                        <a:t>DES/TDES</a:t>
                      </a:r>
                    </a:p>
                  </a:txBody>
                  <a:tcPr/>
                </a:tc>
                <a:extLst>
                  <a:ext uri="{0D108BD9-81ED-4DB2-BD59-A6C34878D82A}">
                    <a16:rowId xmlns:a16="http://schemas.microsoft.com/office/drawing/2014/main" val="1235917992"/>
                  </a:ext>
                </a:extLst>
              </a:tr>
              <a:tr h="370840">
                <a:tc>
                  <a:txBody>
                    <a:bodyPr/>
                    <a:lstStyle/>
                    <a:p>
                      <a:pPr algn="ctr"/>
                      <a:r>
                        <a:rPr lang="en-US" dirty="0"/>
                        <a:t>AES</a:t>
                      </a:r>
                    </a:p>
                  </a:txBody>
                  <a:tcPr/>
                </a:tc>
                <a:extLst>
                  <a:ext uri="{0D108BD9-81ED-4DB2-BD59-A6C34878D82A}">
                    <a16:rowId xmlns:a16="http://schemas.microsoft.com/office/drawing/2014/main" val="2035871124"/>
                  </a:ext>
                </a:extLst>
              </a:tr>
              <a:tr h="370840">
                <a:tc>
                  <a:txBody>
                    <a:bodyPr/>
                    <a:lstStyle/>
                    <a:p>
                      <a:pPr algn="ctr"/>
                      <a:r>
                        <a:rPr lang="en-US" dirty="0"/>
                        <a:t>PAE for RSA</a:t>
                      </a:r>
                    </a:p>
                  </a:txBody>
                  <a:tcPr/>
                </a:tc>
                <a:extLst>
                  <a:ext uri="{0D108BD9-81ED-4DB2-BD59-A6C34878D82A}">
                    <a16:rowId xmlns:a16="http://schemas.microsoft.com/office/drawing/2014/main" val="1731698153"/>
                  </a:ext>
                </a:extLst>
              </a:tr>
              <a:tr h="370840">
                <a:tc>
                  <a:txBody>
                    <a:bodyPr/>
                    <a:lstStyle/>
                    <a:p>
                      <a:pPr algn="ctr"/>
                      <a:r>
                        <a:rPr lang="en-US" dirty="0"/>
                        <a:t>PAE for ECC</a:t>
                      </a:r>
                    </a:p>
                  </a:txBody>
                  <a:tcPr/>
                </a:tc>
                <a:extLst>
                  <a:ext uri="{0D108BD9-81ED-4DB2-BD59-A6C34878D82A}">
                    <a16:rowId xmlns:a16="http://schemas.microsoft.com/office/drawing/2014/main" val="3555973886"/>
                  </a:ext>
                </a:extLst>
              </a:tr>
              <a:tr h="370840">
                <a:tc>
                  <a:txBody>
                    <a:bodyPr/>
                    <a:lstStyle/>
                    <a:p>
                      <a:pPr algn="ctr"/>
                      <a:r>
                        <a:rPr lang="en-US" dirty="0"/>
                        <a:t>HASH (SHA1/SHA256)</a:t>
                      </a:r>
                    </a:p>
                  </a:txBody>
                  <a:tcPr/>
                </a:tc>
                <a:extLst>
                  <a:ext uri="{0D108BD9-81ED-4DB2-BD59-A6C34878D82A}">
                    <a16:rowId xmlns:a16="http://schemas.microsoft.com/office/drawing/2014/main" val="4085039420"/>
                  </a:ext>
                </a:extLst>
              </a:tr>
              <a:tr h="370840">
                <a:tc>
                  <a:txBody>
                    <a:bodyPr/>
                    <a:lstStyle/>
                    <a:p>
                      <a:pPr algn="ctr"/>
                      <a:r>
                        <a:rPr lang="en-US" dirty="0"/>
                        <a:t>Chinese Domestic Algorithm</a:t>
                      </a:r>
                    </a:p>
                  </a:txBody>
                  <a:tcPr/>
                </a:tc>
                <a:extLst>
                  <a:ext uri="{0D108BD9-81ED-4DB2-BD59-A6C34878D82A}">
                    <a16:rowId xmlns:a16="http://schemas.microsoft.com/office/drawing/2014/main" val="567799841"/>
                  </a:ext>
                </a:extLst>
              </a:tr>
            </a:tbl>
          </a:graphicData>
        </a:graphic>
      </p:graphicFrame>
      <p:sp>
        <p:nvSpPr>
          <p:cNvPr id="2" name="Date Placeholder 1">
            <a:extLst>
              <a:ext uri="{FF2B5EF4-FFF2-40B4-BE49-F238E27FC236}">
                <a16:creationId xmlns:a16="http://schemas.microsoft.com/office/drawing/2014/main" id="{AFCA8958-F0B8-4D82-8BF2-36C1C4F00A60}"/>
              </a:ext>
            </a:extLst>
          </p:cNvPr>
          <p:cNvSpPr>
            <a:spLocks noGrp="1"/>
          </p:cNvSpPr>
          <p:nvPr>
            <p:ph type="dt" sz="half" idx="10"/>
          </p:nvPr>
        </p:nvSpPr>
        <p:spPr>
          <a:xfrm>
            <a:off x="251520" y="6400799"/>
            <a:ext cx="2133600" cy="365125"/>
          </a:xfrm>
        </p:spPr>
        <p:txBody>
          <a:bodyPr/>
          <a:lstStyle/>
          <a:p>
            <a:r>
              <a:rPr lang="en-US"/>
              <a:t>2020-03-26</a:t>
            </a:r>
            <a:endParaRPr lang="en-US" dirty="0"/>
          </a:p>
        </p:txBody>
      </p:sp>
      <p:sp>
        <p:nvSpPr>
          <p:cNvPr id="3" name="Footer Placeholder 2">
            <a:extLst>
              <a:ext uri="{FF2B5EF4-FFF2-40B4-BE49-F238E27FC236}">
                <a16:creationId xmlns:a16="http://schemas.microsoft.com/office/drawing/2014/main" id="{EE534B87-CDB4-4D5F-A762-F27BB4044CD0}"/>
              </a:ext>
            </a:extLst>
          </p:cNvPr>
          <p:cNvSpPr>
            <a:spLocks noGrp="1"/>
          </p:cNvSpPr>
          <p:nvPr>
            <p:ph type="ftr" sz="quarter" idx="11"/>
          </p:nvPr>
        </p:nvSpPr>
        <p:spPr>
          <a:xfrm>
            <a:off x="3124020" y="6406453"/>
            <a:ext cx="2895600" cy="365125"/>
          </a:xfrm>
        </p:spPr>
        <p:txBody>
          <a:bodyPr/>
          <a:lstStyle/>
          <a:p>
            <a:r>
              <a:rPr lang="en-US"/>
              <a:t>PV204 </a:t>
            </a:r>
            <a:endParaRPr lang="en-US" dirty="0"/>
          </a:p>
        </p:txBody>
      </p:sp>
      <p:sp>
        <p:nvSpPr>
          <p:cNvPr id="5" name="Slide Number Placeholder 4">
            <a:extLst>
              <a:ext uri="{FF2B5EF4-FFF2-40B4-BE49-F238E27FC236}">
                <a16:creationId xmlns:a16="http://schemas.microsoft.com/office/drawing/2014/main" id="{EC44CBE5-6377-45EA-B86E-15265E0C25AF}"/>
              </a:ext>
            </a:extLst>
          </p:cNvPr>
          <p:cNvSpPr>
            <a:spLocks noGrp="1"/>
          </p:cNvSpPr>
          <p:nvPr>
            <p:ph type="sldNum" sz="quarter" idx="12"/>
          </p:nvPr>
        </p:nvSpPr>
        <p:spPr/>
        <p:txBody>
          <a:bodyPr/>
          <a:lstStyle/>
          <a:p>
            <a:fld id="{71EF5873-10D2-4FEE-AE7C-458464C99677}" type="slidenum">
              <a:rPr lang="en-US" smtClean="0"/>
              <a:pPr/>
              <a:t>17</a:t>
            </a:fld>
            <a:r>
              <a:rPr lang="en-US"/>
              <a:t>/20</a:t>
            </a:r>
            <a:endParaRPr lang="en-US" dirty="0"/>
          </a:p>
        </p:txBody>
      </p:sp>
    </p:spTree>
    <p:extLst>
      <p:ext uri="{BB962C8B-B14F-4D97-AF65-F5344CB8AC3E}">
        <p14:creationId xmlns:p14="http://schemas.microsoft.com/office/powerpoint/2010/main" val="4222981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FA60E6C-4BAF-484A-BA18-6D64257AFBB0}"/>
              </a:ext>
            </a:extLst>
          </p:cNvPr>
          <p:cNvSpPr>
            <a:spLocks noGrp="1"/>
          </p:cNvSpPr>
          <p:nvPr>
            <p:ph type="title"/>
          </p:nvPr>
        </p:nvSpPr>
        <p:spPr/>
        <p:txBody>
          <a:bodyPr/>
          <a:lstStyle/>
          <a:p>
            <a:pPr algn="r"/>
            <a:r>
              <a:rPr lang="en-US" dirty="0"/>
              <a:t>FM1280 V05</a:t>
            </a:r>
          </a:p>
        </p:txBody>
      </p:sp>
      <p:graphicFrame>
        <p:nvGraphicFramePr>
          <p:cNvPr id="5" name="Table 5">
            <a:extLst>
              <a:ext uri="{FF2B5EF4-FFF2-40B4-BE49-F238E27FC236}">
                <a16:creationId xmlns:a16="http://schemas.microsoft.com/office/drawing/2014/main" id="{FDED9F1D-A8C2-4FAB-AF53-3BCE83E62E3C}"/>
              </a:ext>
            </a:extLst>
          </p:cNvPr>
          <p:cNvGraphicFramePr>
            <a:graphicFrameLocks noGrp="1"/>
          </p:cNvGraphicFramePr>
          <p:nvPr>
            <p:ph sz="half" idx="2"/>
            <p:extLst>
              <p:ext uri="{D42A27DB-BD31-4B8C-83A1-F6EECF244321}">
                <p14:modId xmlns:p14="http://schemas.microsoft.com/office/powerpoint/2010/main" val="3968061487"/>
              </p:ext>
            </p:extLst>
          </p:nvPr>
        </p:nvGraphicFramePr>
        <p:xfrm>
          <a:off x="457200" y="2174875"/>
          <a:ext cx="4040188" cy="3053080"/>
        </p:xfrm>
        <a:graphic>
          <a:graphicData uri="http://schemas.openxmlformats.org/drawingml/2006/table">
            <a:tbl>
              <a:tblPr firstRow="1" bandRow="1">
                <a:tableStyleId>{5C22544A-7EE6-4342-B048-85BDC9FD1C3A}</a:tableStyleId>
              </a:tblPr>
              <a:tblGrid>
                <a:gridCol w="1594520">
                  <a:extLst>
                    <a:ext uri="{9D8B030D-6E8A-4147-A177-3AD203B41FA5}">
                      <a16:colId xmlns:a16="http://schemas.microsoft.com/office/drawing/2014/main" val="4221372411"/>
                    </a:ext>
                  </a:extLst>
                </a:gridCol>
                <a:gridCol w="2445668">
                  <a:extLst>
                    <a:ext uri="{9D8B030D-6E8A-4147-A177-3AD203B41FA5}">
                      <a16:colId xmlns:a16="http://schemas.microsoft.com/office/drawing/2014/main" val="4215073686"/>
                    </a:ext>
                  </a:extLst>
                </a:gridCol>
              </a:tblGrid>
              <a:tr h="370840">
                <a:tc gridSpan="2">
                  <a:txBody>
                    <a:bodyPr/>
                    <a:lstStyle/>
                    <a:p>
                      <a:pPr algn="ctr"/>
                      <a:r>
                        <a:rPr lang="en-US" dirty="0"/>
                        <a:t>Threats</a:t>
                      </a:r>
                    </a:p>
                  </a:txBody>
                  <a:tcPr marL="91476" marR="91476"/>
                </a:tc>
                <a:tc hMerge="1">
                  <a:txBody>
                    <a:bodyPr/>
                    <a:lstStyle/>
                    <a:p>
                      <a:endParaRPr lang="en-US" dirty="0"/>
                    </a:p>
                  </a:txBody>
                  <a:tcPr/>
                </a:tc>
                <a:extLst>
                  <a:ext uri="{0D108BD9-81ED-4DB2-BD59-A6C34878D82A}">
                    <a16:rowId xmlns:a16="http://schemas.microsoft.com/office/drawing/2014/main" val="836145834"/>
                  </a:ext>
                </a:extLst>
              </a:tr>
              <a:tr h="370840">
                <a:tc>
                  <a:txBody>
                    <a:bodyPr/>
                    <a:lstStyle/>
                    <a:p>
                      <a:pPr algn="ctr"/>
                      <a:r>
                        <a:rPr lang="en-US" sz="1100" b="1" i="0" kern="1200" dirty="0" err="1">
                          <a:solidFill>
                            <a:schemeClr val="dk1"/>
                          </a:solidFill>
                          <a:effectLst/>
                          <a:latin typeface="Arial" panose="020B0604020202020204" pitchFamily="34" charset="0"/>
                          <a:ea typeface="+mn-ea"/>
                          <a:cs typeface="Arial" panose="020B0604020202020204" pitchFamily="34" charset="0"/>
                        </a:rPr>
                        <a:t>T.Leak</a:t>
                      </a:r>
                      <a:r>
                        <a:rPr lang="en-US" sz="1100" b="1" i="0" kern="1200" dirty="0">
                          <a:solidFill>
                            <a:schemeClr val="dk1"/>
                          </a:solidFill>
                          <a:effectLst/>
                          <a:latin typeface="Arial" panose="020B0604020202020204" pitchFamily="34" charset="0"/>
                          <a:ea typeface="+mn-ea"/>
                          <a:cs typeface="Arial" panose="020B0604020202020204" pitchFamily="34" charset="0"/>
                        </a:rPr>
                        <a:t>-Inherent</a:t>
                      </a:r>
                      <a:endParaRPr lang="en-US" sz="1100" b="1" dirty="0">
                        <a:latin typeface="Arial" panose="020B0604020202020204" pitchFamily="34" charset="0"/>
                        <a:cs typeface="Arial" panose="020B0604020202020204" pitchFamily="34" charset="0"/>
                      </a:endParaRPr>
                    </a:p>
                  </a:txBody>
                  <a:tcPr marL="91476" marR="91476"/>
                </a:tc>
                <a:tc>
                  <a:txBody>
                    <a:bodyPr/>
                    <a:lstStyle/>
                    <a:p>
                      <a:pPr algn="ctr"/>
                      <a:r>
                        <a:rPr lang="en-US" sz="1200" b="0" i="0" kern="1200" dirty="0">
                          <a:solidFill>
                            <a:schemeClr val="dk1"/>
                          </a:solidFill>
                          <a:effectLst/>
                          <a:latin typeface="Arial" panose="020B0604020202020204" pitchFamily="34" charset="0"/>
                          <a:ea typeface="+mn-ea"/>
                          <a:cs typeface="Arial" panose="020B0604020202020204" pitchFamily="34" charset="0"/>
                        </a:rPr>
                        <a:t>Inherent information leakage</a:t>
                      </a:r>
                      <a:endParaRPr lang="en-US" sz="1200" dirty="0">
                        <a:latin typeface="Arial" panose="020B0604020202020204" pitchFamily="34" charset="0"/>
                        <a:cs typeface="Arial" panose="020B0604020202020204" pitchFamily="34" charset="0"/>
                      </a:endParaRPr>
                    </a:p>
                  </a:txBody>
                  <a:tcPr marL="91476" marR="91476"/>
                </a:tc>
                <a:extLst>
                  <a:ext uri="{0D108BD9-81ED-4DB2-BD59-A6C34878D82A}">
                    <a16:rowId xmlns:a16="http://schemas.microsoft.com/office/drawing/2014/main" val="4001862283"/>
                  </a:ext>
                </a:extLst>
              </a:tr>
              <a:tr h="370840">
                <a:tc>
                  <a:txBody>
                    <a:bodyPr/>
                    <a:lstStyle/>
                    <a:p>
                      <a:pPr algn="ctr"/>
                      <a:r>
                        <a:rPr lang="en-US" sz="1100" b="1" i="0" kern="1200" dirty="0" err="1">
                          <a:solidFill>
                            <a:schemeClr val="dk1"/>
                          </a:solidFill>
                          <a:effectLst/>
                          <a:latin typeface="Arial" panose="020B0604020202020204" pitchFamily="34" charset="0"/>
                          <a:ea typeface="+mn-ea"/>
                          <a:cs typeface="Arial" panose="020B0604020202020204" pitchFamily="34" charset="0"/>
                        </a:rPr>
                        <a:t>T.Phys</a:t>
                      </a:r>
                      <a:r>
                        <a:rPr lang="en-US" sz="1100" b="1" i="0" kern="1200" dirty="0">
                          <a:solidFill>
                            <a:schemeClr val="dk1"/>
                          </a:solidFill>
                          <a:effectLst/>
                          <a:latin typeface="Arial" panose="020B0604020202020204" pitchFamily="34" charset="0"/>
                          <a:ea typeface="+mn-ea"/>
                          <a:cs typeface="Arial" panose="020B0604020202020204" pitchFamily="34" charset="0"/>
                        </a:rPr>
                        <a:t>-Probing</a:t>
                      </a:r>
                      <a:endParaRPr lang="en-US" sz="1100" b="1" dirty="0">
                        <a:latin typeface="Arial" panose="020B0604020202020204" pitchFamily="34" charset="0"/>
                        <a:cs typeface="Arial" panose="020B0604020202020204" pitchFamily="34" charset="0"/>
                      </a:endParaRPr>
                    </a:p>
                  </a:txBody>
                  <a:tcPr marL="91476" marR="91476"/>
                </a:tc>
                <a:tc>
                  <a:txBody>
                    <a:bodyPr/>
                    <a:lstStyle/>
                    <a:p>
                      <a:pPr algn="ctr"/>
                      <a:r>
                        <a:rPr lang="en-US" sz="1200" b="0" i="0" kern="1200" dirty="0">
                          <a:solidFill>
                            <a:schemeClr val="dk1"/>
                          </a:solidFill>
                          <a:effectLst/>
                          <a:latin typeface="Arial" panose="020B0604020202020204" pitchFamily="34" charset="0"/>
                          <a:ea typeface="+mn-ea"/>
                          <a:cs typeface="Arial" panose="020B0604020202020204" pitchFamily="34" charset="0"/>
                        </a:rPr>
                        <a:t>Physical probing</a:t>
                      </a:r>
                      <a:endParaRPr lang="en-US" sz="1200" dirty="0">
                        <a:latin typeface="Arial" panose="020B0604020202020204" pitchFamily="34" charset="0"/>
                        <a:cs typeface="Arial" panose="020B0604020202020204" pitchFamily="34" charset="0"/>
                      </a:endParaRPr>
                    </a:p>
                  </a:txBody>
                  <a:tcPr marL="91476" marR="91476"/>
                </a:tc>
                <a:extLst>
                  <a:ext uri="{0D108BD9-81ED-4DB2-BD59-A6C34878D82A}">
                    <a16:rowId xmlns:a16="http://schemas.microsoft.com/office/drawing/2014/main" val="1527372594"/>
                  </a:ext>
                </a:extLst>
              </a:tr>
              <a:tr h="370840">
                <a:tc>
                  <a:txBody>
                    <a:bodyPr/>
                    <a:lstStyle/>
                    <a:p>
                      <a:pPr algn="ctr"/>
                      <a:r>
                        <a:rPr lang="en-US" sz="1100" b="1" i="0" kern="1200" dirty="0" err="1">
                          <a:solidFill>
                            <a:schemeClr val="dk1"/>
                          </a:solidFill>
                          <a:effectLst/>
                          <a:latin typeface="Arial" panose="020B0604020202020204" pitchFamily="34" charset="0"/>
                          <a:ea typeface="+mn-ea"/>
                          <a:cs typeface="Arial" panose="020B0604020202020204" pitchFamily="34" charset="0"/>
                        </a:rPr>
                        <a:t>T.Malfunction</a:t>
                      </a:r>
                      <a:endParaRPr lang="en-US" sz="1100" b="1" dirty="0">
                        <a:latin typeface="Arial" panose="020B0604020202020204" pitchFamily="34" charset="0"/>
                        <a:cs typeface="Arial" panose="020B0604020202020204" pitchFamily="34" charset="0"/>
                      </a:endParaRPr>
                    </a:p>
                  </a:txBody>
                  <a:tcPr marL="91476" marR="91476"/>
                </a:tc>
                <a:tc>
                  <a:txBody>
                    <a:bodyPr/>
                    <a:lstStyle/>
                    <a:p>
                      <a:pPr algn="ctr"/>
                      <a:r>
                        <a:rPr lang="en-US" sz="1200" b="0" i="0" kern="1200" dirty="0">
                          <a:solidFill>
                            <a:schemeClr val="dk1"/>
                          </a:solidFill>
                          <a:effectLst/>
                          <a:latin typeface="Arial" panose="020B0604020202020204" pitchFamily="34" charset="0"/>
                          <a:ea typeface="+mn-ea"/>
                          <a:cs typeface="Arial" panose="020B0604020202020204" pitchFamily="34" charset="0"/>
                        </a:rPr>
                        <a:t>Malfunction due to </a:t>
                      </a:r>
                      <a:r>
                        <a:rPr lang="en-US" sz="1200" b="0" i="0" kern="1200" dirty="0" err="1">
                          <a:solidFill>
                            <a:schemeClr val="dk1"/>
                          </a:solidFill>
                          <a:effectLst/>
                          <a:latin typeface="Arial" panose="020B0604020202020204" pitchFamily="34" charset="0"/>
                          <a:ea typeface="+mn-ea"/>
                          <a:cs typeface="Arial" panose="020B0604020202020204" pitchFamily="34" charset="0"/>
                        </a:rPr>
                        <a:t>enviromental</a:t>
                      </a:r>
                      <a:r>
                        <a:rPr lang="en-US" sz="1200" b="0" i="0" kern="1200" dirty="0">
                          <a:solidFill>
                            <a:schemeClr val="dk1"/>
                          </a:solidFill>
                          <a:effectLst/>
                          <a:latin typeface="Arial" panose="020B0604020202020204" pitchFamily="34" charset="0"/>
                          <a:ea typeface="+mn-ea"/>
                          <a:cs typeface="Arial" panose="020B0604020202020204" pitchFamily="34" charset="0"/>
                        </a:rPr>
                        <a:t> stress</a:t>
                      </a:r>
                      <a:endParaRPr lang="en-US" sz="1200" dirty="0">
                        <a:latin typeface="Arial" panose="020B0604020202020204" pitchFamily="34" charset="0"/>
                        <a:cs typeface="Arial" panose="020B0604020202020204" pitchFamily="34" charset="0"/>
                      </a:endParaRPr>
                    </a:p>
                  </a:txBody>
                  <a:tcPr marL="91476" marR="91476"/>
                </a:tc>
                <a:extLst>
                  <a:ext uri="{0D108BD9-81ED-4DB2-BD59-A6C34878D82A}">
                    <a16:rowId xmlns:a16="http://schemas.microsoft.com/office/drawing/2014/main" val="1584750433"/>
                  </a:ext>
                </a:extLst>
              </a:tr>
              <a:tr h="370840">
                <a:tc>
                  <a:txBody>
                    <a:bodyPr/>
                    <a:lstStyle/>
                    <a:p>
                      <a:pPr algn="ctr"/>
                      <a:r>
                        <a:rPr lang="en-US" sz="1100" b="1" i="0" kern="1200" dirty="0" err="1">
                          <a:solidFill>
                            <a:schemeClr val="dk1"/>
                          </a:solidFill>
                          <a:effectLst/>
                          <a:latin typeface="Arial" panose="020B0604020202020204" pitchFamily="34" charset="0"/>
                          <a:ea typeface="+mn-ea"/>
                          <a:cs typeface="Arial" panose="020B0604020202020204" pitchFamily="34" charset="0"/>
                        </a:rPr>
                        <a:t>T.Phys</a:t>
                      </a:r>
                      <a:r>
                        <a:rPr lang="en-US" sz="1100" b="1" i="0" kern="1200" dirty="0">
                          <a:solidFill>
                            <a:schemeClr val="dk1"/>
                          </a:solidFill>
                          <a:effectLst/>
                          <a:latin typeface="Arial" panose="020B0604020202020204" pitchFamily="34" charset="0"/>
                          <a:ea typeface="+mn-ea"/>
                          <a:cs typeface="Arial" panose="020B0604020202020204" pitchFamily="34" charset="0"/>
                        </a:rPr>
                        <a:t>-Manipulation</a:t>
                      </a:r>
                      <a:endParaRPr lang="en-US" sz="1100" b="1" dirty="0">
                        <a:latin typeface="Arial" panose="020B0604020202020204" pitchFamily="34" charset="0"/>
                        <a:cs typeface="Arial" panose="020B0604020202020204" pitchFamily="34" charset="0"/>
                      </a:endParaRPr>
                    </a:p>
                  </a:txBody>
                  <a:tcPr marL="91476" marR="91476"/>
                </a:tc>
                <a:tc>
                  <a:txBody>
                    <a:bodyPr/>
                    <a:lstStyle/>
                    <a:p>
                      <a:pPr algn="ctr"/>
                      <a:r>
                        <a:rPr lang="en-US" sz="1200" b="0" i="0" kern="1200" dirty="0" err="1">
                          <a:solidFill>
                            <a:schemeClr val="dk1"/>
                          </a:solidFill>
                          <a:effectLst/>
                          <a:latin typeface="Arial" panose="020B0604020202020204" pitchFamily="34" charset="0"/>
                          <a:ea typeface="+mn-ea"/>
                          <a:cs typeface="Arial" panose="020B0604020202020204" pitchFamily="34" charset="0"/>
                        </a:rPr>
                        <a:t>Pysical</a:t>
                      </a:r>
                      <a:r>
                        <a:rPr lang="en-US" sz="1200" b="0" i="0" kern="1200" dirty="0">
                          <a:solidFill>
                            <a:schemeClr val="dk1"/>
                          </a:solidFill>
                          <a:effectLst/>
                          <a:latin typeface="Arial" panose="020B0604020202020204" pitchFamily="34" charset="0"/>
                          <a:ea typeface="+mn-ea"/>
                          <a:cs typeface="Arial" panose="020B0604020202020204" pitchFamily="34" charset="0"/>
                        </a:rPr>
                        <a:t> manipulation</a:t>
                      </a:r>
                      <a:endParaRPr lang="en-US" sz="1200" dirty="0">
                        <a:latin typeface="Arial" panose="020B0604020202020204" pitchFamily="34" charset="0"/>
                        <a:cs typeface="Arial" panose="020B0604020202020204" pitchFamily="34" charset="0"/>
                      </a:endParaRPr>
                    </a:p>
                  </a:txBody>
                  <a:tcPr marL="91476" marR="91476"/>
                </a:tc>
                <a:extLst>
                  <a:ext uri="{0D108BD9-81ED-4DB2-BD59-A6C34878D82A}">
                    <a16:rowId xmlns:a16="http://schemas.microsoft.com/office/drawing/2014/main" val="1353507264"/>
                  </a:ext>
                </a:extLst>
              </a:tr>
              <a:tr h="370840">
                <a:tc>
                  <a:txBody>
                    <a:bodyPr/>
                    <a:lstStyle/>
                    <a:p>
                      <a:pPr algn="ctr"/>
                      <a:r>
                        <a:rPr lang="en-US" sz="1100" b="1" i="0" kern="1200" dirty="0" err="1">
                          <a:solidFill>
                            <a:schemeClr val="dk1"/>
                          </a:solidFill>
                          <a:effectLst/>
                          <a:latin typeface="Arial" panose="020B0604020202020204" pitchFamily="34" charset="0"/>
                          <a:ea typeface="+mn-ea"/>
                          <a:cs typeface="Arial" panose="020B0604020202020204" pitchFamily="34" charset="0"/>
                        </a:rPr>
                        <a:t>T.Leak</a:t>
                      </a:r>
                      <a:r>
                        <a:rPr lang="en-US" sz="1100" b="1" i="0" kern="1200" dirty="0">
                          <a:solidFill>
                            <a:schemeClr val="dk1"/>
                          </a:solidFill>
                          <a:effectLst/>
                          <a:latin typeface="Arial" panose="020B0604020202020204" pitchFamily="34" charset="0"/>
                          <a:ea typeface="+mn-ea"/>
                          <a:cs typeface="Arial" panose="020B0604020202020204" pitchFamily="34" charset="0"/>
                        </a:rPr>
                        <a:t>-Forced</a:t>
                      </a:r>
                      <a:endParaRPr lang="en-US" sz="1100" b="1" dirty="0">
                        <a:latin typeface="Arial" panose="020B0604020202020204" pitchFamily="34" charset="0"/>
                        <a:cs typeface="Arial" panose="020B0604020202020204" pitchFamily="34" charset="0"/>
                      </a:endParaRPr>
                    </a:p>
                  </a:txBody>
                  <a:tcPr marL="91476" marR="91476"/>
                </a:tc>
                <a:tc>
                  <a:txBody>
                    <a:bodyPr/>
                    <a:lstStyle/>
                    <a:p>
                      <a:pPr algn="ctr"/>
                      <a:r>
                        <a:rPr lang="en-US" sz="1200" b="0" i="0" kern="1200" dirty="0">
                          <a:solidFill>
                            <a:schemeClr val="dk1"/>
                          </a:solidFill>
                          <a:effectLst/>
                          <a:latin typeface="Arial" panose="020B0604020202020204" pitchFamily="34" charset="0"/>
                          <a:ea typeface="+mn-ea"/>
                          <a:cs typeface="Arial" panose="020B0604020202020204" pitchFamily="34" charset="0"/>
                        </a:rPr>
                        <a:t>Forced information leakage</a:t>
                      </a:r>
                      <a:endParaRPr lang="en-US" sz="1200" dirty="0">
                        <a:latin typeface="Arial" panose="020B0604020202020204" pitchFamily="34" charset="0"/>
                        <a:cs typeface="Arial" panose="020B0604020202020204" pitchFamily="34" charset="0"/>
                      </a:endParaRPr>
                    </a:p>
                  </a:txBody>
                  <a:tcPr marL="91476" marR="91476"/>
                </a:tc>
                <a:extLst>
                  <a:ext uri="{0D108BD9-81ED-4DB2-BD59-A6C34878D82A}">
                    <a16:rowId xmlns:a16="http://schemas.microsoft.com/office/drawing/2014/main" val="2163382210"/>
                  </a:ext>
                </a:extLst>
              </a:tr>
              <a:tr h="370840">
                <a:tc>
                  <a:txBody>
                    <a:bodyPr/>
                    <a:lstStyle/>
                    <a:p>
                      <a:pPr algn="ctr"/>
                      <a:r>
                        <a:rPr lang="en-US" sz="1100" b="1" i="0" kern="1200" dirty="0" err="1">
                          <a:solidFill>
                            <a:schemeClr val="dk1"/>
                          </a:solidFill>
                          <a:effectLst/>
                          <a:latin typeface="Arial" panose="020B0604020202020204" pitchFamily="34" charset="0"/>
                          <a:ea typeface="+mn-ea"/>
                          <a:cs typeface="Arial" panose="020B0604020202020204" pitchFamily="34" charset="0"/>
                        </a:rPr>
                        <a:t>T.Abuse-Func</a:t>
                      </a:r>
                      <a:endParaRPr lang="en-US" sz="1100" b="1" dirty="0">
                        <a:latin typeface="Arial" panose="020B0604020202020204" pitchFamily="34" charset="0"/>
                        <a:cs typeface="Arial" panose="020B0604020202020204" pitchFamily="34" charset="0"/>
                      </a:endParaRPr>
                    </a:p>
                  </a:txBody>
                  <a:tcPr marL="91476" marR="91476"/>
                </a:tc>
                <a:tc>
                  <a:txBody>
                    <a:bodyPr/>
                    <a:lstStyle/>
                    <a:p>
                      <a:pPr algn="ctr"/>
                      <a:r>
                        <a:rPr lang="en-US" sz="1200" b="0" i="0" kern="1200" dirty="0">
                          <a:solidFill>
                            <a:schemeClr val="dk1"/>
                          </a:solidFill>
                          <a:effectLst/>
                          <a:latin typeface="Arial" panose="020B0604020202020204" pitchFamily="34" charset="0"/>
                          <a:ea typeface="+mn-ea"/>
                          <a:cs typeface="Arial" panose="020B0604020202020204" pitchFamily="34" charset="0"/>
                        </a:rPr>
                        <a:t>Abuse of functionality</a:t>
                      </a:r>
                      <a:endParaRPr lang="en-US" sz="1200" dirty="0">
                        <a:latin typeface="Arial" panose="020B0604020202020204" pitchFamily="34" charset="0"/>
                        <a:cs typeface="Arial" panose="020B0604020202020204" pitchFamily="34" charset="0"/>
                      </a:endParaRPr>
                    </a:p>
                  </a:txBody>
                  <a:tcPr marL="91476" marR="91476"/>
                </a:tc>
                <a:extLst>
                  <a:ext uri="{0D108BD9-81ED-4DB2-BD59-A6C34878D82A}">
                    <a16:rowId xmlns:a16="http://schemas.microsoft.com/office/drawing/2014/main" val="3587697313"/>
                  </a:ext>
                </a:extLst>
              </a:tr>
              <a:tr h="370840">
                <a:tc>
                  <a:txBody>
                    <a:bodyPr/>
                    <a:lstStyle/>
                    <a:p>
                      <a:pPr algn="ctr"/>
                      <a:r>
                        <a:rPr lang="en-US" sz="1100" b="1" i="0" kern="1200" dirty="0">
                          <a:solidFill>
                            <a:schemeClr val="dk1"/>
                          </a:solidFill>
                          <a:effectLst/>
                          <a:latin typeface="Arial" panose="020B0604020202020204" pitchFamily="34" charset="0"/>
                          <a:ea typeface="+mn-ea"/>
                          <a:cs typeface="Arial" panose="020B0604020202020204" pitchFamily="34" charset="0"/>
                        </a:rPr>
                        <a:t>T.RND</a:t>
                      </a:r>
                      <a:endParaRPr lang="en-US" sz="1100" b="1" dirty="0">
                        <a:latin typeface="Arial" panose="020B0604020202020204" pitchFamily="34" charset="0"/>
                        <a:cs typeface="Arial" panose="020B0604020202020204" pitchFamily="34" charset="0"/>
                      </a:endParaRPr>
                    </a:p>
                  </a:txBody>
                  <a:tcPr marL="91476" marR="91476"/>
                </a:tc>
                <a:tc>
                  <a:txBody>
                    <a:bodyPr/>
                    <a:lstStyle/>
                    <a:p>
                      <a:pPr algn="ctr"/>
                      <a:r>
                        <a:rPr lang="en-US" sz="1200" b="0" i="0" kern="1200" dirty="0">
                          <a:solidFill>
                            <a:schemeClr val="dk1"/>
                          </a:solidFill>
                          <a:effectLst/>
                          <a:latin typeface="Arial" panose="020B0604020202020204" pitchFamily="34" charset="0"/>
                          <a:ea typeface="+mn-ea"/>
                          <a:cs typeface="Arial" panose="020B0604020202020204" pitchFamily="34" charset="0"/>
                        </a:rPr>
                        <a:t>Deficiency of random numbers</a:t>
                      </a:r>
                      <a:endParaRPr lang="en-US" sz="1200" dirty="0">
                        <a:latin typeface="Arial" panose="020B0604020202020204" pitchFamily="34" charset="0"/>
                        <a:cs typeface="Arial" panose="020B0604020202020204" pitchFamily="34" charset="0"/>
                      </a:endParaRPr>
                    </a:p>
                  </a:txBody>
                  <a:tcPr marL="91476" marR="91476"/>
                </a:tc>
                <a:extLst>
                  <a:ext uri="{0D108BD9-81ED-4DB2-BD59-A6C34878D82A}">
                    <a16:rowId xmlns:a16="http://schemas.microsoft.com/office/drawing/2014/main" val="3059457126"/>
                  </a:ext>
                </a:extLst>
              </a:tr>
            </a:tbl>
          </a:graphicData>
        </a:graphic>
      </p:graphicFrame>
      <p:graphicFrame>
        <p:nvGraphicFramePr>
          <p:cNvPr id="14" name="Table 14">
            <a:extLst>
              <a:ext uri="{FF2B5EF4-FFF2-40B4-BE49-F238E27FC236}">
                <a16:creationId xmlns:a16="http://schemas.microsoft.com/office/drawing/2014/main" id="{BD723113-3F9B-4919-805B-5A6BA09C32D5}"/>
              </a:ext>
            </a:extLst>
          </p:cNvPr>
          <p:cNvGraphicFramePr>
            <a:graphicFrameLocks noGrp="1"/>
          </p:cNvGraphicFramePr>
          <p:nvPr>
            <p:ph sz="quarter" idx="4"/>
            <p:extLst>
              <p:ext uri="{D42A27DB-BD31-4B8C-83A1-F6EECF244321}">
                <p14:modId xmlns:p14="http://schemas.microsoft.com/office/powerpoint/2010/main" val="1619327155"/>
              </p:ext>
            </p:extLst>
          </p:nvPr>
        </p:nvGraphicFramePr>
        <p:xfrm>
          <a:off x="4645025" y="2174875"/>
          <a:ext cx="4041774" cy="2123440"/>
        </p:xfrm>
        <a:graphic>
          <a:graphicData uri="http://schemas.openxmlformats.org/drawingml/2006/table">
            <a:tbl>
              <a:tblPr firstRow="1" bandRow="1">
                <a:tableStyleId>{5C22544A-7EE6-4342-B048-85BDC9FD1C3A}</a:tableStyleId>
              </a:tblPr>
              <a:tblGrid>
                <a:gridCol w="2020887">
                  <a:extLst>
                    <a:ext uri="{9D8B030D-6E8A-4147-A177-3AD203B41FA5}">
                      <a16:colId xmlns:a16="http://schemas.microsoft.com/office/drawing/2014/main" val="895651425"/>
                    </a:ext>
                  </a:extLst>
                </a:gridCol>
                <a:gridCol w="2020887">
                  <a:extLst>
                    <a:ext uri="{9D8B030D-6E8A-4147-A177-3AD203B41FA5}">
                      <a16:colId xmlns:a16="http://schemas.microsoft.com/office/drawing/2014/main" val="867738"/>
                    </a:ext>
                  </a:extLst>
                </a:gridCol>
              </a:tblGrid>
              <a:tr h="370840">
                <a:tc gridSpan="2">
                  <a:txBody>
                    <a:bodyPr/>
                    <a:lstStyle/>
                    <a:p>
                      <a:pPr algn="ctr"/>
                      <a:r>
                        <a:rPr lang="en-US" dirty="0"/>
                        <a:t>Security Objectives</a:t>
                      </a:r>
                    </a:p>
                  </a:txBody>
                  <a:tcPr/>
                </a:tc>
                <a:tc hMerge="1">
                  <a:txBody>
                    <a:bodyPr/>
                    <a:lstStyle/>
                    <a:p>
                      <a:endParaRPr lang="en-US" dirty="0"/>
                    </a:p>
                  </a:txBody>
                  <a:tcPr/>
                </a:tc>
                <a:extLst>
                  <a:ext uri="{0D108BD9-81ED-4DB2-BD59-A6C34878D82A}">
                    <a16:rowId xmlns:a16="http://schemas.microsoft.com/office/drawing/2014/main" val="456603178"/>
                  </a:ext>
                </a:extLst>
              </a:tr>
              <a:tr h="370840">
                <a:tc>
                  <a:txBody>
                    <a:bodyPr/>
                    <a:lstStyle/>
                    <a:p>
                      <a:pPr algn="ctr"/>
                      <a:r>
                        <a:rPr lang="en-US" sz="1100" b="1" dirty="0">
                          <a:latin typeface="Arial" panose="020B0604020202020204" pitchFamily="34" charset="0"/>
                          <a:cs typeface="Arial" panose="020B0604020202020204" pitchFamily="34" charset="0"/>
                        </a:rPr>
                        <a:t>O.RSA</a:t>
                      </a:r>
                    </a:p>
                  </a:txBody>
                  <a:tcPr/>
                </a:tc>
                <a:tc>
                  <a:txBody>
                    <a:bodyPr/>
                    <a:lstStyle/>
                    <a:p>
                      <a:pPr algn="ctr"/>
                      <a:r>
                        <a:rPr lang="en-US" sz="1200" dirty="0">
                          <a:latin typeface="Arial" panose="020B0604020202020204" pitchFamily="34" charset="0"/>
                          <a:cs typeface="Arial" panose="020B0604020202020204" pitchFamily="34" charset="0"/>
                        </a:rPr>
                        <a:t>Encryption, decryption</a:t>
                      </a:r>
                    </a:p>
                  </a:txBody>
                  <a:tcPr/>
                </a:tc>
                <a:extLst>
                  <a:ext uri="{0D108BD9-81ED-4DB2-BD59-A6C34878D82A}">
                    <a16:rowId xmlns:a16="http://schemas.microsoft.com/office/drawing/2014/main" val="186680779"/>
                  </a:ext>
                </a:extLst>
              </a:tr>
              <a:tr h="370840">
                <a:tc>
                  <a:txBody>
                    <a:bodyPr/>
                    <a:lstStyle/>
                    <a:p>
                      <a:pPr algn="ctr"/>
                      <a:r>
                        <a:rPr lang="en-US" sz="1100" b="1" dirty="0">
                          <a:latin typeface="Arial" panose="020B0604020202020204" pitchFamily="34" charset="0"/>
                          <a:cs typeface="Arial" panose="020B0604020202020204" pitchFamily="34" charset="0"/>
                        </a:rPr>
                        <a:t>O.ECC</a:t>
                      </a:r>
                    </a:p>
                  </a:txBody>
                  <a:tcPr/>
                </a:tc>
                <a:tc>
                  <a:txBody>
                    <a:bodyPr/>
                    <a:lstStyle/>
                    <a:p>
                      <a:pPr algn="ctr"/>
                      <a:r>
                        <a:rPr lang="en-US" sz="1200" dirty="0">
                          <a:latin typeface="Arial" panose="020B0604020202020204" pitchFamily="34" charset="0"/>
                          <a:cs typeface="Arial" panose="020B0604020202020204" pitchFamily="34" charset="0"/>
                        </a:rPr>
                        <a:t>Signature generation and verification, DH, point multiplication and addition</a:t>
                      </a:r>
                    </a:p>
                  </a:txBody>
                  <a:tcPr/>
                </a:tc>
                <a:extLst>
                  <a:ext uri="{0D108BD9-81ED-4DB2-BD59-A6C34878D82A}">
                    <a16:rowId xmlns:a16="http://schemas.microsoft.com/office/drawing/2014/main" val="109579254"/>
                  </a:ext>
                </a:extLst>
              </a:tr>
              <a:tr h="370840">
                <a:tc>
                  <a:txBody>
                    <a:bodyPr/>
                    <a:lstStyle/>
                    <a:p>
                      <a:pPr algn="ctr"/>
                      <a:r>
                        <a:rPr lang="en-US" sz="1100" b="1" dirty="0">
                          <a:latin typeface="Arial" panose="020B0604020202020204" pitchFamily="34" charset="0"/>
                          <a:cs typeface="Arial" panose="020B0604020202020204" pitchFamily="34" charset="0"/>
                        </a:rPr>
                        <a:t>O.TDES</a:t>
                      </a:r>
                    </a:p>
                  </a:txBody>
                  <a:tcPr/>
                </a:tc>
                <a:tc>
                  <a:txBody>
                    <a:bodyPr/>
                    <a:lstStyle/>
                    <a:p>
                      <a:pPr algn="ctr"/>
                      <a:r>
                        <a:rPr lang="en-US" sz="1200" dirty="0">
                          <a:latin typeface="Arial" panose="020B0604020202020204" pitchFamily="34" charset="0"/>
                          <a:cs typeface="Arial" panose="020B0604020202020204" pitchFamily="34" charset="0"/>
                        </a:rPr>
                        <a:t>Encryption, decryption</a:t>
                      </a:r>
                    </a:p>
                  </a:txBody>
                  <a:tcPr/>
                </a:tc>
                <a:extLst>
                  <a:ext uri="{0D108BD9-81ED-4DB2-BD59-A6C34878D82A}">
                    <a16:rowId xmlns:a16="http://schemas.microsoft.com/office/drawing/2014/main" val="2834046643"/>
                  </a:ext>
                </a:extLst>
              </a:tr>
              <a:tr h="370840">
                <a:tc>
                  <a:txBody>
                    <a:bodyPr/>
                    <a:lstStyle/>
                    <a:p>
                      <a:pPr algn="ctr"/>
                      <a:r>
                        <a:rPr lang="en-US" sz="1100" b="1" dirty="0">
                          <a:latin typeface="Arial" panose="020B0604020202020204" pitchFamily="34" charset="0"/>
                          <a:cs typeface="Arial" panose="020B0604020202020204" pitchFamily="34" charset="0"/>
                        </a:rPr>
                        <a:t>O.AES</a:t>
                      </a:r>
                    </a:p>
                  </a:txBody>
                  <a:tcPr/>
                </a:tc>
                <a:tc>
                  <a:txBody>
                    <a:bodyPr/>
                    <a:lstStyle/>
                    <a:p>
                      <a:pPr algn="ctr"/>
                      <a:r>
                        <a:rPr lang="en-US" sz="1200" dirty="0">
                          <a:latin typeface="Arial" panose="020B0604020202020204" pitchFamily="34" charset="0"/>
                          <a:cs typeface="Arial" panose="020B0604020202020204" pitchFamily="34" charset="0"/>
                        </a:rPr>
                        <a:t>Encryption, decryption</a:t>
                      </a:r>
                    </a:p>
                  </a:txBody>
                  <a:tcPr/>
                </a:tc>
                <a:extLst>
                  <a:ext uri="{0D108BD9-81ED-4DB2-BD59-A6C34878D82A}">
                    <a16:rowId xmlns:a16="http://schemas.microsoft.com/office/drawing/2014/main" val="1327407274"/>
                  </a:ext>
                </a:extLst>
              </a:tr>
            </a:tbl>
          </a:graphicData>
        </a:graphic>
      </p:graphicFrame>
      <p:sp>
        <p:nvSpPr>
          <p:cNvPr id="13" name="Text Placeholder 3">
            <a:extLst>
              <a:ext uri="{FF2B5EF4-FFF2-40B4-BE49-F238E27FC236}">
                <a16:creationId xmlns:a16="http://schemas.microsoft.com/office/drawing/2014/main" id="{2ADFB918-E889-4431-A94D-83BA5B5595C0}"/>
              </a:ext>
            </a:extLst>
          </p:cNvPr>
          <p:cNvSpPr>
            <a:spLocks noGrp="1"/>
          </p:cNvSpPr>
          <p:nvPr>
            <p:ph type="body" idx="1"/>
          </p:nvPr>
        </p:nvSpPr>
        <p:spPr>
          <a:xfrm>
            <a:off x="3851920" y="1145065"/>
            <a:ext cx="4760268" cy="545145"/>
          </a:xfrm>
        </p:spPr>
        <p:txBody>
          <a:bodyPr anchor="ctr"/>
          <a:lstStyle/>
          <a:p>
            <a:pPr algn="r"/>
            <a:r>
              <a:rPr lang="en-US" dirty="0"/>
              <a:t>Attacker/Threat Model </a:t>
            </a:r>
          </a:p>
        </p:txBody>
      </p:sp>
      <p:sp>
        <p:nvSpPr>
          <p:cNvPr id="2" name="Date Placeholder 1">
            <a:extLst>
              <a:ext uri="{FF2B5EF4-FFF2-40B4-BE49-F238E27FC236}">
                <a16:creationId xmlns:a16="http://schemas.microsoft.com/office/drawing/2014/main" id="{D7DBC546-AEE8-4A85-B6BD-B40D7DD07EC2}"/>
              </a:ext>
            </a:extLst>
          </p:cNvPr>
          <p:cNvSpPr>
            <a:spLocks noGrp="1"/>
          </p:cNvSpPr>
          <p:nvPr>
            <p:ph type="dt" sz="half" idx="10"/>
          </p:nvPr>
        </p:nvSpPr>
        <p:spPr>
          <a:xfrm>
            <a:off x="251520" y="6400799"/>
            <a:ext cx="2133600" cy="365125"/>
          </a:xfrm>
        </p:spPr>
        <p:txBody>
          <a:bodyPr/>
          <a:lstStyle/>
          <a:p>
            <a:r>
              <a:rPr lang="en-US"/>
              <a:t>2020-03-26</a:t>
            </a:r>
            <a:endParaRPr lang="en-US" dirty="0"/>
          </a:p>
        </p:txBody>
      </p:sp>
      <p:sp>
        <p:nvSpPr>
          <p:cNvPr id="3" name="Footer Placeholder 2">
            <a:extLst>
              <a:ext uri="{FF2B5EF4-FFF2-40B4-BE49-F238E27FC236}">
                <a16:creationId xmlns:a16="http://schemas.microsoft.com/office/drawing/2014/main" id="{CF90C5C1-9A7F-4F5D-9541-B954D4A2CE9F}"/>
              </a:ext>
            </a:extLst>
          </p:cNvPr>
          <p:cNvSpPr>
            <a:spLocks noGrp="1"/>
          </p:cNvSpPr>
          <p:nvPr>
            <p:ph type="ftr" sz="quarter" idx="11"/>
          </p:nvPr>
        </p:nvSpPr>
        <p:spPr>
          <a:xfrm>
            <a:off x="3124020" y="6406453"/>
            <a:ext cx="2895600" cy="365125"/>
          </a:xfrm>
        </p:spPr>
        <p:txBody>
          <a:bodyPr/>
          <a:lstStyle/>
          <a:p>
            <a:r>
              <a:rPr lang="en-US"/>
              <a:t>PV204 </a:t>
            </a:r>
            <a:endParaRPr lang="en-US" dirty="0"/>
          </a:p>
        </p:txBody>
      </p:sp>
      <p:sp>
        <p:nvSpPr>
          <p:cNvPr id="6" name="Slide Number Placeholder 5">
            <a:extLst>
              <a:ext uri="{FF2B5EF4-FFF2-40B4-BE49-F238E27FC236}">
                <a16:creationId xmlns:a16="http://schemas.microsoft.com/office/drawing/2014/main" id="{06014408-6779-469C-8E6A-F49D0F48A4EC}"/>
              </a:ext>
            </a:extLst>
          </p:cNvPr>
          <p:cNvSpPr>
            <a:spLocks noGrp="1"/>
          </p:cNvSpPr>
          <p:nvPr>
            <p:ph type="sldNum" sz="quarter" idx="12"/>
          </p:nvPr>
        </p:nvSpPr>
        <p:spPr/>
        <p:txBody>
          <a:bodyPr/>
          <a:lstStyle/>
          <a:p>
            <a:fld id="{71EF5873-10D2-4FEE-AE7C-458464C99677}" type="slidenum">
              <a:rPr lang="en-US" smtClean="0"/>
              <a:pPr/>
              <a:t>18</a:t>
            </a:fld>
            <a:r>
              <a:rPr lang="en-US"/>
              <a:t>/20</a:t>
            </a:r>
            <a:endParaRPr lang="en-US" dirty="0"/>
          </a:p>
        </p:txBody>
      </p:sp>
    </p:spTree>
    <p:extLst>
      <p:ext uri="{BB962C8B-B14F-4D97-AF65-F5344CB8AC3E}">
        <p14:creationId xmlns:p14="http://schemas.microsoft.com/office/powerpoint/2010/main" val="13970131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1">
            <a:extLst>
              <a:ext uri="{FF2B5EF4-FFF2-40B4-BE49-F238E27FC236}">
                <a16:creationId xmlns:a16="http://schemas.microsoft.com/office/drawing/2014/main" id="{F927E79A-2B7A-41A4-9A70-5F0C7F9F2E76}"/>
              </a:ext>
            </a:extLst>
          </p:cNvPr>
          <p:cNvGraphicFramePr>
            <a:graphicFrameLocks noGrp="1"/>
          </p:cNvGraphicFramePr>
          <p:nvPr>
            <p:ph sz="half" idx="2"/>
            <p:extLst>
              <p:ext uri="{D42A27DB-BD31-4B8C-83A1-F6EECF244321}">
                <p14:modId xmlns:p14="http://schemas.microsoft.com/office/powerpoint/2010/main" val="1876592461"/>
              </p:ext>
            </p:extLst>
          </p:nvPr>
        </p:nvGraphicFramePr>
        <p:xfrm>
          <a:off x="457200" y="2174875"/>
          <a:ext cx="1954560" cy="1483360"/>
        </p:xfrm>
        <a:graphic>
          <a:graphicData uri="http://schemas.openxmlformats.org/drawingml/2006/table">
            <a:tbl>
              <a:tblPr firstRow="1" bandRow="1">
                <a:tableStyleId>{5C22544A-7EE6-4342-B048-85BDC9FD1C3A}</a:tableStyleId>
              </a:tblPr>
              <a:tblGrid>
                <a:gridCol w="1954560">
                  <a:extLst>
                    <a:ext uri="{9D8B030D-6E8A-4147-A177-3AD203B41FA5}">
                      <a16:colId xmlns:a16="http://schemas.microsoft.com/office/drawing/2014/main" val="2254186203"/>
                    </a:ext>
                  </a:extLst>
                </a:gridCol>
              </a:tblGrid>
              <a:tr h="370840">
                <a:tc>
                  <a:txBody>
                    <a:bodyPr/>
                    <a:lstStyle/>
                    <a:p>
                      <a:pPr algn="ctr"/>
                      <a:r>
                        <a:rPr lang="en-US" dirty="0"/>
                        <a:t>Developer Tests</a:t>
                      </a:r>
                    </a:p>
                  </a:txBody>
                  <a:tcPr/>
                </a:tc>
                <a:extLst>
                  <a:ext uri="{0D108BD9-81ED-4DB2-BD59-A6C34878D82A}">
                    <a16:rowId xmlns:a16="http://schemas.microsoft.com/office/drawing/2014/main" val="2111912293"/>
                  </a:ext>
                </a:extLst>
              </a:tr>
              <a:tr h="370840">
                <a:tc>
                  <a:txBody>
                    <a:bodyPr/>
                    <a:lstStyle/>
                    <a:p>
                      <a:pPr algn="ctr"/>
                      <a:r>
                        <a:rPr lang="en-US" sz="1200" dirty="0">
                          <a:latin typeface="Arial" panose="020B0604020202020204" pitchFamily="34" charset="0"/>
                          <a:cs typeface="Arial" panose="020B0604020202020204" pitchFamily="34" charset="0"/>
                        </a:rPr>
                        <a:t>Engineering samples</a:t>
                      </a:r>
                    </a:p>
                  </a:txBody>
                  <a:tcPr/>
                </a:tc>
                <a:extLst>
                  <a:ext uri="{0D108BD9-81ED-4DB2-BD59-A6C34878D82A}">
                    <a16:rowId xmlns:a16="http://schemas.microsoft.com/office/drawing/2014/main" val="111080405"/>
                  </a:ext>
                </a:extLst>
              </a:tr>
              <a:tr h="370840">
                <a:tc>
                  <a:txBody>
                    <a:bodyPr/>
                    <a:lstStyle/>
                    <a:p>
                      <a:pPr algn="ctr"/>
                      <a:r>
                        <a:rPr lang="en-US" sz="1200" dirty="0">
                          <a:latin typeface="Arial" panose="020B0604020202020204" pitchFamily="34" charset="0"/>
                          <a:cs typeface="Arial" panose="020B0604020202020204" pitchFamily="34" charset="0"/>
                        </a:rPr>
                        <a:t>Wafers</a:t>
                      </a:r>
                    </a:p>
                  </a:txBody>
                  <a:tcPr/>
                </a:tc>
                <a:extLst>
                  <a:ext uri="{0D108BD9-81ED-4DB2-BD59-A6C34878D82A}">
                    <a16:rowId xmlns:a16="http://schemas.microsoft.com/office/drawing/2014/main" val="3965412972"/>
                  </a:ext>
                </a:extLst>
              </a:tr>
              <a:tr h="370840">
                <a:tc>
                  <a:txBody>
                    <a:bodyPr/>
                    <a:lstStyle/>
                    <a:p>
                      <a:pPr algn="ctr"/>
                      <a:r>
                        <a:rPr lang="en-US" sz="1200" dirty="0">
                          <a:latin typeface="Arial" panose="020B0604020202020204" pitchFamily="34" charset="0"/>
                          <a:cs typeface="Arial" panose="020B0604020202020204" pitchFamily="34" charset="0"/>
                        </a:rPr>
                        <a:t>Simulation tool</a:t>
                      </a:r>
                    </a:p>
                  </a:txBody>
                  <a:tcPr/>
                </a:tc>
                <a:extLst>
                  <a:ext uri="{0D108BD9-81ED-4DB2-BD59-A6C34878D82A}">
                    <a16:rowId xmlns:a16="http://schemas.microsoft.com/office/drawing/2014/main" val="3922558802"/>
                  </a:ext>
                </a:extLst>
              </a:tr>
            </a:tbl>
          </a:graphicData>
        </a:graphic>
      </p:graphicFrame>
      <p:graphicFrame>
        <p:nvGraphicFramePr>
          <p:cNvPr id="13" name="Table 13">
            <a:extLst>
              <a:ext uri="{FF2B5EF4-FFF2-40B4-BE49-F238E27FC236}">
                <a16:creationId xmlns:a16="http://schemas.microsoft.com/office/drawing/2014/main" id="{9FCD1796-D842-468C-980A-A139CC3D171C}"/>
              </a:ext>
            </a:extLst>
          </p:cNvPr>
          <p:cNvGraphicFramePr>
            <a:graphicFrameLocks noGrp="1"/>
          </p:cNvGraphicFramePr>
          <p:nvPr>
            <p:ph sz="quarter" idx="4"/>
            <p:extLst>
              <p:ext uri="{D42A27DB-BD31-4B8C-83A1-F6EECF244321}">
                <p14:modId xmlns:p14="http://schemas.microsoft.com/office/powerpoint/2010/main" val="3971077607"/>
              </p:ext>
            </p:extLst>
          </p:nvPr>
        </p:nvGraphicFramePr>
        <p:xfrm>
          <a:off x="5436096" y="2174875"/>
          <a:ext cx="3250702" cy="2679829"/>
        </p:xfrm>
        <a:graphic>
          <a:graphicData uri="http://schemas.openxmlformats.org/drawingml/2006/table">
            <a:tbl>
              <a:tblPr firstRow="1" bandRow="1">
                <a:tableStyleId>{5C22544A-7EE6-4342-B048-85BDC9FD1C3A}</a:tableStyleId>
              </a:tblPr>
              <a:tblGrid>
                <a:gridCol w="3250702">
                  <a:extLst>
                    <a:ext uri="{9D8B030D-6E8A-4147-A177-3AD203B41FA5}">
                      <a16:colId xmlns:a16="http://schemas.microsoft.com/office/drawing/2014/main" val="2336853941"/>
                    </a:ext>
                  </a:extLst>
                </a:gridCol>
              </a:tblGrid>
              <a:tr h="370840">
                <a:tc>
                  <a:txBody>
                    <a:bodyPr/>
                    <a:lstStyle/>
                    <a:p>
                      <a:pPr algn="ctr"/>
                      <a:r>
                        <a:rPr lang="en-US" dirty="0" err="1"/>
                        <a:t>Vulnerablity</a:t>
                      </a:r>
                      <a:r>
                        <a:rPr lang="en-US" dirty="0"/>
                        <a:t> Analysis</a:t>
                      </a:r>
                    </a:p>
                  </a:txBody>
                  <a:tcPr/>
                </a:tc>
                <a:extLst>
                  <a:ext uri="{0D108BD9-81ED-4DB2-BD59-A6C34878D82A}">
                    <a16:rowId xmlns:a16="http://schemas.microsoft.com/office/drawing/2014/main" val="1784457512"/>
                  </a:ext>
                </a:extLst>
              </a:tr>
              <a:tr h="370840">
                <a:tc>
                  <a:txBody>
                    <a:bodyPr/>
                    <a:lstStyle/>
                    <a:p>
                      <a:pPr algn="ctr"/>
                      <a:r>
                        <a:rPr lang="en-US" sz="1200" dirty="0">
                          <a:latin typeface="Arial" panose="020B0604020202020204" pitchFamily="34" charset="0"/>
                          <a:cs typeface="Arial" panose="020B0604020202020204" pitchFamily="34" charset="0"/>
                        </a:rPr>
                        <a:t>Deign and Implementation review</a:t>
                      </a:r>
                    </a:p>
                  </a:txBody>
                  <a:tcPr/>
                </a:tc>
                <a:extLst>
                  <a:ext uri="{0D108BD9-81ED-4DB2-BD59-A6C34878D82A}">
                    <a16:rowId xmlns:a16="http://schemas.microsoft.com/office/drawing/2014/main" val="81744935"/>
                  </a:ext>
                </a:extLst>
              </a:tr>
              <a:tr h="368429">
                <a:tc>
                  <a:txBody>
                    <a:bodyPr/>
                    <a:lstStyle/>
                    <a:p>
                      <a:pPr algn="ctr"/>
                      <a:r>
                        <a:rPr lang="en-US" sz="1200" dirty="0">
                          <a:latin typeface="Arial" panose="020B0604020202020204" pitchFamily="34" charset="0"/>
                          <a:cs typeface="Arial" panose="020B0604020202020204" pitchFamily="34" charset="0"/>
                        </a:rPr>
                        <a:t>Code review of crypto lib</a:t>
                      </a:r>
                    </a:p>
                  </a:txBody>
                  <a:tcPr/>
                </a:tc>
                <a:extLst>
                  <a:ext uri="{0D108BD9-81ED-4DB2-BD59-A6C34878D82A}">
                    <a16:rowId xmlns:a16="http://schemas.microsoft.com/office/drawing/2014/main" val="978674932"/>
                  </a:ext>
                </a:extLst>
              </a:tr>
              <a:tr h="370840">
                <a:tc>
                  <a:txBody>
                    <a:bodyPr/>
                    <a:lstStyle/>
                    <a:p>
                      <a:pPr algn="ctr"/>
                      <a:r>
                        <a:rPr lang="en-US" sz="1200" dirty="0">
                          <a:latin typeface="Arial" panose="020B0604020202020204" pitchFamily="34" charset="0"/>
                          <a:cs typeface="Arial" panose="020B0604020202020204" pitchFamily="34" charset="0"/>
                        </a:rPr>
                        <a:t>Code review of boot code</a:t>
                      </a:r>
                    </a:p>
                  </a:txBody>
                  <a:tcPr/>
                </a:tc>
                <a:extLst>
                  <a:ext uri="{0D108BD9-81ED-4DB2-BD59-A6C34878D82A}">
                    <a16:rowId xmlns:a16="http://schemas.microsoft.com/office/drawing/2014/main" val="2095047540"/>
                  </a:ext>
                </a:extLst>
              </a:tr>
              <a:tr h="370840">
                <a:tc>
                  <a:txBody>
                    <a:bodyPr/>
                    <a:lstStyle/>
                    <a:p>
                      <a:pPr algn="ctr"/>
                      <a:r>
                        <a:rPr lang="en-US" sz="1200" dirty="0">
                          <a:latin typeface="Arial" panose="020B0604020202020204" pitchFamily="34" charset="0"/>
                          <a:cs typeface="Arial" panose="020B0604020202020204" pitchFamily="34" charset="0"/>
                        </a:rPr>
                        <a:t>Validation tests of features</a:t>
                      </a:r>
                    </a:p>
                  </a:txBody>
                  <a:tcPr/>
                </a:tc>
                <a:extLst>
                  <a:ext uri="{0D108BD9-81ED-4DB2-BD59-A6C34878D82A}">
                    <a16:rowId xmlns:a16="http://schemas.microsoft.com/office/drawing/2014/main" val="3978596350"/>
                  </a:ext>
                </a:extLst>
              </a:tr>
              <a:tr h="370840">
                <a:tc>
                  <a:txBody>
                    <a:bodyPr/>
                    <a:lstStyle/>
                    <a:p>
                      <a:pPr algn="ctr"/>
                      <a:r>
                        <a:rPr lang="en-US" sz="1200" dirty="0">
                          <a:latin typeface="Arial" panose="020B0604020202020204" pitchFamily="34" charset="0"/>
                          <a:cs typeface="Arial" panose="020B0604020202020204" pitchFamily="34" charset="0"/>
                        </a:rPr>
                        <a:t>Review based on “JIL Attack Methods for Smartcards and Similar Devices”</a:t>
                      </a:r>
                    </a:p>
                  </a:txBody>
                  <a:tcPr/>
                </a:tc>
                <a:extLst>
                  <a:ext uri="{0D108BD9-81ED-4DB2-BD59-A6C34878D82A}">
                    <a16:rowId xmlns:a16="http://schemas.microsoft.com/office/drawing/2014/main" val="2665397113"/>
                  </a:ext>
                </a:extLst>
              </a:tr>
              <a:tr h="370840">
                <a:tc>
                  <a:txBody>
                    <a:bodyPr/>
                    <a:lstStyle/>
                    <a:p>
                      <a:pPr algn="ctr"/>
                      <a:r>
                        <a:rPr lang="en-US" sz="1200" dirty="0">
                          <a:latin typeface="Arial" panose="020B0604020202020204" pitchFamily="34" charset="0"/>
                          <a:cs typeface="Arial" panose="020B0604020202020204" pitchFamily="34" charset="0"/>
                        </a:rPr>
                        <a:t>Penetration tests</a:t>
                      </a:r>
                    </a:p>
                  </a:txBody>
                  <a:tcPr/>
                </a:tc>
                <a:extLst>
                  <a:ext uri="{0D108BD9-81ED-4DB2-BD59-A6C34878D82A}">
                    <a16:rowId xmlns:a16="http://schemas.microsoft.com/office/drawing/2014/main" val="3472896738"/>
                  </a:ext>
                </a:extLst>
              </a:tr>
            </a:tbl>
          </a:graphicData>
        </a:graphic>
      </p:graphicFrame>
      <p:sp>
        <p:nvSpPr>
          <p:cNvPr id="7" name="Title 1">
            <a:extLst>
              <a:ext uri="{FF2B5EF4-FFF2-40B4-BE49-F238E27FC236}">
                <a16:creationId xmlns:a16="http://schemas.microsoft.com/office/drawing/2014/main" id="{B79B6C95-1270-499E-A47C-C04F9C2FBCDD}"/>
              </a:ext>
            </a:extLst>
          </p:cNvPr>
          <p:cNvSpPr>
            <a:spLocks noGrp="1"/>
          </p:cNvSpPr>
          <p:nvPr>
            <p:ph type="title"/>
          </p:nvPr>
        </p:nvSpPr>
        <p:spPr>
          <a:xfrm>
            <a:off x="2143124" y="404664"/>
            <a:ext cx="6543675" cy="1012974"/>
          </a:xfrm>
        </p:spPr>
        <p:txBody>
          <a:bodyPr/>
          <a:lstStyle/>
          <a:p>
            <a:pPr algn="r"/>
            <a:r>
              <a:rPr lang="en-US" dirty="0"/>
              <a:t>FM1280 V05</a:t>
            </a:r>
          </a:p>
        </p:txBody>
      </p:sp>
      <p:sp>
        <p:nvSpPr>
          <p:cNvPr id="8" name="Text Placeholder 3">
            <a:extLst>
              <a:ext uri="{FF2B5EF4-FFF2-40B4-BE49-F238E27FC236}">
                <a16:creationId xmlns:a16="http://schemas.microsoft.com/office/drawing/2014/main" id="{6B6CF0B7-6A5A-4208-81EE-679F0030C1F6}"/>
              </a:ext>
            </a:extLst>
          </p:cNvPr>
          <p:cNvSpPr>
            <a:spLocks noGrp="1"/>
          </p:cNvSpPr>
          <p:nvPr>
            <p:ph type="body" idx="1"/>
          </p:nvPr>
        </p:nvSpPr>
        <p:spPr>
          <a:xfrm>
            <a:off x="3851920" y="1145065"/>
            <a:ext cx="4760268" cy="545145"/>
          </a:xfrm>
        </p:spPr>
        <p:txBody>
          <a:bodyPr anchor="ctr"/>
          <a:lstStyle/>
          <a:p>
            <a:pPr algn="r"/>
            <a:r>
              <a:rPr lang="en-US" dirty="0"/>
              <a:t>Testing &amp; Evaluation</a:t>
            </a:r>
          </a:p>
        </p:txBody>
      </p:sp>
      <p:graphicFrame>
        <p:nvGraphicFramePr>
          <p:cNvPr id="15" name="Table 13">
            <a:extLst>
              <a:ext uri="{FF2B5EF4-FFF2-40B4-BE49-F238E27FC236}">
                <a16:creationId xmlns:a16="http://schemas.microsoft.com/office/drawing/2014/main" id="{40F10B19-1AE9-493A-9AF3-DC642F8E6909}"/>
              </a:ext>
            </a:extLst>
          </p:cNvPr>
          <p:cNvGraphicFramePr>
            <a:graphicFrameLocks/>
          </p:cNvGraphicFramePr>
          <p:nvPr>
            <p:extLst>
              <p:ext uri="{D42A27DB-BD31-4B8C-83A1-F6EECF244321}">
                <p14:modId xmlns:p14="http://schemas.microsoft.com/office/powerpoint/2010/main" val="988813999"/>
              </p:ext>
            </p:extLst>
          </p:nvPr>
        </p:nvGraphicFramePr>
        <p:xfrm>
          <a:off x="2699792" y="2175272"/>
          <a:ext cx="2448271" cy="2222629"/>
        </p:xfrm>
        <a:graphic>
          <a:graphicData uri="http://schemas.openxmlformats.org/drawingml/2006/table">
            <a:tbl>
              <a:tblPr firstRow="1" bandRow="1">
                <a:tableStyleId>{5C22544A-7EE6-4342-B048-85BDC9FD1C3A}</a:tableStyleId>
              </a:tblPr>
              <a:tblGrid>
                <a:gridCol w="2448271">
                  <a:extLst>
                    <a:ext uri="{9D8B030D-6E8A-4147-A177-3AD203B41FA5}">
                      <a16:colId xmlns:a16="http://schemas.microsoft.com/office/drawing/2014/main" val="2336853941"/>
                    </a:ext>
                  </a:extLst>
                </a:gridCol>
              </a:tblGrid>
              <a:tr h="370840">
                <a:tc>
                  <a:txBody>
                    <a:bodyPr/>
                    <a:lstStyle/>
                    <a:p>
                      <a:pPr algn="ctr"/>
                      <a:r>
                        <a:rPr lang="en-US" dirty="0"/>
                        <a:t>Evaluator Tests</a:t>
                      </a:r>
                    </a:p>
                  </a:txBody>
                  <a:tcPr/>
                </a:tc>
                <a:extLst>
                  <a:ext uri="{0D108BD9-81ED-4DB2-BD59-A6C34878D82A}">
                    <a16:rowId xmlns:a16="http://schemas.microsoft.com/office/drawing/2014/main" val="1784457512"/>
                  </a:ext>
                </a:extLst>
              </a:tr>
              <a:tr h="370840">
                <a:tc>
                  <a:txBody>
                    <a:bodyPr/>
                    <a:lstStyle/>
                    <a:p>
                      <a:pPr algn="ctr"/>
                      <a:r>
                        <a:rPr lang="en-US" sz="1200" dirty="0">
                          <a:latin typeface="Arial" panose="020B0604020202020204" pitchFamily="34" charset="0"/>
                          <a:cs typeface="Arial" panose="020B0604020202020204" pitchFamily="34" charset="0"/>
                        </a:rPr>
                        <a:t>SFI</a:t>
                      </a:r>
                    </a:p>
                  </a:txBody>
                  <a:tcPr/>
                </a:tc>
                <a:extLst>
                  <a:ext uri="{0D108BD9-81ED-4DB2-BD59-A6C34878D82A}">
                    <a16:rowId xmlns:a16="http://schemas.microsoft.com/office/drawing/2014/main" val="81744935"/>
                  </a:ext>
                </a:extLst>
              </a:tr>
              <a:tr h="368429">
                <a:tc>
                  <a:txBody>
                    <a:bodyPr/>
                    <a:lstStyle/>
                    <a:p>
                      <a:pPr algn="ctr"/>
                      <a:r>
                        <a:rPr lang="en-US" sz="1200" dirty="0">
                          <a:latin typeface="Arial" panose="020B0604020202020204" pitchFamily="34" charset="0"/>
                          <a:cs typeface="Arial" panose="020B0604020202020204" pitchFamily="34" charset="0"/>
                        </a:rPr>
                        <a:t>SFI interfaces</a:t>
                      </a:r>
                    </a:p>
                  </a:txBody>
                  <a:tcPr/>
                </a:tc>
                <a:extLst>
                  <a:ext uri="{0D108BD9-81ED-4DB2-BD59-A6C34878D82A}">
                    <a16:rowId xmlns:a16="http://schemas.microsoft.com/office/drawing/2014/main" val="978674932"/>
                  </a:ext>
                </a:extLst>
              </a:tr>
              <a:tr h="370840">
                <a:tc>
                  <a:txBody>
                    <a:bodyPr/>
                    <a:lstStyle/>
                    <a:p>
                      <a:pPr algn="ctr"/>
                      <a:r>
                        <a:rPr lang="en-US" sz="1200" dirty="0">
                          <a:latin typeface="Arial" panose="020B0604020202020204" pitchFamily="34" charset="0"/>
                          <a:cs typeface="Arial" panose="020B0604020202020204" pitchFamily="34" charset="0"/>
                        </a:rPr>
                        <a:t>Security mechanisms</a:t>
                      </a:r>
                    </a:p>
                  </a:txBody>
                  <a:tcPr/>
                </a:tc>
                <a:extLst>
                  <a:ext uri="{0D108BD9-81ED-4DB2-BD59-A6C34878D82A}">
                    <a16:rowId xmlns:a16="http://schemas.microsoft.com/office/drawing/2014/main" val="2095047540"/>
                  </a:ext>
                </a:extLst>
              </a:tr>
              <a:tr h="370840">
                <a:tc>
                  <a:txBody>
                    <a:bodyPr/>
                    <a:lstStyle/>
                    <a:p>
                      <a:pPr algn="ctr"/>
                      <a:r>
                        <a:rPr lang="en-US" sz="1200" dirty="0">
                          <a:latin typeface="Arial" panose="020B0604020202020204" pitchFamily="34" charset="0"/>
                          <a:cs typeface="Arial" panose="020B0604020202020204" pitchFamily="34" charset="0"/>
                        </a:rPr>
                        <a:t>Developer tests</a:t>
                      </a:r>
                    </a:p>
                  </a:txBody>
                  <a:tcPr/>
                </a:tc>
                <a:extLst>
                  <a:ext uri="{0D108BD9-81ED-4DB2-BD59-A6C34878D82A}">
                    <a16:rowId xmlns:a16="http://schemas.microsoft.com/office/drawing/2014/main" val="3978596350"/>
                  </a:ext>
                </a:extLst>
              </a:tr>
              <a:tr h="370840">
                <a:tc>
                  <a:txBody>
                    <a:bodyPr/>
                    <a:lstStyle/>
                    <a:p>
                      <a:pPr algn="ctr"/>
                      <a:r>
                        <a:rPr lang="en-US" sz="1200" dirty="0">
                          <a:latin typeface="Arial" panose="020B0604020202020204" pitchFamily="34" charset="0"/>
                          <a:cs typeface="Arial" panose="020B0604020202020204" pitchFamily="34" charset="0"/>
                        </a:rPr>
                        <a:t>Augmented developer tests</a:t>
                      </a:r>
                    </a:p>
                  </a:txBody>
                  <a:tcPr/>
                </a:tc>
                <a:extLst>
                  <a:ext uri="{0D108BD9-81ED-4DB2-BD59-A6C34878D82A}">
                    <a16:rowId xmlns:a16="http://schemas.microsoft.com/office/drawing/2014/main" val="2665397113"/>
                  </a:ext>
                </a:extLst>
              </a:tr>
            </a:tbl>
          </a:graphicData>
        </a:graphic>
      </p:graphicFrame>
      <p:sp>
        <p:nvSpPr>
          <p:cNvPr id="2" name="Date Placeholder 1">
            <a:extLst>
              <a:ext uri="{FF2B5EF4-FFF2-40B4-BE49-F238E27FC236}">
                <a16:creationId xmlns:a16="http://schemas.microsoft.com/office/drawing/2014/main" id="{4A82F2C2-2370-4EF5-973C-F563201F3512}"/>
              </a:ext>
            </a:extLst>
          </p:cNvPr>
          <p:cNvSpPr>
            <a:spLocks noGrp="1"/>
          </p:cNvSpPr>
          <p:nvPr>
            <p:ph type="dt" sz="half" idx="10"/>
          </p:nvPr>
        </p:nvSpPr>
        <p:spPr>
          <a:xfrm>
            <a:off x="251520" y="6400799"/>
            <a:ext cx="2133600" cy="365125"/>
          </a:xfrm>
        </p:spPr>
        <p:txBody>
          <a:bodyPr/>
          <a:lstStyle/>
          <a:p>
            <a:r>
              <a:rPr lang="en-US"/>
              <a:t>2020-03-26</a:t>
            </a:r>
            <a:endParaRPr lang="en-US" dirty="0"/>
          </a:p>
        </p:txBody>
      </p:sp>
      <p:sp>
        <p:nvSpPr>
          <p:cNvPr id="3" name="Footer Placeholder 2">
            <a:extLst>
              <a:ext uri="{FF2B5EF4-FFF2-40B4-BE49-F238E27FC236}">
                <a16:creationId xmlns:a16="http://schemas.microsoft.com/office/drawing/2014/main" id="{D8AC4748-08D1-4528-BE17-6A53F07EAE54}"/>
              </a:ext>
            </a:extLst>
          </p:cNvPr>
          <p:cNvSpPr>
            <a:spLocks noGrp="1"/>
          </p:cNvSpPr>
          <p:nvPr>
            <p:ph type="ftr" sz="quarter" idx="11"/>
          </p:nvPr>
        </p:nvSpPr>
        <p:spPr>
          <a:xfrm>
            <a:off x="3124020" y="6406453"/>
            <a:ext cx="2895600" cy="365125"/>
          </a:xfrm>
        </p:spPr>
        <p:txBody>
          <a:bodyPr/>
          <a:lstStyle/>
          <a:p>
            <a:r>
              <a:rPr lang="en-US"/>
              <a:t>PV204 </a:t>
            </a:r>
            <a:endParaRPr lang="en-US" dirty="0"/>
          </a:p>
        </p:txBody>
      </p:sp>
      <p:sp>
        <p:nvSpPr>
          <p:cNvPr id="5" name="Slide Number Placeholder 4">
            <a:extLst>
              <a:ext uri="{FF2B5EF4-FFF2-40B4-BE49-F238E27FC236}">
                <a16:creationId xmlns:a16="http://schemas.microsoft.com/office/drawing/2014/main" id="{502E6F87-B6DA-4835-8AF9-45272AF8BCBE}"/>
              </a:ext>
            </a:extLst>
          </p:cNvPr>
          <p:cNvSpPr>
            <a:spLocks noGrp="1"/>
          </p:cNvSpPr>
          <p:nvPr>
            <p:ph type="sldNum" sz="quarter" idx="12"/>
          </p:nvPr>
        </p:nvSpPr>
        <p:spPr/>
        <p:txBody>
          <a:bodyPr/>
          <a:lstStyle/>
          <a:p>
            <a:fld id="{71EF5873-10D2-4FEE-AE7C-458464C99677}" type="slidenum">
              <a:rPr lang="en-US" smtClean="0"/>
              <a:pPr/>
              <a:t>19</a:t>
            </a:fld>
            <a:r>
              <a:rPr lang="en-US"/>
              <a:t>/20</a:t>
            </a:r>
            <a:endParaRPr lang="en-US" dirty="0"/>
          </a:p>
        </p:txBody>
      </p:sp>
    </p:spTree>
    <p:extLst>
      <p:ext uri="{BB962C8B-B14F-4D97-AF65-F5344CB8AC3E}">
        <p14:creationId xmlns:p14="http://schemas.microsoft.com/office/powerpoint/2010/main" val="1783009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DB6F34D-8EDA-4CB8-926A-DC4606BC3D92}"/>
              </a:ext>
            </a:extLst>
          </p:cNvPr>
          <p:cNvSpPr txBox="1"/>
          <p:nvPr/>
        </p:nvSpPr>
        <p:spPr>
          <a:xfrm>
            <a:off x="539552" y="1772817"/>
            <a:ext cx="802432" cy="5085183"/>
          </a:xfrm>
          <a:prstGeom prst="rect">
            <a:avLst/>
          </a:prstGeom>
          <a:solidFill>
            <a:schemeClr val="tx2">
              <a:lumMod val="20000"/>
              <a:lumOff val="80000"/>
            </a:schemeClr>
          </a:solidFill>
        </p:spPr>
        <p:txBody>
          <a:bodyPr wrap="square" rtlCol="0">
            <a:spAutoFit/>
          </a:bodyPr>
          <a:lstStyle/>
          <a:p>
            <a:endParaRPr lang="en-US" dirty="0"/>
          </a:p>
        </p:txBody>
      </p:sp>
      <p:sp>
        <p:nvSpPr>
          <p:cNvPr id="2" name="Title 1">
            <a:extLst>
              <a:ext uri="{FF2B5EF4-FFF2-40B4-BE49-F238E27FC236}">
                <a16:creationId xmlns:a16="http://schemas.microsoft.com/office/drawing/2014/main" id="{26712092-6769-41BE-888D-1E3B6B27E8C7}"/>
              </a:ext>
            </a:extLst>
          </p:cNvPr>
          <p:cNvSpPr>
            <a:spLocks noGrp="1"/>
          </p:cNvSpPr>
          <p:nvPr>
            <p:ph type="title"/>
          </p:nvPr>
        </p:nvSpPr>
        <p:spPr/>
        <p:txBody>
          <a:bodyPr/>
          <a:lstStyle/>
          <a:p>
            <a:pPr algn="r"/>
            <a:r>
              <a:rPr lang="en-US" dirty="0"/>
              <a:t>Certificates</a:t>
            </a:r>
          </a:p>
        </p:txBody>
      </p:sp>
      <p:sp>
        <p:nvSpPr>
          <p:cNvPr id="3" name="Content Placeholder 2">
            <a:extLst>
              <a:ext uri="{FF2B5EF4-FFF2-40B4-BE49-F238E27FC236}">
                <a16:creationId xmlns:a16="http://schemas.microsoft.com/office/drawing/2014/main" id="{5B8DD35B-27C6-4A2A-8FE4-C247F9FAF6DC}"/>
              </a:ext>
            </a:extLst>
          </p:cNvPr>
          <p:cNvSpPr>
            <a:spLocks noGrp="1"/>
          </p:cNvSpPr>
          <p:nvPr>
            <p:ph idx="1"/>
          </p:nvPr>
        </p:nvSpPr>
        <p:spPr>
          <a:xfrm>
            <a:off x="1323796" y="1904397"/>
            <a:ext cx="7381191" cy="648072"/>
          </a:xfrm>
          <a:solidFill>
            <a:schemeClr val="tx2">
              <a:lumMod val="60000"/>
              <a:lumOff val="40000"/>
            </a:schemeClr>
          </a:solidFill>
          <a:ln>
            <a:noFill/>
          </a:ln>
        </p:spPr>
        <p:txBody>
          <a:bodyPr anchor="ctr">
            <a:normAutofit/>
          </a:bodyPr>
          <a:lstStyle/>
          <a:p>
            <a:pPr marL="0" indent="0" algn="r">
              <a:buNone/>
            </a:pPr>
            <a:r>
              <a:rPr lang="en-US" sz="2400" dirty="0" err="1">
                <a:solidFill>
                  <a:schemeClr val="bg1"/>
                </a:solidFill>
              </a:rPr>
              <a:t>Thinklogical</a:t>
            </a:r>
            <a:r>
              <a:rPr lang="en-US" sz="2400" dirty="0">
                <a:solidFill>
                  <a:schemeClr val="bg1"/>
                </a:solidFill>
              </a:rPr>
              <a:t> TLX1280</a:t>
            </a:r>
          </a:p>
        </p:txBody>
      </p:sp>
      <p:sp>
        <p:nvSpPr>
          <p:cNvPr id="9" name="Content Placeholder 2">
            <a:extLst>
              <a:ext uri="{FF2B5EF4-FFF2-40B4-BE49-F238E27FC236}">
                <a16:creationId xmlns:a16="http://schemas.microsoft.com/office/drawing/2014/main" id="{03C52566-692A-4101-98B9-6279932C8C90}"/>
              </a:ext>
            </a:extLst>
          </p:cNvPr>
          <p:cNvSpPr txBox="1">
            <a:spLocks/>
          </p:cNvSpPr>
          <p:nvPr/>
        </p:nvSpPr>
        <p:spPr>
          <a:xfrm>
            <a:off x="1457468" y="1916832"/>
            <a:ext cx="7229331" cy="6480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002060"/>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002060"/>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002060"/>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endParaRPr lang="en-US" dirty="0"/>
          </a:p>
        </p:txBody>
      </p:sp>
      <p:sp>
        <p:nvSpPr>
          <p:cNvPr id="10" name="Content Placeholder 2">
            <a:extLst>
              <a:ext uri="{FF2B5EF4-FFF2-40B4-BE49-F238E27FC236}">
                <a16:creationId xmlns:a16="http://schemas.microsoft.com/office/drawing/2014/main" id="{55337693-FB0F-4E47-AE84-B28BBDD946F7}"/>
              </a:ext>
            </a:extLst>
          </p:cNvPr>
          <p:cNvSpPr txBox="1">
            <a:spLocks/>
          </p:cNvSpPr>
          <p:nvPr/>
        </p:nvSpPr>
        <p:spPr>
          <a:xfrm>
            <a:off x="1475656" y="3104964"/>
            <a:ext cx="7229331" cy="6480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002060"/>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002060"/>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002060"/>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endParaRPr lang="en-US" dirty="0"/>
          </a:p>
        </p:txBody>
      </p:sp>
      <p:sp>
        <p:nvSpPr>
          <p:cNvPr id="14" name="Content Placeholder 2">
            <a:extLst>
              <a:ext uri="{FF2B5EF4-FFF2-40B4-BE49-F238E27FC236}">
                <a16:creationId xmlns:a16="http://schemas.microsoft.com/office/drawing/2014/main" id="{FA4AED61-4BFB-4336-9FC6-F39367EA6F35}"/>
              </a:ext>
            </a:extLst>
          </p:cNvPr>
          <p:cNvSpPr txBox="1">
            <a:spLocks/>
          </p:cNvSpPr>
          <p:nvPr/>
        </p:nvSpPr>
        <p:spPr>
          <a:xfrm>
            <a:off x="1345153" y="2870995"/>
            <a:ext cx="7363003" cy="648072"/>
          </a:xfrm>
          <a:prstGeom prst="rect">
            <a:avLst/>
          </a:prstGeom>
          <a:solidFill>
            <a:schemeClr val="tx2">
              <a:lumMod val="60000"/>
              <a:lumOff val="40000"/>
            </a:schemeClr>
          </a:solidFill>
        </p:spPr>
        <p:txBody>
          <a:bodyPr vert="horz" lIns="91440" tIns="45720" rIns="91440" bIns="45720" rtlCol="0" anchor="ctr">
            <a:normAutofit/>
          </a:bodyPr>
          <a:lstStyle>
            <a:lvl1pPr marL="342900" indent="-342900" algn="l" defTabSz="914400" rtl="0" eaLnBrk="1" latinLnBrk="0" hangingPunct="1">
              <a:spcBef>
                <a:spcPct val="20000"/>
              </a:spcBef>
              <a:buClr>
                <a:srgbClr val="002060"/>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002060"/>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002060"/>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sz="2400" dirty="0" err="1"/>
              <a:t>genuscreen</a:t>
            </a:r>
            <a:r>
              <a:rPr lang="en-US" sz="2400" dirty="0"/>
              <a:t> 7.0</a:t>
            </a:r>
          </a:p>
        </p:txBody>
      </p:sp>
      <p:sp>
        <p:nvSpPr>
          <p:cNvPr id="15" name="Content Placeholder 2">
            <a:extLst>
              <a:ext uri="{FF2B5EF4-FFF2-40B4-BE49-F238E27FC236}">
                <a16:creationId xmlns:a16="http://schemas.microsoft.com/office/drawing/2014/main" id="{B3B75B0F-2B5D-4084-841B-2AF36CC8BA35}"/>
              </a:ext>
            </a:extLst>
          </p:cNvPr>
          <p:cNvSpPr txBox="1">
            <a:spLocks/>
          </p:cNvSpPr>
          <p:nvPr/>
        </p:nvSpPr>
        <p:spPr>
          <a:xfrm>
            <a:off x="686738" y="2870994"/>
            <a:ext cx="658416" cy="648072"/>
          </a:xfrm>
          <a:prstGeom prst="rect">
            <a:avLst/>
          </a:prstGeom>
          <a:solidFill>
            <a:schemeClr val="tx2">
              <a:lumMod val="60000"/>
              <a:lumOff val="40000"/>
            </a:schemeClr>
          </a:solidFill>
        </p:spPr>
        <p:txBody>
          <a:bodyPr vert="horz" lIns="91440" tIns="45720" rIns="91440" bIns="45720" rtlCol="0" anchor="ctr">
            <a:normAutofit/>
          </a:bodyPr>
          <a:lstStyle>
            <a:lvl1pPr marL="342900" indent="-342900" algn="l" defTabSz="914400" rtl="0" eaLnBrk="1" latinLnBrk="0" hangingPunct="1">
              <a:spcBef>
                <a:spcPct val="20000"/>
              </a:spcBef>
              <a:buClr>
                <a:srgbClr val="002060"/>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002060"/>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002060"/>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Wingdings" panose="05000000000000000000" pitchFamily="2" charset="2"/>
              <a:buNone/>
            </a:pPr>
            <a:r>
              <a:rPr lang="en-US" dirty="0"/>
              <a:t>2</a:t>
            </a:r>
          </a:p>
        </p:txBody>
      </p:sp>
      <p:sp>
        <p:nvSpPr>
          <p:cNvPr id="16" name="Content Placeholder 2">
            <a:extLst>
              <a:ext uri="{FF2B5EF4-FFF2-40B4-BE49-F238E27FC236}">
                <a16:creationId xmlns:a16="http://schemas.microsoft.com/office/drawing/2014/main" id="{8D09C1FC-82B5-4430-9BF2-73EFB436311C}"/>
              </a:ext>
            </a:extLst>
          </p:cNvPr>
          <p:cNvSpPr txBox="1">
            <a:spLocks/>
          </p:cNvSpPr>
          <p:nvPr/>
        </p:nvSpPr>
        <p:spPr>
          <a:xfrm>
            <a:off x="1341984" y="3856077"/>
            <a:ext cx="7363003" cy="648072"/>
          </a:xfrm>
          <a:prstGeom prst="rect">
            <a:avLst/>
          </a:prstGeom>
          <a:solidFill>
            <a:schemeClr val="tx2">
              <a:lumMod val="60000"/>
              <a:lumOff val="40000"/>
            </a:schemeClr>
          </a:solidFill>
        </p:spPr>
        <p:txBody>
          <a:bodyPr vert="horz" lIns="91440" tIns="45720" rIns="91440" bIns="45720" rtlCol="0" anchor="ctr">
            <a:normAutofit/>
          </a:bodyPr>
          <a:lstStyle>
            <a:lvl1pPr marL="342900" indent="-342900" algn="l" defTabSz="914400" rtl="0" eaLnBrk="1" latinLnBrk="0" hangingPunct="1">
              <a:spcBef>
                <a:spcPct val="20000"/>
              </a:spcBef>
              <a:buClr>
                <a:srgbClr val="002060"/>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002060"/>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002060"/>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sz="2400" dirty="0"/>
              <a:t>FM1280 V05</a:t>
            </a:r>
          </a:p>
        </p:txBody>
      </p:sp>
      <p:sp>
        <p:nvSpPr>
          <p:cNvPr id="17" name="Content Placeholder 2">
            <a:extLst>
              <a:ext uri="{FF2B5EF4-FFF2-40B4-BE49-F238E27FC236}">
                <a16:creationId xmlns:a16="http://schemas.microsoft.com/office/drawing/2014/main" id="{92C1ED32-A0F2-41CD-A32E-4E0229834317}"/>
              </a:ext>
            </a:extLst>
          </p:cNvPr>
          <p:cNvSpPr txBox="1">
            <a:spLocks/>
          </p:cNvSpPr>
          <p:nvPr/>
        </p:nvSpPr>
        <p:spPr>
          <a:xfrm>
            <a:off x="683569" y="3856076"/>
            <a:ext cx="658416" cy="648072"/>
          </a:xfrm>
          <a:prstGeom prst="rect">
            <a:avLst/>
          </a:prstGeom>
          <a:solidFill>
            <a:schemeClr val="tx2">
              <a:lumMod val="75000"/>
            </a:schemeClr>
          </a:solidFill>
        </p:spPr>
        <p:txBody>
          <a:bodyPr vert="horz" lIns="91440" tIns="45720" rIns="91440" bIns="45720" rtlCol="0" anchor="ctr">
            <a:normAutofit/>
          </a:bodyPr>
          <a:lstStyle>
            <a:lvl1pPr marL="342900" indent="-342900" algn="l" defTabSz="914400" rtl="0" eaLnBrk="1" latinLnBrk="0" hangingPunct="1">
              <a:spcBef>
                <a:spcPct val="20000"/>
              </a:spcBef>
              <a:buClr>
                <a:srgbClr val="002060"/>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002060"/>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002060"/>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Wingdings" panose="05000000000000000000" pitchFamily="2" charset="2"/>
              <a:buNone/>
            </a:pPr>
            <a:r>
              <a:rPr lang="en-US" dirty="0">
                <a:solidFill>
                  <a:schemeClr val="bg1"/>
                </a:solidFill>
              </a:rPr>
              <a:t>3</a:t>
            </a:r>
          </a:p>
        </p:txBody>
      </p:sp>
      <p:sp>
        <p:nvSpPr>
          <p:cNvPr id="18" name="Content Placeholder 2">
            <a:extLst>
              <a:ext uri="{FF2B5EF4-FFF2-40B4-BE49-F238E27FC236}">
                <a16:creationId xmlns:a16="http://schemas.microsoft.com/office/drawing/2014/main" id="{A788E852-1038-45C1-A3B6-EA65ED2C938C}"/>
              </a:ext>
            </a:extLst>
          </p:cNvPr>
          <p:cNvSpPr txBox="1">
            <a:spLocks/>
          </p:cNvSpPr>
          <p:nvPr/>
        </p:nvSpPr>
        <p:spPr>
          <a:xfrm>
            <a:off x="670350" y="1904397"/>
            <a:ext cx="658415" cy="648072"/>
          </a:xfrm>
          <a:prstGeom prst="rect">
            <a:avLst/>
          </a:prstGeom>
          <a:solidFill>
            <a:schemeClr val="tx2">
              <a:lumMod val="60000"/>
              <a:lumOff val="40000"/>
            </a:schemeClr>
          </a:solidFill>
          <a:ln>
            <a:noFill/>
          </a:ln>
        </p:spPr>
        <p:txBody>
          <a:bodyPr vert="horz" lIns="91440" tIns="45720" rIns="91440" bIns="45720" rtlCol="0" anchor="ctr">
            <a:normAutofit/>
          </a:bodyPr>
          <a:lstStyle>
            <a:lvl1pPr marL="342900" indent="-342900" algn="l" defTabSz="914400" rtl="0" eaLnBrk="1" latinLnBrk="0" hangingPunct="1">
              <a:spcBef>
                <a:spcPct val="20000"/>
              </a:spcBef>
              <a:buClr>
                <a:srgbClr val="002060"/>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002060"/>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002060"/>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Wingdings" panose="05000000000000000000" pitchFamily="2" charset="2"/>
              <a:buNone/>
            </a:pPr>
            <a:r>
              <a:rPr lang="en-US" dirty="0">
                <a:solidFill>
                  <a:schemeClr val="bg1"/>
                </a:solidFill>
              </a:rPr>
              <a:t>1</a:t>
            </a:r>
          </a:p>
        </p:txBody>
      </p:sp>
      <p:sp>
        <p:nvSpPr>
          <p:cNvPr id="19" name="Content Placeholder 2">
            <a:extLst>
              <a:ext uri="{FF2B5EF4-FFF2-40B4-BE49-F238E27FC236}">
                <a16:creationId xmlns:a16="http://schemas.microsoft.com/office/drawing/2014/main" id="{F6A22406-91C5-4268-BBE6-D787303BBAA5}"/>
              </a:ext>
            </a:extLst>
          </p:cNvPr>
          <p:cNvSpPr txBox="1">
            <a:spLocks/>
          </p:cNvSpPr>
          <p:nvPr/>
        </p:nvSpPr>
        <p:spPr>
          <a:xfrm>
            <a:off x="1326965" y="2870994"/>
            <a:ext cx="7363003" cy="648072"/>
          </a:xfrm>
          <a:prstGeom prst="rect">
            <a:avLst/>
          </a:prstGeom>
          <a:solidFill>
            <a:schemeClr val="tx2">
              <a:lumMod val="75000"/>
            </a:schemeClr>
          </a:solidFill>
        </p:spPr>
        <p:txBody>
          <a:bodyPr vert="horz" lIns="91440" tIns="45720" rIns="91440" bIns="45720" rtlCol="0" anchor="ctr">
            <a:normAutofit/>
          </a:bodyPr>
          <a:lstStyle>
            <a:lvl1pPr marL="342900" indent="-342900" algn="l" defTabSz="914400" rtl="0" eaLnBrk="1" latinLnBrk="0" hangingPunct="1">
              <a:spcBef>
                <a:spcPct val="20000"/>
              </a:spcBef>
              <a:buClr>
                <a:srgbClr val="002060"/>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002060"/>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002060"/>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sz="2400" dirty="0" err="1">
                <a:solidFill>
                  <a:schemeClr val="bg1"/>
                </a:solidFill>
              </a:rPr>
              <a:t>genuscreen</a:t>
            </a:r>
            <a:r>
              <a:rPr lang="en-US" sz="2400" dirty="0">
                <a:solidFill>
                  <a:schemeClr val="bg1"/>
                </a:solidFill>
              </a:rPr>
              <a:t> 7.0</a:t>
            </a:r>
          </a:p>
        </p:txBody>
      </p:sp>
      <p:sp>
        <p:nvSpPr>
          <p:cNvPr id="20" name="Content Placeholder 2">
            <a:extLst>
              <a:ext uri="{FF2B5EF4-FFF2-40B4-BE49-F238E27FC236}">
                <a16:creationId xmlns:a16="http://schemas.microsoft.com/office/drawing/2014/main" id="{E52F59AE-BC4E-4E3D-BFD9-3E458FA90295}"/>
              </a:ext>
            </a:extLst>
          </p:cNvPr>
          <p:cNvSpPr txBox="1">
            <a:spLocks/>
          </p:cNvSpPr>
          <p:nvPr/>
        </p:nvSpPr>
        <p:spPr>
          <a:xfrm>
            <a:off x="668550" y="2870993"/>
            <a:ext cx="658416" cy="648072"/>
          </a:xfrm>
          <a:prstGeom prst="rect">
            <a:avLst/>
          </a:prstGeom>
          <a:solidFill>
            <a:schemeClr val="tx2">
              <a:lumMod val="75000"/>
            </a:schemeClr>
          </a:solidFill>
        </p:spPr>
        <p:txBody>
          <a:bodyPr vert="horz" lIns="91440" tIns="45720" rIns="91440" bIns="45720" rtlCol="0" anchor="ctr">
            <a:normAutofit/>
          </a:bodyPr>
          <a:lstStyle>
            <a:lvl1pPr marL="342900" indent="-342900" algn="l" defTabSz="914400" rtl="0" eaLnBrk="1" latinLnBrk="0" hangingPunct="1">
              <a:spcBef>
                <a:spcPct val="20000"/>
              </a:spcBef>
              <a:buClr>
                <a:srgbClr val="002060"/>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002060"/>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002060"/>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Wingdings" panose="05000000000000000000" pitchFamily="2" charset="2"/>
              <a:buNone/>
            </a:pPr>
            <a:r>
              <a:rPr lang="en-US" dirty="0">
                <a:solidFill>
                  <a:schemeClr val="bg1"/>
                </a:solidFill>
              </a:rPr>
              <a:t>2</a:t>
            </a:r>
          </a:p>
        </p:txBody>
      </p:sp>
      <p:sp>
        <p:nvSpPr>
          <p:cNvPr id="21" name="Content Placeholder 2">
            <a:extLst>
              <a:ext uri="{FF2B5EF4-FFF2-40B4-BE49-F238E27FC236}">
                <a16:creationId xmlns:a16="http://schemas.microsoft.com/office/drawing/2014/main" id="{08BE9600-77C0-498F-96FF-19197C3EBDFC}"/>
              </a:ext>
            </a:extLst>
          </p:cNvPr>
          <p:cNvSpPr txBox="1">
            <a:spLocks/>
          </p:cNvSpPr>
          <p:nvPr/>
        </p:nvSpPr>
        <p:spPr>
          <a:xfrm>
            <a:off x="1323796" y="3856076"/>
            <a:ext cx="7363003" cy="648072"/>
          </a:xfrm>
          <a:prstGeom prst="rect">
            <a:avLst/>
          </a:prstGeom>
          <a:solidFill>
            <a:schemeClr val="tx2">
              <a:lumMod val="75000"/>
            </a:schemeClr>
          </a:solidFill>
        </p:spPr>
        <p:txBody>
          <a:bodyPr vert="horz" lIns="91440" tIns="45720" rIns="91440" bIns="45720" rtlCol="0" anchor="ctr">
            <a:normAutofit/>
          </a:bodyPr>
          <a:lstStyle>
            <a:lvl1pPr marL="342900" indent="-342900" algn="l" defTabSz="914400" rtl="0" eaLnBrk="1" latinLnBrk="0" hangingPunct="1">
              <a:spcBef>
                <a:spcPct val="20000"/>
              </a:spcBef>
              <a:buClr>
                <a:srgbClr val="002060"/>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002060"/>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002060"/>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sz="2400" dirty="0">
                <a:solidFill>
                  <a:schemeClr val="bg1"/>
                </a:solidFill>
              </a:rPr>
              <a:t>FM1280 V05</a:t>
            </a:r>
          </a:p>
        </p:txBody>
      </p:sp>
      <p:sp>
        <p:nvSpPr>
          <p:cNvPr id="4" name="Date Placeholder 3">
            <a:extLst>
              <a:ext uri="{FF2B5EF4-FFF2-40B4-BE49-F238E27FC236}">
                <a16:creationId xmlns:a16="http://schemas.microsoft.com/office/drawing/2014/main" id="{2BDA20BC-FBA9-499A-ABB6-291265776F01}"/>
              </a:ext>
            </a:extLst>
          </p:cNvPr>
          <p:cNvSpPr>
            <a:spLocks noGrp="1"/>
          </p:cNvSpPr>
          <p:nvPr>
            <p:ph type="dt" sz="half" idx="10"/>
          </p:nvPr>
        </p:nvSpPr>
        <p:spPr>
          <a:xfrm>
            <a:off x="251520" y="6400799"/>
            <a:ext cx="2133600" cy="365125"/>
          </a:xfrm>
        </p:spPr>
        <p:txBody>
          <a:bodyPr/>
          <a:lstStyle/>
          <a:p>
            <a:r>
              <a:rPr lang="en-US"/>
              <a:t>2020-03-26</a:t>
            </a:r>
            <a:endParaRPr lang="en-US" dirty="0"/>
          </a:p>
        </p:txBody>
      </p:sp>
      <p:sp>
        <p:nvSpPr>
          <p:cNvPr id="5" name="Footer Placeholder 4">
            <a:extLst>
              <a:ext uri="{FF2B5EF4-FFF2-40B4-BE49-F238E27FC236}">
                <a16:creationId xmlns:a16="http://schemas.microsoft.com/office/drawing/2014/main" id="{8D61F602-99E7-4B39-A07B-72689863EF73}"/>
              </a:ext>
            </a:extLst>
          </p:cNvPr>
          <p:cNvSpPr>
            <a:spLocks noGrp="1"/>
          </p:cNvSpPr>
          <p:nvPr>
            <p:ph type="ftr" sz="quarter" idx="11"/>
          </p:nvPr>
        </p:nvSpPr>
        <p:spPr>
          <a:xfrm>
            <a:off x="3124020" y="6406453"/>
            <a:ext cx="2895600" cy="365125"/>
          </a:xfrm>
        </p:spPr>
        <p:txBody>
          <a:bodyPr/>
          <a:lstStyle/>
          <a:p>
            <a:r>
              <a:rPr lang="en-US"/>
              <a:t>PV204 </a:t>
            </a:r>
            <a:endParaRPr lang="en-US" dirty="0"/>
          </a:p>
        </p:txBody>
      </p:sp>
      <p:sp>
        <p:nvSpPr>
          <p:cNvPr id="7" name="Slide Number Placeholder 6">
            <a:extLst>
              <a:ext uri="{FF2B5EF4-FFF2-40B4-BE49-F238E27FC236}">
                <a16:creationId xmlns:a16="http://schemas.microsoft.com/office/drawing/2014/main" id="{805A7A4A-E485-4FF1-A9FF-A0E41FEE9EDB}"/>
              </a:ext>
            </a:extLst>
          </p:cNvPr>
          <p:cNvSpPr>
            <a:spLocks noGrp="1"/>
          </p:cNvSpPr>
          <p:nvPr>
            <p:ph type="sldNum" sz="quarter" idx="12"/>
          </p:nvPr>
        </p:nvSpPr>
        <p:spPr/>
        <p:txBody>
          <a:bodyPr/>
          <a:lstStyle/>
          <a:p>
            <a:fld id="{71EF5873-10D2-4FEE-AE7C-458464C99677}" type="slidenum">
              <a:rPr lang="en-US" smtClean="0"/>
              <a:pPr/>
              <a:t>2</a:t>
            </a:fld>
            <a:r>
              <a:rPr lang="en-US"/>
              <a:t>/20</a:t>
            </a:r>
            <a:endParaRPr lang="en-US" dirty="0"/>
          </a:p>
        </p:txBody>
      </p:sp>
    </p:spTree>
    <p:extLst>
      <p:ext uri="{BB962C8B-B14F-4D97-AF65-F5344CB8AC3E}">
        <p14:creationId xmlns:p14="http://schemas.microsoft.com/office/powerpoint/2010/main" val="35037885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B739FFE-EF53-4E71-8E0C-3E2009B29304}"/>
              </a:ext>
            </a:extLst>
          </p:cNvPr>
          <p:cNvSpPr>
            <a:spLocks noGrp="1"/>
          </p:cNvSpPr>
          <p:nvPr>
            <p:ph type="title"/>
          </p:nvPr>
        </p:nvSpPr>
        <p:spPr>
          <a:xfrm>
            <a:off x="1907704" y="5085184"/>
            <a:ext cx="6543675" cy="1012974"/>
          </a:xfrm>
        </p:spPr>
        <p:txBody>
          <a:bodyPr/>
          <a:lstStyle/>
          <a:p>
            <a:pPr algn="r"/>
            <a:r>
              <a:rPr lang="en-US" sz="2800" dirty="0"/>
              <a:t>Thank You</a:t>
            </a:r>
          </a:p>
        </p:txBody>
      </p:sp>
      <p:sp>
        <p:nvSpPr>
          <p:cNvPr id="2" name="Date Placeholder 1">
            <a:extLst>
              <a:ext uri="{FF2B5EF4-FFF2-40B4-BE49-F238E27FC236}">
                <a16:creationId xmlns:a16="http://schemas.microsoft.com/office/drawing/2014/main" id="{AEF22AC2-934B-43FE-B002-60B2970CEE93}"/>
              </a:ext>
            </a:extLst>
          </p:cNvPr>
          <p:cNvSpPr>
            <a:spLocks noGrp="1"/>
          </p:cNvSpPr>
          <p:nvPr>
            <p:ph type="dt" sz="half" idx="10"/>
          </p:nvPr>
        </p:nvSpPr>
        <p:spPr>
          <a:xfrm>
            <a:off x="251520" y="6400799"/>
            <a:ext cx="2133600" cy="365125"/>
          </a:xfrm>
        </p:spPr>
        <p:txBody>
          <a:bodyPr/>
          <a:lstStyle/>
          <a:p>
            <a:r>
              <a:rPr lang="en-US"/>
              <a:t>2020-03-26</a:t>
            </a:r>
          </a:p>
        </p:txBody>
      </p:sp>
      <p:sp>
        <p:nvSpPr>
          <p:cNvPr id="3" name="Footer Placeholder 2">
            <a:extLst>
              <a:ext uri="{FF2B5EF4-FFF2-40B4-BE49-F238E27FC236}">
                <a16:creationId xmlns:a16="http://schemas.microsoft.com/office/drawing/2014/main" id="{79BD9E2C-C453-4357-9D6E-C78868C1B305}"/>
              </a:ext>
            </a:extLst>
          </p:cNvPr>
          <p:cNvSpPr>
            <a:spLocks noGrp="1"/>
          </p:cNvSpPr>
          <p:nvPr>
            <p:ph type="ftr" sz="quarter" idx="11"/>
          </p:nvPr>
        </p:nvSpPr>
        <p:spPr>
          <a:xfrm>
            <a:off x="3124020" y="6406453"/>
            <a:ext cx="2895600" cy="365125"/>
          </a:xfrm>
        </p:spPr>
        <p:txBody>
          <a:bodyPr/>
          <a:lstStyle/>
          <a:p>
            <a:r>
              <a:rPr lang="en-US"/>
              <a:t>PV204 </a:t>
            </a:r>
          </a:p>
        </p:txBody>
      </p:sp>
      <p:sp>
        <p:nvSpPr>
          <p:cNvPr id="5" name="Slide Number Placeholder 4">
            <a:extLst>
              <a:ext uri="{FF2B5EF4-FFF2-40B4-BE49-F238E27FC236}">
                <a16:creationId xmlns:a16="http://schemas.microsoft.com/office/drawing/2014/main" id="{258EEBEA-3242-4509-B890-CDF49C446CE3}"/>
              </a:ext>
            </a:extLst>
          </p:cNvPr>
          <p:cNvSpPr>
            <a:spLocks noGrp="1"/>
          </p:cNvSpPr>
          <p:nvPr>
            <p:ph type="sldNum" sz="quarter" idx="12"/>
          </p:nvPr>
        </p:nvSpPr>
        <p:spPr/>
        <p:txBody>
          <a:bodyPr/>
          <a:lstStyle/>
          <a:p>
            <a:fld id="{71EF5873-10D2-4FEE-AE7C-458464C99677}" type="slidenum">
              <a:rPr lang="en-US" smtClean="0"/>
              <a:pPr/>
              <a:t>20</a:t>
            </a:fld>
            <a:r>
              <a:rPr lang="en-US"/>
              <a:t>/20</a:t>
            </a:r>
            <a:endParaRPr lang="en-US" dirty="0"/>
          </a:p>
        </p:txBody>
      </p:sp>
    </p:spTree>
    <p:extLst>
      <p:ext uri="{BB962C8B-B14F-4D97-AF65-F5344CB8AC3E}">
        <p14:creationId xmlns:p14="http://schemas.microsoft.com/office/powerpoint/2010/main" val="1286052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523D5D1-9D50-430A-91CE-29477FA73150}"/>
              </a:ext>
            </a:extLst>
          </p:cNvPr>
          <p:cNvSpPr>
            <a:spLocks noGrp="1"/>
          </p:cNvSpPr>
          <p:nvPr>
            <p:ph type="title"/>
          </p:nvPr>
        </p:nvSpPr>
        <p:spPr/>
        <p:txBody>
          <a:bodyPr/>
          <a:lstStyle/>
          <a:p>
            <a:pPr algn="r"/>
            <a:r>
              <a:rPr lang="en-US" dirty="0" err="1"/>
              <a:t>Thinklogical</a:t>
            </a:r>
            <a:r>
              <a:rPr lang="en-US" dirty="0"/>
              <a:t> TLX1280 Matrix Switch</a:t>
            </a:r>
          </a:p>
        </p:txBody>
      </p:sp>
      <p:sp>
        <p:nvSpPr>
          <p:cNvPr id="3" name="Content Placeholder 2">
            <a:extLst>
              <a:ext uri="{FF2B5EF4-FFF2-40B4-BE49-F238E27FC236}">
                <a16:creationId xmlns:a16="http://schemas.microsoft.com/office/drawing/2014/main" id="{5FECEA1D-D165-4AB9-B5F3-A30CDE4336AB}"/>
              </a:ext>
            </a:extLst>
          </p:cNvPr>
          <p:cNvSpPr>
            <a:spLocks noGrp="1"/>
          </p:cNvSpPr>
          <p:nvPr>
            <p:ph idx="1"/>
          </p:nvPr>
        </p:nvSpPr>
        <p:spPr/>
        <p:txBody>
          <a:bodyPr>
            <a:normAutofit/>
          </a:bodyPr>
          <a:lstStyle/>
          <a:p>
            <a:r>
              <a:rPr lang="en-US" sz="1800" dirty="0"/>
              <a:t>EAL 4</a:t>
            </a:r>
          </a:p>
          <a:p>
            <a:r>
              <a:rPr lang="en-US" sz="1800" dirty="0"/>
              <a:t>Optic fiber switch that uses multimode fiber optics.</a:t>
            </a:r>
          </a:p>
          <a:p>
            <a:r>
              <a:rPr lang="en-US" sz="1800" dirty="0"/>
              <a:t>Transmit and receive a digital video pulse stream without   alteration or interpretation of the original signal. </a:t>
            </a:r>
          </a:p>
          <a:p>
            <a:r>
              <a:rPr lang="en-US" sz="1800" dirty="0"/>
              <a:t>Embedded keyboard, mouse, USE 1.1, USB 2.0 (high speed up to 480 Mbps), and audio signals are also transmitted.</a:t>
            </a:r>
          </a:p>
          <a:p>
            <a:r>
              <a:rPr lang="en-US" sz="1800" dirty="0"/>
              <a:t>1280 x 1280 routing system, 40 Data Input and Output Cards (32 optical input and output ports each).</a:t>
            </a:r>
          </a:p>
          <a:p>
            <a:r>
              <a:rPr lang="en-US" sz="1800" dirty="0"/>
              <a:t>Data Input and Output Cards to connect with single or multiple  ports.</a:t>
            </a:r>
          </a:p>
          <a:p>
            <a:endParaRPr lang="en-US" dirty="0"/>
          </a:p>
        </p:txBody>
      </p:sp>
      <p:sp>
        <p:nvSpPr>
          <p:cNvPr id="2" name="Date Placeholder 1">
            <a:extLst>
              <a:ext uri="{FF2B5EF4-FFF2-40B4-BE49-F238E27FC236}">
                <a16:creationId xmlns:a16="http://schemas.microsoft.com/office/drawing/2014/main" id="{AAF7F9B8-574D-4C4E-AF2E-2EA5786C204B}"/>
              </a:ext>
            </a:extLst>
          </p:cNvPr>
          <p:cNvSpPr>
            <a:spLocks noGrp="1"/>
          </p:cNvSpPr>
          <p:nvPr>
            <p:ph type="dt" sz="half" idx="10"/>
          </p:nvPr>
        </p:nvSpPr>
        <p:spPr>
          <a:xfrm>
            <a:off x="251520" y="6400799"/>
            <a:ext cx="2133600" cy="365125"/>
          </a:xfrm>
        </p:spPr>
        <p:txBody>
          <a:bodyPr/>
          <a:lstStyle/>
          <a:p>
            <a:r>
              <a:rPr lang="en-US"/>
              <a:t>2020-03-26</a:t>
            </a:r>
            <a:endParaRPr lang="en-US" dirty="0"/>
          </a:p>
        </p:txBody>
      </p:sp>
      <p:sp>
        <p:nvSpPr>
          <p:cNvPr id="5" name="Footer Placeholder 4">
            <a:extLst>
              <a:ext uri="{FF2B5EF4-FFF2-40B4-BE49-F238E27FC236}">
                <a16:creationId xmlns:a16="http://schemas.microsoft.com/office/drawing/2014/main" id="{181C7479-CCF8-49B9-B8FA-CFAB851B51DB}"/>
              </a:ext>
            </a:extLst>
          </p:cNvPr>
          <p:cNvSpPr>
            <a:spLocks noGrp="1"/>
          </p:cNvSpPr>
          <p:nvPr>
            <p:ph type="ftr" sz="quarter" idx="11"/>
          </p:nvPr>
        </p:nvSpPr>
        <p:spPr>
          <a:xfrm>
            <a:off x="3124020" y="6406453"/>
            <a:ext cx="2895600" cy="365125"/>
          </a:xfrm>
        </p:spPr>
        <p:txBody>
          <a:bodyPr/>
          <a:lstStyle/>
          <a:p>
            <a:r>
              <a:rPr lang="en-US"/>
              <a:t>PV204 </a:t>
            </a:r>
            <a:endParaRPr lang="en-US" dirty="0"/>
          </a:p>
        </p:txBody>
      </p:sp>
      <p:sp>
        <p:nvSpPr>
          <p:cNvPr id="7" name="Slide Number Placeholder 6">
            <a:extLst>
              <a:ext uri="{FF2B5EF4-FFF2-40B4-BE49-F238E27FC236}">
                <a16:creationId xmlns:a16="http://schemas.microsoft.com/office/drawing/2014/main" id="{46CCEF6A-878C-407E-962C-64C342B40E7C}"/>
              </a:ext>
            </a:extLst>
          </p:cNvPr>
          <p:cNvSpPr>
            <a:spLocks noGrp="1"/>
          </p:cNvSpPr>
          <p:nvPr>
            <p:ph type="sldNum" sz="quarter" idx="12"/>
          </p:nvPr>
        </p:nvSpPr>
        <p:spPr/>
        <p:txBody>
          <a:bodyPr/>
          <a:lstStyle/>
          <a:p>
            <a:fld id="{71EF5873-10D2-4FEE-AE7C-458464C99677}" type="slidenum">
              <a:rPr lang="en-US" smtClean="0"/>
              <a:pPr/>
              <a:t>3</a:t>
            </a:fld>
            <a:r>
              <a:rPr lang="en-US"/>
              <a:t>/20</a:t>
            </a:r>
            <a:endParaRPr lang="en-US" dirty="0"/>
          </a:p>
        </p:txBody>
      </p:sp>
    </p:spTree>
    <p:extLst>
      <p:ext uri="{BB962C8B-B14F-4D97-AF65-F5344CB8AC3E}">
        <p14:creationId xmlns:p14="http://schemas.microsoft.com/office/powerpoint/2010/main" val="1460509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2C924-20AA-4C6F-B379-AB580571228C}"/>
              </a:ext>
            </a:extLst>
          </p:cNvPr>
          <p:cNvSpPr>
            <a:spLocks noGrp="1"/>
          </p:cNvSpPr>
          <p:nvPr>
            <p:ph type="title"/>
          </p:nvPr>
        </p:nvSpPr>
        <p:spPr/>
        <p:txBody>
          <a:bodyPr/>
          <a:lstStyle/>
          <a:p>
            <a:pPr algn="r"/>
            <a:r>
              <a:rPr lang="en-US" dirty="0" err="1"/>
              <a:t>Thinklogical</a:t>
            </a:r>
            <a:r>
              <a:rPr lang="en-US" dirty="0"/>
              <a:t> TLX1280 Matrix Switch</a:t>
            </a:r>
          </a:p>
        </p:txBody>
      </p:sp>
      <p:sp>
        <p:nvSpPr>
          <p:cNvPr id="11" name="Text Placeholder 3">
            <a:extLst>
              <a:ext uri="{FF2B5EF4-FFF2-40B4-BE49-F238E27FC236}">
                <a16:creationId xmlns:a16="http://schemas.microsoft.com/office/drawing/2014/main" id="{437E1074-26D2-4BD6-B470-7B66CC604551}"/>
              </a:ext>
            </a:extLst>
          </p:cNvPr>
          <p:cNvSpPr>
            <a:spLocks noGrp="1"/>
          </p:cNvSpPr>
          <p:nvPr>
            <p:ph type="body" idx="1"/>
          </p:nvPr>
        </p:nvSpPr>
        <p:spPr>
          <a:xfrm>
            <a:off x="3851920" y="1145065"/>
            <a:ext cx="4760268" cy="545145"/>
          </a:xfrm>
        </p:spPr>
        <p:txBody>
          <a:bodyPr anchor="ctr"/>
          <a:lstStyle/>
          <a:p>
            <a:pPr algn="r"/>
            <a:r>
              <a:rPr lang="en-US" sz="1800" dirty="0"/>
              <a:t>Security Functional Components</a:t>
            </a:r>
            <a:endParaRPr lang="en-US" dirty="0"/>
          </a:p>
        </p:txBody>
      </p:sp>
      <p:graphicFrame>
        <p:nvGraphicFramePr>
          <p:cNvPr id="10" name="Table 3">
            <a:extLst>
              <a:ext uri="{FF2B5EF4-FFF2-40B4-BE49-F238E27FC236}">
                <a16:creationId xmlns:a16="http://schemas.microsoft.com/office/drawing/2014/main" id="{35E88FFD-DC94-46DF-B8B8-867CAF5AA979}"/>
              </a:ext>
            </a:extLst>
          </p:cNvPr>
          <p:cNvGraphicFramePr/>
          <p:nvPr>
            <p:extLst>
              <p:ext uri="{D42A27DB-BD31-4B8C-83A1-F6EECF244321}">
                <p14:modId xmlns:p14="http://schemas.microsoft.com/office/powerpoint/2010/main" val="2990888143"/>
              </p:ext>
            </p:extLst>
          </p:nvPr>
        </p:nvGraphicFramePr>
        <p:xfrm>
          <a:off x="2235853" y="2088670"/>
          <a:ext cx="4000528" cy="3071834"/>
        </p:xfrm>
        <a:graphic>
          <a:graphicData uri="http://schemas.openxmlformats.org/drawingml/2006/table">
            <a:tbl>
              <a:tblPr/>
              <a:tblGrid>
                <a:gridCol w="1279570">
                  <a:extLst>
                    <a:ext uri="{9D8B030D-6E8A-4147-A177-3AD203B41FA5}">
                      <a16:colId xmlns:a16="http://schemas.microsoft.com/office/drawing/2014/main" val="20000"/>
                    </a:ext>
                  </a:extLst>
                </a:gridCol>
                <a:gridCol w="2720958">
                  <a:extLst>
                    <a:ext uri="{9D8B030D-6E8A-4147-A177-3AD203B41FA5}">
                      <a16:colId xmlns:a16="http://schemas.microsoft.com/office/drawing/2014/main" val="20001"/>
                    </a:ext>
                  </a:extLst>
                </a:gridCol>
              </a:tblGrid>
              <a:tr h="797626">
                <a:tc gridSpan="2">
                  <a:txBody>
                    <a:bodyPr/>
                    <a:lstStyle/>
                    <a:p>
                      <a:pPr marL="0" marR="0" indent="0" algn="r" defTabSz="914400" eaLnBrk="1" fontAlgn="auto" latinLnBrk="0" hangingPunct="1">
                        <a:lnSpc>
                          <a:spcPct val="100000"/>
                        </a:lnSpc>
                        <a:spcBef>
                          <a:spcPts val="0"/>
                        </a:spcBef>
                        <a:spcAft>
                          <a:spcPts val="0"/>
                        </a:spcAft>
                        <a:buClrTx/>
                        <a:buSzTx/>
                        <a:buFontTx/>
                        <a:buNone/>
                        <a:tabLst/>
                        <a:defRPr/>
                      </a:pPr>
                      <a:r>
                        <a:rPr lang="en-US" sz="1800" b="1" strike="noStrike" spc="-1" dirty="0">
                          <a:solidFill>
                            <a:schemeClr val="bg1"/>
                          </a:solidFill>
                          <a:uFill>
                            <a:solidFill>
                              <a:srgbClr val="FFFFFF"/>
                            </a:solidFill>
                          </a:uFill>
                          <a:latin typeface="+mn-lt"/>
                          <a:ea typeface="+mn-ea"/>
                        </a:rPr>
                        <a:t>Security Functional Requirements</a:t>
                      </a:r>
                      <a:endParaRPr lang="en-US" sz="1800" b="0" strike="noStrike" spc="-1" dirty="0">
                        <a:solidFill>
                          <a:schemeClr val="bg1"/>
                        </a:solidFill>
                        <a:uFill>
                          <a:solidFill>
                            <a:srgbClr val="FFFFFF"/>
                          </a:solidFill>
                        </a:uFill>
                        <a:latin typeface="+mn-lt"/>
                      </a:endParaRPr>
                    </a:p>
                  </a:txBody>
                  <a:tcPr marL="86760" marR="8676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hMerge="1">
                  <a:txBody>
                    <a:bodyPr/>
                    <a:lstStyle/>
                    <a:p>
                      <a:endParaRPr lang="en-US"/>
                    </a:p>
                  </a:txBody>
                  <a:tcPr>
                    <a:solidFill>
                      <a:srgbClr val="729FCF"/>
                    </a:solidFill>
                  </a:tcPr>
                </a:tc>
                <a:extLst>
                  <a:ext uri="{0D108BD9-81ED-4DB2-BD59-A6C34878D82A}">
                    <a16:rowId xmlns:a16="http://schemas.microsoft.com/office/drawing/2014/main" val="10000"/>
                  </a:ext>
                </a:extLst>
              </a:tr>
              <a:tr h="713665">
                <a:tc>
                  <a:txBody>
                    <a:bodyPr/>
                    <a:lstStyle/>
                    <a:p>
                      <a:pPr>
                        <a:lnSpc>
                          <a:spcPct val="100000"/>
                        </a:lnSpc>
                      </a:pPr>
                      <a:r>
                        <a:rPr lang="en-US" sz="1400" b="1" strike="noStrike" spc="-1">
                          <a:solidFill>
                            <a:srgbClr val="10243E"/>
                          </a:solidFill>
                          <a:uFill>
                            <a:solidFill>
                              <a:srgbClr val="FFFFFF"/>
                            </a:solidFill>
                          </a:uFill>
                          <a:latin typeface="Arial"/>
                        </a:rPr>
                        <a:t>FDP_ETC.1</a:t>
                      </a:r>
                      <a:endParaRPr lang="en-US" sz="1800" b="0" strike="noStrike" spc="-1">
                        <a:solidFill>
                          <a:srgbClr val="000000"/>
                        </a:solidFill>
                        <a:uFill>
                          <a:solidFill>
                            <a:srgbClr val="FFFFFF"/>
                          </a:solidFill>
                        </a:uFill>
                        <a:latin typeface="Arial"/>
                      </a:endParaRPr>
                    </a:p>
                  </a:txBody>
                  <a:tcPr marL="86760" marR="8676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pPr>
                      <a:r>
                        <a:rPr lang="en-US" sz="1400" b="0" strike="noStrike" spc="-1">
                          <a:solidFill>
                            <a:srgbClr val="000000"/>
                          </a:solidFill>
                          <a:uFill>
                            <a:solidFill>
                              <a:srgbClr val="FFFFFF"/>
                            </a:solidFill>
                          </a:uFill>
                          <a:latin typeface="Arial"/>
                        </a:rPr>
                        <a:t>Export of user data without security attributes</a:t>
                      </a:r>
                      <a:endParaRPr lang="en-US" sz="1800" b="0" strike="noStrike" spc="-1">
                        <a:solidFill>
                          <a:srgbClr val="000000"/>
                        </a:solidFill>
                        <a:uFill>
                          <a:solidFill>
                            <a:srgbClr val="FFFFFF"/>
                          </a:solidFill>
                        </a:uFill>
                        <a:latin typeface="Arial"/>
                      </a:endParaRPr>
                    </a:p>
                  </a:txBody>
                  <a:tcPr marL="86760" marR="86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1"/>
                  </a:ext>
                </a:extLst>
              </a:tr>
              <a:tr h="423439">
                <a:tc>
                  <a:txBody>
                    <a:bodyPr/>
                    <a:lstStyle/>
                    <a:p>
                      <a:pPr>
                        <a:lnSpc>
                          <a:spcPct val="100000"/>
                        </a:lnSpc>
                      </a:pPr>
                      <a:r>
                        <a:rPr lang="en-US" sz="1400" b="1" strike="noStrike" spc="-1">
                          <a:solidFill>
                            <a:srgbClr val="10243E"/>
                          </a:solidFill>
                          <a:uFill>
                            <a:solidFill>
                              <a:srgbClr val="FFFFFF"/>
                            </a:solidFill>
                          </a:uFill>
                          <a:latin typeface="Arial"/>
                        </a:rPr>
                        <a:t>FDP_IFC.1</a:t>
                      </a:r>
                      <a:endParaRPr lang="en-US" sz="1800" b="0" strike="noStrike" spc="-1">
                        <a:solidFill>
                          <a:srgbClr val="000000"/>
                        </a:solidFill>
                        <a:uFill>
                          <a:solidFill>
                            <a:srgbClr val="FFFFFF"/>
                          </a:solidFill>
                        </a:uFill>
                        <a:latin typeface="Arial"/>
                      </a:endParaRPr>
                    </a:p>
                  </a:txBody>
                  <a:tcPr marL="86760" marR="86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en-US" sz="1400" b="0" strike="noStrike" spc="-1">
                          <a:solidFill>
                            <a:srgbClr val="000000"/>
                          </a:solidFill>
                          <a:uFill>
                            <a:solidFill>
                              <a:srgbClr val="FFFFFF"/>
                            </a:solidFill>
                          </a:uFill>
                          <a:latin typeface="Arial"/>
                        </a:rPr>
                        <a:t>Subset information flow control</a:t>
                      </a:r>
                      <a:endParaRPr lang="en-US" sz="1800" b="0" strike="noStrike" spc="-1">
                        <a:solidFill>
                          <a:srgbClr val="000000"/>
                        </a:solidFill>
                        <a:uFill>
                          <a:solidFill>
                            <a:srgbClr val="FFFFFF"/>
                          </a:solidFill>
                        </a:uFill>
                        <a:latin typeface="Arial"/>
                      </a:endParaRPr>
                    </a:p>
                  </a:txBody>
                  <a:tcPr marL="86760" marR="86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2"/>
                  </a:ext>
                </a:extLst>
              </a:tr>
              <a:tr h="423439">
                <a:tc>
                  <a:txBody>
                    <a:bodyPr/>
                    <a:lstStyle/>
                    <a:p>
                      <a:pPr>
                        <a:lnSpc>
                          <a:spcPct val="100000"/>
                        </a:lnSpc>
                      </a:pPr>
                      <a:r>
                        <a:rPr lang="en-US" sz="1400" b="1" strike="noStrike" spc="-1" dirty="0">
                          <a:solidFill>
                            <a:srgbClr val="10243E"/>
                          </a:solidFill>
                          <a:uFill>
                            <a:solidFill>
                              <a:srgbClr val="FFFFFF"/>
                            </a:solidFill>
                          </a:uFill>
                          <a:latin typeface="Arial"/>
                        </a:rPr>
                        <a:t>FDP_IFF.1</a:t>
                      </a:r>
                      <a:endParaRPr lang="en-US" sz="1800" b="0" strike="noStrike" spc="-1" dirty="0">
                        <a:solidFill>
                          <a:srgbClr val="000000"/>
                        </a:solidFill>
                        <a:uFill>
                          <a:solidFill>
                            <a:srgbClr val="FFFFFF"/>
                          </a:solidFill>
                        </a:uFill>
                        <a:latin typeface="Arial"/>
                      </a:endParaRPr>
                    </a:p>
                  </a:txBody>
                  <a:tcPr marL="86760" marR="86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pPr>
                      <a:r>
                        <a:rPr lang="en-US" sz="1400" b="0" strike="noStrike" spc="-1">
                          <a:solidFill>
                            <a:srgbClr val="000000"/>
                          </a:solidFill>
                          <a:uFill>
                            <a:solidFill>
                              <a:srgbClr val="FFFFFF"/>
                            </a:solidFill>
                          </a:uFill>
                          <a:latin typeface="Arial"/>
                        </a:rPr>
                        <a:t>Simple security attributes</a:t>
                      </a:r>
                      <a:endParaRPr lang="en-US" sz="1800" b="0" strike="noStrike" spc="-1">
                        <a:solidFill>
                          <a:srgbClr val="000000"/>
                        </a:solidFill>
                        <a:uFill>
                          <a:solidFill>
                            <a:srgbClr val="FFFFFF"/>
                          </a:solidFill>
                        </a:uFill>
                        <a:latin typeface="Arial"/>
                      </a:endParaRPr>
                    </a:p>
                  </a:txBody>
                  <a:tcPr marL="86760" marR="86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3"/>
                  </a:ext>
                </a:extLst>
              </a:tr>
              <a:tr h="713665">
                <a:tc>
                  <a:txBody>
                    <a:bodyPr/>
                    <a:lstStyle/>
                    <a:p>
                      <a:pPr>
                        <a:lnSpc>
                          <a:spcPct val="100000"/>
                        </a:lnSpc>
                      </a:pPr>
                      <a:r>
                        <a:rPr lang="en-US" sz="1400" b="1" strike="noStrike" spc="-1" dirty="0">
                          <a:solidFill>
                            <a:srgbClr val="10243E"/>
                          </a:solidFill>
                          <a:uFill>
                            <a:solidFill>
                              <a:srgbClr val="FFFFFF"/>
                            </a:solidFill>
                          </a:uFill>
                          <a:latin typeface="Arial"/>
                        </a:rPr>
                        <a:t>FDP_ITC.1</a:t>
                      </a:r>
                      <a:endParaRPr lang="en-US" sz="1800" b="0" strike="noStrike" spc="-1" dirty="0">
                        <a:solidFill>
                          <a:srgbClr val="000000"/>
                        </a:solidFill>
                        <a:uFill>
                          <a:solidFill>
                            <a:srgbClr val="FFFFFF"/>
                          </a:solidFill>
                        </a:uFill>
                        <a:latin typeface="Arial"/>
                      </a:endParaRPr>
                    </a:p>
                  </a:txBody>
                  <a:tcPr marL="86760" marR="86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en-US" sz="1400" b="0" strike="noStrike" spc="-1" dirty="0">
                          <a:solidFill>
                            <a:srgbClr val="000000"/>
                          </a:solidFill>
                          <a:uFill>
                            <a:solidFill>
                              <a:srgbClr val="FFFFFF"/>
                            </a:solidFill>
                          </a:uFill>
                          <a:latin typeface="Arial"/>
                        </a:rPr>
                        <a:t>Import of user data without attributes</a:t>
                      </a:r>
                      <a:endParaRPr lang="en-US" sz="1800" b="0" strike="noStrike" spc="-1" dirty="0">
                        <a:solidFill>
                          <a:srgbClr val="000000"/>
                        </a:solidFill>
                        <a:uFill>
                          <a:solidFill>
                            <a:srgbClr val="FFFFFF"/>
                          </a:solidFill>
                        </a:uFill>
                        <a:latin typeface="Arial"/>
                      </a:endParaRPr>
                    </a:p>
                  </a:txBody>
                  <a:tcPr marL="86760" marR="86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4"/>
                  </a:ext>
                </a:extLst>
              </a:tr>
            </a:tbl>
          </a:graphicData>
        </a:graphic>
      </p:graphicFrame>
      <p:sp>
        <p:nvSpPr>
          <p:cNvPr id="12" name="TextBox 11">
            <a:extLst>
              <a:ext uri="{FF2B5EF4-FFF2-40B4-BE49-F238E27FC236}">
                <a16:creationId xmlns:a16="http://schemas.microsoft.com/office/drawing/2014/main" id="{F889F054-EA3F-49FF-B59B-2443493752DF}"/>
              </a:ext>
            </a:extLst>
          </p:cNvPr>
          <p:cNvSpPr txBox="1"/>
          <p:nvPr/>
        </p:nvSpPr>
        <p:spPr>
          <a:xfrm>
            <a:off x="2235853" y="5111769"/>
            <a:ext cx="4000528" cy="646331"/>
          </a:xfrm>
          <a:custGeom>
            <a:avLst/>
            <a:gdLst>
              <a:gd name="connsiteX0" fmla="*/ 0 w 3786214"/>
              <a:gd name="connsiteY0" fmla="*/ 0 h 923330"/>
              <a:gd name="connsiteX1" fmla="*/ 3786214 w 3786214"/>
              <a:gd name="connsiteY1" fmla="*/ 0 h 923330"/>
              <a:gd name="connsiteX2" fmla="*/ 3786214 w 3786214"/>
              <a:gd name="connsiteY2" fmla="*/ 923330 h 923330"/>
              <a:gd name="connsiteX3" fmla="*/ 0 w 3786214"/>
              <a:gd name="connsiteY3" fmla="*/ 923330 h 923330"/>
              <a:gd name="connsiteX4" fmla="*/ 0 w 3786214"/>
              <a:gd name="connsiteY4" fmla="*/ 0 h 923330"/>
              <a:gd name="connsiteX0" fmla="*/ 0 w 3786214"/>
              <a:gd name="connsiteY0" fmla="*/ 0 h 923330"/>
              <a:gd name="connsiteX1" fmla="*/ 3786214 w 3786214"/>
              <a:gd name="connsiteY1" fmla="*/ 0 h 923330"/>
              <a:gd name="connsiteX2" fmla="*/ 3772961 w 3786214"/>
              <a:gd name="connsiteY2" fmla="*/ 671538 h 923330"/>
              <a:gd name="connsiteX3" fmla="*/ 0 w 3786214"/>
              <a:gd name="connsiteY3" fmla="*/ 923330 h 923330"/>
              <a:gd name="connsiteX4" fmla="*/ 0 w 3786214"/>
              <a:gd name="connsiteY4" fmla="*/ 0 h 923330"/>
              <a:gd name="connsiteX0" fmla="*/ 13252 w 3799466"/>
              <a:gd name="connsiteY0" fmla="*/ 0 h 671539"/>
              <a:gd name="connsiteX1" fmla="*/ 3799466 w 3799466"/>
              <a:gd name="connsiteY1" fmla="*/ 0 h 671539"/>
              <a:gd name="connsiteX2" fmla="*/ 3786213 w 3799466"/>
              <a:gd name="connsiteY2" fmla="*/ 671538 h 671539"/>
              <a:gd name="connsiteX3" fmla="*/ 0 w 3799466"/>
              <a:gd name="connsiteY3" fmla="*/ 671539 h 671539"/>
              <a:gd name="connsiteX4" fmla="*/ 13252 w 3799466"/>
              <a:gd name="connsiteY4" fmla="*/ 0 h 6715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99466" h="671539">
                <a:moveTo>
                  <a:pt x="13252" y="0"/>
                </a:moveTo>
                <a:lnTo>
                  <a:pt x="3799466" y="0"/>
                </a:lnTo>
                <a:lnTo>
                  <a:pt x="3786213" y="671538"/>
                </a:lnTo>
                <a:lnTo>
                  <a:pt x="0" y="671539"/>
                </a:lnTo>
                <a:lnTo>
                  <a:pt x="13252" y="0"/>
                </a:lnTo>
                <a:close/>
              </a:path>
            </a:pathLst>
          </a:custGeom>
          <a:solidFill>
            <a:schemeClr val="tx2">
              <a:lumMod val="50000"/>
            </a:schemeClr>
          </a:solidFill>
        </p:spPr>
        <p:txBody>
          <a:bodyPr wrap="square" rtlCol="0" anchor="ctr">
            <a:spAutoFit/>
          </a:bodyPr>
          <a:lstStyle/>
          <a:p>
            <a:r>
              <a:rPr lang="en-US" b="1" spc="-1" dirty="0">
                <a:solidFill>
                  <a:srgbClr val="FFFFFF"/>
                </a:solidFill>
                <a:uFill>
                  <a:solidFill>
                    <a:srgbClr val="FFFFFF"/>
                  </a:solidFill>
                </a:uFill>
              </a:rPr>
              <a:t>Security functional requirements are similar to the PSSPP</a:t>
            </a:r>
          </a:p>
        </p:txBody>
      </p:sp>
      <p:sp>
        <p:nvSpPr>
          <p:cNvPr id="13" name="Date Placeholder 12">
            <a:extLst>
              <a:ext uri="{FF2B5EF4-FFF2-40B4-BE49-F238E27FC236}">
                <a16:creationId xmlns:a16="http://schemas.microsoft.com/office/drawing/2014/main" id="{36CA9128-9AE8-4319-9716-D5FE359F4065}"/>
              </a:ext>
            </a:extLst>
          </p:cNvPr>
          <p:cNvSpPr>
            <a:spLocks noGrp="1"/>
          </p:cNvSpPr>
          <p:nvPr>
            <p:ph type="dt" sz="half" idx="10"/>
          </p:nvPr>
        </p:nvSpPr>
        <p:spPr>
          <a:xfrm>
            <a:off x="251520" y="6400799"/>
            <a:ext cx="2133600" cy="365125"/>
          </a:xfrm>
        </p:spPr>
        <p:txBody>
          <a:bodyPr/>
          <a:lstStyle/>
          <a:p>
            <a:r>
              <a:rPr lang="en-US"/>
              <a:t>2020-03-26</a:t>
            </a:r>
            <a:endParaRPr lang="en-US" dirty="0"/>
          </a:p>
        </p:txBody>
      </p:sp>
      <p:sp>
        <p:nvSpPr>
          <p:cNvPr id="14" name="Footer Placeholder 13">
            <a:extLst>
              <a:ext uri="{FF2B5EF4-FFF2-40B4-BE49-F238E27FC236}">
                <a16:creationId xmlns:a16="http://schemas.microsoft.com/office/drawing/2014/main" id="{06BE0C8D-88C4-4956-8112-B226F42C5A8F}"/>
              </a:ext>
            </a:extLst>
          </p:cNvPr>
          <p:cNvSpPr>
            <a:spLocks noGrp="1"/>
          </p:cNvSpPr>
          <p:nvPr>
            <p:ph type="ftr" sz="quarter" idx="11"/>
          </p:nvPr>
        </p:nvSpPr>
        <p:spPr>
          <a:xfrm>
            <a:off x="3124020" y="6406453"/>
            <a:ext cx="2895600" cy="365125"/>
          </a:xfrm>
        </p:spPr>
        <p:txBody>
          <a:bodyPr/>
          <a:lstStyle/>
          <a:p>
            <a:r>
              <a:rPr lang="en-US"/>
              <a:t>PV204 </a:t>
            </a:r>
            <a:endParaRPr lang="en-US" dirty="0"/>
          </a:p>
        </p:txBody>
      </p:sp>
      <p:sp>
        <p:nvSpPr>
          <p:cNvPr id="16" name="Slide Number Placeholder 15">
            <a:extLst>
              <a:ext uri="{FF2B5EF4-FFF2-40B4-BE49-F238E27FC236}">
                <a16:creationId xmlns:a16="http://schemas.microsoft.com/office/drawing/2014/main" id="{3DEE8A17-A7FF-42CB-B112-CCCECDC4DE3F}"/>
              </a:ext>
            </a:extLst>
          </p:cNvPr>
          <p:cNvSpPr>
            <a:spLocks noGrp="1"/>
          </p:cNvSpPr>
          <p:nvPr>
            <p:ph type="sldNum" sz="quarter" idx="12"/>
          </p:nvPr>
        </p:nvSpPr>
        <p:spPr/>
        <p:txBody>
          <a:bodyPr/>
          <a:lstStyle/>
          <a:p>
            <a:fld id="{71EF5873-10D2-4FEE-AE7C-458464C99677}" type="slidenum">
              <a:rPr lang="en-US" smtClean="0"/>
              <a:pPr/>
              <a:t>4</a:t>
            </a:fld>
            <a:r>
              <a:rPr lang="en-US"/>
              <a:t>/20</a:t>
            </a:r>
            <a:endParaRPr lang="en-US" dirty="0"/>
          </a:p>
        </p:txBody>
      </p:sp>
    </p:spTree>
    <p:extLst>
      <p:ext uri="{BB962C8B-B14F-4D97-AF65-F5344CB8AC3E}">
        <p14:creationId xmlns:p14="http://schemas.microsoft.com/office/powerpoint/2010/main" val="902109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2">
            <a:extLst>
              <a:ext uri="{FF2B5EF4-FFF2-40B4-BE49-F238E27FC236}">
                <a16:creationId xmlns:a16="http://schemas.microsoft.com/office/drawing/2014/main" id="{11C4135F-64BA-4B6E-B5A7-50E45C0050DE}"/>
              </a:ext>
            </a:extLst>
          </p:cNvPr>
          <p:cNvGraphicFramePr>
            <a:graphicFrameLocks noGrp="1"/>
          </p:cNvGraphicFramePr>
          <p:nvPr>
            <p:ph sz="quarter" idx="4"/>
            <p:extLst>
              <p:ext uri="{D42A27DB-BD31-4B8C-83A1-F6EECF244321}">
                <p14:modId xmlns:p14="http://schemas.microsoft.com/office/powerpoint/2010/main" val="3683204062"/>
              </p:ext>
            </p:extLst>
          </p:nvPr>
        </p:nvGraphicFramePr>
        <p:xfrm>
          <a:off x="4427984" y="2174875"/>
          <a:ext cx="4258816" cy="2849880"/>
        </p:xfrm>
        <a:graphic>
          <a:graphicData uri="http://schemas.openxmlformats.org/drawingml/2006/table">
            <a:tbl>
              <a:tblPr firstRow="1" bandRow="1">
                <a:tableStyleId>{5C22544A-7EE6-4342-B048-85BDC9FD1C3A}</a:tableStyleId>
              </a:tblPr>
              <a:tblGrid>
                <a:gridCol w="1584176">
                  <a:extLst>
                    <a:ext uri="{9D8B030D-6E8A-4147-A177-3AD203B41FA5}">
                      <a16:colId xmlns:a16="http://schemas.microsoft.com/office/drawing/2014/main" val="3593405675"/>
                    </a:ext>
                  </a:extLst>
                </a:gridCol>
                <a:gridCol w="2674640">
                  <a:extLst>
                    <a:ext uri="{9D8B030D-6E8A-4147-A177-3AD203B41FA5}">
                      <a16:colId xmlns:a16="http://schemas.microsoft.com/office/drawing/2014/main" val="2998835901"/>
                    </a:ext>
                  </a:extLst>
                </a:gridCol>
              </a:tblGrid>
              <a:tr h="370840">
                <a:tc gridSpan="2">
                  <a:txBody>
                    <a:bodyPr/>
                    <a:lstStyle/>
                    <a:p>
                      <a:pPr algn="ctr"/>
                      <a:r>
                        <a:rPr lang="en-US" dirty="0"/>
                        <a:t>Security Objective Environment</a:t>
                      </a:r>
                    </a:p>
                  </a:txBody>
                  <a:tcPr/>
                </a:tc>
                <a:tc hMerge="1">
                  <a:txBody>
                    <a:bodyPr/>
                    <a:lstStyle/>
                    <a:p>
                      <a:endParaRPr lang="en-US" dirty="0"/>
                    </a:p>
                  </a:txBody>
                  <a:tcPr/>
                </a:tc>
                <a:extLst>
                  <a:ext uri="{0D108BD9-81ED-4DB2-BD59-A6C34878D82A}">
                    <a16:rowId xmlns:a16="http://schemas.microsoft.com/office/drawing/2014/main" val="1827837005"/>
                  </a:ext>
                </a:extLst>
              </a:tr>
              <a:tr h="370840">
                <a:tc>
                  <a:txBody>
                    <a:bodyPr/>
                    <a:lstStyle/>
                    <a:p>
                      <a:pPr>
                        <a:lnSpc>
                          <a:spcPct val="100000"/>
                        </a:lnSpc>
                      </a:pPr>
                      <a:r>
                        <a:rPr lang="en-US" sz="1600" b="1" strike="noStrike" spc="-1" dirty="0">
                          <a:solidFill>
                            <a:schemeClr val="tx2">
                              <a:lumMod val="50000"/>
                            </a:schemeClr>
                          </a:solidFill>
                          <a:uFill>
                            <a:solidFill>
                              <a:srgbClr val="FFFFFF"/>
                            </a:solidFill>
                          </a:uFill>
                          <a:latin typeface="+mn-lt"/>
                        </a:rPr>
                        <a:t>OE.EMISSION</a:t>
                      </a:r>
                      <a:endParaRPr lang="en-US" sz="1600" b="1" strike="noStrike" spc="-1" dirty="0">
                        <a:solidFill>
                          <a:schemeClr val="tx2">
                            <a:lumMod val="50000"/>
                          </a:schemeClr>
                        </a:solidFill>
                        <a:uFill>
                          <a:solidFill>
                            <a:srgbClr val="FFFFFF"/>
                          </a:solidFill>
                        </a:uFill>
                        <a:latin typeface="Arial"/>
                      </a:endParaRPr>
                    </a:p>
                  </a:txBody>
                  <a:tcPr marL="86760" marR="86760"/>
                </a:tc>
                <a:tc>
                  <a:txBody>
                    <a:bodyPr/>
                    <a:lstStyle/>
                    <a:p>
                      <a:pPr>
                        <a:lnSpc>
                          <a:spcPct val="100000"/>
                        </a:lnSpc>
                      </a:pPr>
                      <a:r>
                        <a:rPr lang="en-US" sz="1600" b="0" strike="noStrike" spc="-1" dirty="0">
                          <a:solidFill>
                            <a:srgbClr val="000000"/>
                          </a:solidFill>
                          <a:uFill>
                            <a:solidFill>
                              <a:srgbClr val="FFFFFF"/>
                            </a:solidFill>
                          </a:uFill>
                          <a:latin typeface="+mn-lt"/>
                        </a:rPr>
                        <a:t>Limited electromagnetic</a:t>
                      </a:r>
                      <a:r>
                        <a:rPr lang="en-US" sz="1600" b="0" strike="noStrike" spc="-1" baseline="0" dirty="0">
                          <a:solidFill>
                            <a:srgbClr val="000000"/>
                          </a:solidFill>
                          <a:uFill>
                            <a:solidFill>
                              <a:srgbClr val="FFFFFF"/>
                            </a:solidFill>
                          </a:uFill>
                          <a:latin typeface="+mn-lt"/>
                        </a:rPr>
                        <a:t> radiation</a:t>
                      </a:r>
                      <a:endParaRPr lang="en-US" sz="1600" b="0" strike="noStrike" spc="-1" dirty="0">
                        <a:solidFill>
                          <a:srgbClr val="000000"/>
                        </a:solidFill>
                        <a:uFill>
                          <a:solidFill>
                            <a:srgbClr val="FFFFFF"/>
                          </a:solidFill>
                        </a:uFill>
                        <a:latin typeface="+mn-lt"/>
                      </a:endParaRPr>
                    </a:p>
                  </a:txBody>
                  <a:tcPr marL="86760" marR="86760"/>
                </a:tc>
                <a:extLst>
                  <a:ext uri="{0D108BD9-81ED-4DB2-BD59-A6C34878D82A}">
                    <a16:rowId xmlns:a16="http://schemas.microsoft.com/office/drawing/2014/main" val="1390752630"/>
                  </a:ext>
                </a:extLst>
              </a:tr>
              <a:tr h="370840">
                <a:tc>
                  <a:txBody>
                    <a:bodyPr/>
                    <a:lstStyle/>
                    <a:p>
                      <a:pPr>
                        <a:lnSpc>
                          <a:spcPct val="100000"/>
                        </a:lnSpc>
                      </a:pPr>
                      <a:r>
                        <a:rPr lang="en-US" sz="1600" b="1" strike="noStrike" spc="-1" dirty="0">
                          <a:solidFill>
                            <a:schemeClr val="tx2">
                              <a:lumMod val="50000"/>
                            </a:schemeClr>
                          </a:solidFill>
                          <a:uFill>
                            <a:solidFill>
                              <a:srgbClr val="FFFFFF"/>
                            </a:solidFill>
                          </a:uFill>
                          <a:latin typeface="+mn-lt"/>
                        </a:rPr>
                        <a:t>OE.MANAGE </a:t>
                      </a:r>
                      <a:endParaRPr lang="en-US" sz="1600" b="1" strike="noStrike" spc="-1" dirty="0">
                        <a:solidFill>
                          <a:schemeClr val="tx2">
                            <a:lumMod val="50000"/>
                          </a:schemeClr>
                        </a:solidFill>
                        <a:uFill>
                          <a:solidFill>
                            <a:srgbClr val="FFFFFF"/>
                          </a:solidFill>
                        </a:uFill>
                        <a:latin typeface="Arial"/>
                      </a:endParaRPr>
                    </a:p>
                  </a:txBody>
                  <a:tcPr marL="86760" marR="86760"/>
                </a:tc>
                <a:tc>
                  <a:txBody>
                    <a:bodyPr/>
                    <a:lstStyle/>
                    <a:p>
                      <a:pPr>
                        <a:lnSpc>
                          <a:spcPct val="100000"/>
                        </a:lnSpc>
                      </a:pPr>
                      <a:r>
                        <a:rPr lang="en-IN" sz="1600" b="0" strike="noStrike" spc="-1" dirty="0">
                          <a:solidFill>
                            <a:srgbClr val="000000"/>
                          </a:solidFill>
                          <a:uFill>
                            <a:solidFill>
                              <a:srgbClr val="FFFFFF"/>
                            </a:solidFill>
                          </a:uFill>
                          <a:latin typeface="+mn-lt"/>
                        </a:rPr>
                        <a:t>Install and manage as per directions</a:t>
                      </a:r>
                      <a:endParaRPr lang="en-US" sz="1600" b="0" strike="noStrike" spc="-1" dirty="0">
                        <a:solidFill>
                          <a:srgbClr val="000000"/>
                        </a:solidFill>
                        <a:uFill>
                          <a:solidFill>
                            <a:srgbClr val="FFFFFF"/>
                          </a:solidFill>
                        </a:uFill>
                        <a:latin typeface="+mn-lt"/>
                      </a:endParaRPr>
                    </a:p>
                  </a:txBody>
                  <a:tcPr marL="86760" marR="86760"/>
                </a:tc>
                <a:extLst>
                  <a:ext uri="{0D108BD9-81ED-4DB2-BD59-A6C34878D82A}">
                    <a16:rowId xmlns:a16="http://schemas.microsoft.com/office/drawing/2014/main" val="4112649566"/>
                  </a:ext>
                </a:extLst>
              </a:tr>
              <a:tr h="370840">
                <a:tc>
                  <a:txBody>
                    <a:bodyPr/>
                    <a:lstStyle/>
                    <a:p>
                      <a:pPr>
                        <a:lnSpc>
                          <a:spcPct val="100000"/>
                        </a:lnSpc>
                      </a:pPr>
                      <a:r>
                        <a:rPr lang="en-US" sz="1600" b="1" strike="noStrike" spc="-1" dirty="0">
                          <a:solidFill>
                            <a:schemeClr val="tx2">
                              <a:lumMod val="50000"/>
                            </a:schemeClr>
                          </a:solidFill>
                          <a:uFill>
                            <a:solidFill>
                              <a:srgbClr val="FFFFFF"/>
                            </a:solidFill>
                          </a:uFill>
                          <a:latin typeface="+mn-lt"/>
                        </a:rPr>
                        <a:t>OE.NOEVIL </a:t>
                      </a:r>
                      <a:endParaRPr lang="en-US" sz="1600" b="1" strike="noStrike" spc="-1" dirty="0">
                        <a:solidFill>
                          <a:schemeClr val="tx2">
                            <a:lumMod val="50000"/>
                          </a:schemeClr>
                        </a:solidFill>
                        <a:uFill>
                          <a:solidFill>
                            <a:srgbClr val="FFFFFF"/>
                          </a:solidFill>
                        </a:uFill>
                        <a:latin typeface="Arial"/>
                      </a:endParaRPr>
                    </a:p>
                  </a:txBody>
                  <a:tcPr marL="86760" marR="86760"/>
                </a:tc>
                <a:tc>
                  <a:txBody>
                    <a:bodyPr/>
                    <a:lstStyle/>
                    <a:p>
                      <a:pPr>
                        <a:lnSpc>
                          <a:spcPct val="100000"/>
                        </a:lnSpc>
                      </a:pPr>
                      <a:r>
                        <a:rPr lang="en-IN" sz="1600" b="0" strike="noStrike" spc="-1" dirty="0">
                          <a:solidFill>
                            <a:srgbClr val="000000"/>
                          </a:solidFill>
                          <a:uFill>
                            <a:solidFill>
                              <a:srgbClr val="FFFFFF"/>
                            </a:solidFill>
                          </a:uFill>
                          <a:latin typeface="+mn-lt"/>
                        </a:rPr>
                        <a:t>Authorised user non hostile</a:t>
                      </a:r>
                      <a:endParaRPr lang="en-US" sz="1600" b="0" strike="noStrike" spc="-1" dirty="0">
                        <a:solidFill>
                          <a:srgbClr val="000000"/>
                        </a:solidFill>
                        <a:uFill>
                          <a:solidFill>
                            <a:srgbClr val="FFFFFF"/>
                          </a:solidFill>
                        </a:uFill>
                        <a:latin typeface="+mn-lt"/>
                      </a:endParaRPr>
                    </a:p>
                  </a:txBody>
                  <a:tcPr marL="86760" marR="86760"/>
                </a:tc>
                <a:extLst>
                  <a:ext uri="{0D108BD9-81ED-4DB2-BD59-A6C34878D82A}">
                    <a16:rowId xmlns:a16="http://schemas.microsoft.com/office/drawing/2014/main" val="3798691030"/>
                  </a:ext>
                </a:extLst>
              </a:tr>
              <a:tr h="370840">
                <a:tc>
                  <a:txBody>
                    <a:bodyPr/>
                    <a:lstStyle/>
                    <a:p>
                      <a:pPr>
                        <a:lnSpc>
                          <a:spcPct val="100000"/>
                        </a:lnSpc>
                      </a:pPr>
                      <a:r>
                        <a:rPr lang="en-IN" sz="1600" b="1" dirty="0">
                          <a:solidFill>
                            <a:schemeClr val="tx2">
                              <a:lumMod val="50000"/>
                            </a:schemeClr>
                          </a:solidFill>
                          <a:latin typeface="+mn-lt"/>
                          <a:ea typeface="+mn-ea"/>
                          <a:cs typeface="+mn-cs"/>
                        </a:rPr>
                        <a:t>OE.PHYSICAL</a:t>
                      </a:r>
                      <a:endParaRPr lang="en-US" sz="1600" b="1" strike="noStrike" spc="-1" dirty="0">
                        <a:solidFill>
                          <a:schemeClr val="tx2">
                            <a:lumMod val="50000"/>
                          </a:schemeClr>
                        </a:solidFill>
                        <a:uFill>
                          <a:solidFill>
                            <a:srgbClr val="FFFFFF"/>
                          </a:solidFill>
                        </a:uFill>
                        <a:latin typeface="Arial"/>
                      </a:endParaRPr>
                    </a:p>
                  </a:txBody>
                  <a:tcPr marL="86760" marR="86760"/>
                </a:tc>
                <a:tc>
                  <a:txBody>
                    <a:bodyPr/>
                    <a:lstStyle/>
                    <a:p>
                      <a:pPr>
                        <a:lnSpc>
                          <a:spcPct val="100000"/>
                        </a:lnSpc>
                      </a:pPr>
                      <a:r>
                        <a:rPr lang="en-IN" sz="1600" b="0" strike="noStrike" spc="-1" dirty="0">
                          <a:solidFill>
                            <a:srgbClr val="000000"/>
                          </a:solidFill>
                          <a:uFill>
                            <a:solidFill>
                              <a:srgbClr val="FFFFFF"/>
                            </a:solidFill>
                          </a:uFill>
                          <a:latin typeface="+mn-lt"/>
                        </a:rPr>
                        <a:t>Physical security of devices</a:t>
                      </a:r>
                      <a:endParaRPr lang="en-US" sz="1600" b="0" strike="noStrike" spc="-1" dirty="0">
                        <a:solidFill>
                          <a:srgbClr val="000000"/>
                        </a:solidFill>
                        <a:uFill>
                          <a:solidFill>
                            <a:srgbClr val="FFFFFF"/>
                          </a:solidFill>
                        </a:uFill>
                        <a:latin typeface="+mn-lt"/>
                      </a:endParaRPr>
                    </a:p>
                  </a:txBody>
                  <a:tcPr marL="86760" marR="86760"/>
                </a:tc>
                <a:extLst>
                  <a:ext uri="{0D108BD9-81ED-4DB2-BD59-A6C34878D82A}">
                    <a16:rowId xmlns:a16="http://schemas.microsoft.com/office/drawing/2014/main" val="829487262"/>
                  </a:ext>
                </a:extLst>
              </a:tr>
              <a:tr h="370840">
                <a:tc>
                  <a:txBody>
                    <a:bodyPr/>
                    <a:lstStyle/>
                    <a:p>
                      <a:pPr>
                        <a:lnSpc>
                          <a:spcPct val="100000"/>
                        </a:lnSpc>
                      </a:pPr>
                      <a:r>
                        <a:rPr lang="en-US" sz="1600" b="1" strike="noStrike" spc="-1" dirty="0">
                          <a:solidFill>
                            <a:schemeClr val="tx2">
                              <a:lumMod val="50000"/>
                            </a:schemeClr>
                          </a:solidFill>
                          <a:uFill>
                            <a:solidFill>
                              <a:srgbClr val="FFFFFF"/>
                            </a:solidFill>
                          </a:uFill>
                          <a:latin typeface="+mn-lt"/>
                        </a:rPr>
                        <a:t>OE.SCENARIO </a:t>
                      </a:r>
                      <a:endParaRPr lang="en-US" sz="1600" b="1" strike="noStrike" spc="-1" dirty="0">
                        <a:solidFill>
                          <a:schemeClr val="tx2">
                            <a:lumMod val="50000"/>
                          </a:schemeClr>
                        </a:solidFill>
                        <a:uFill>
                          <a:solidFill>
                            <a:srgbClr val="FFFFFF"/>
                          </a:solidFill>
                        </a:uFill>
                        <a:latin typeface="Arial"/>
                      </a:endParaRPr>
                    </a:p>
                  </a:txBody>
                  <a:tcPr marL="86760" marR="86760"/>
                </a:tc>
                <a:tc>
                  <a:txBody>
                    <a:bodyPr/>
                    <a:lstStyle/>
                    <a:p>
                      <a:pPr>
                        <a:lnSpc>
                          <a:spcPct val="100000"/>
                        </a:lnSpc>
                      </a:pPr>
                      <a:r>
                        <a:rPr lang="en-IN" sz="1600" b="0" strike="noStrike" spc="-1" dirty="0">
                          <a:solidFill>
                            <a:srgbClr val="000000"/>
                          </a:solidFill>
                          <a:uFill>
                            <a:solidFill>
                              <a:srgbClr val="FFFFFF"/>
                            </a:solidFill>
                          </a:uFill>
                          <a:latin typeface="+mn-lt"/>
                        </a:rPr>
                        <a:t>Attached device vulnerability not TOE concern</a:t>
                      </a:r>
                      <a:endParaRPr lang="en-US" sz="1600" b="0" strike="noStrike" spc="-1" dirty="0">
                        <a:solidFill>
                          <a:srgbClr val="000000"/>
                        </a:solidFill>
                        <a:uFill>
                          <a:solidFill>
                            <a:srgbClr val="FFFFFF"/>
                          </a:solidFill>
                        </a:uFill>
                        <a:latin typeface="+mn-lt"/>
                      </a:endParaRPr>
                    </a:p>
                  </a:txBody>
                  <a:tcPr marL="86760" marR="86760"/>
                </a:tc>
                <a:extLst>
                  <a:ext uri="{0D108BD9-81ED-4DB2-BD59-A6C34878D82A}">
                    <a16:rowId xmlns:a16="http://schemas.microsoft.com/office/drawing/2014/main" val="710166935"/>
                  </a:ext>
                </a:extLst>
              </a:tr>
            </a:tbl>
          </a:graphicData>
        </a:graphic>
      </p:graphicFrame>
      <p:sp>
        <p:nvSpPr>
          <p:cNvPr id="10" name="Title 1">
            <a:extLst>
              <a:ext uri="{FF2B5EF4-FFF2-40B4-BE49-F238E27FC236}">
                <a16:creationId xmlns:a16="http://schemas.microsoft.com/office/drawing/2014/main" id="{00089688-D3BD-4E2C-BB74-08434C8E2EF0}"/>
              </a:ext>
            </a:extLst>
          </p:cNvPr>
          <p:cNvSpPr>
            <a:spLocks noGrp="1"/>
          </p:cNvSpPr>
          <p:nvPr>
            <p:ph type="title"/>
          </p:nvPr>
        </p:nvSpPr>
        <p:spPr>
          <a:xfrm>
            <a:off x="2143124" y="404664"/>
            <a:ext cx="6543675" cy="1012974"/>
          </a:xfrm>
        </p:spPr>
        <p:txBody>
          <a:bodyPr/>
          <a:lstStyle/>
          <a:p>
            <a:pPr algn="r"/>
            <a:r>
              <a:rPr lang="en-US" dirty="0" err="1"/>
              <a:t>Thinklogical</a:t>
            </a:r>
            <a:r>
              <a:rPr lang="en-US" dirty="0"/>
              <a:t> TLX1280 Matrix Switch</a:t>
            </a:r>
          </a:p>
        </p:txBody>
      </p:sp>
      <p:sp>
        <p:nvSpPr>
          <p:cNvPr id="11" name="Text Placeholder 3">
            <a:extLst>
              <a:ext uri="{FF2B5EF4-FFF2-40B4-BE49-F238E27FC236}">
                <a16:creationId xmlns:a16="http://schemas.microsoft.com/office/drawing/2014/main" id="{CBDC3C6C-8F72-427C-B7D0-2A8ADC46CAA8}"/>
              </a:ext>
            </a:extLst>
          </p:cNvPr>
          <p:cNvSpPr>
            <a:spLocks noGrp="1"/>
          </p:cNvSpPr>
          <p:nvPr>
            <p:ph type="body" idx="1"/>
          </p:nvPr>
        </p:nvSpPr>
        <p:spPr>
          <a:xfrm>
            <a:off x="3851920" y="1145065"/>
            <a:ext cx="4760268" cy="545145"/>
          </a:xfrm>
        </p:spPr>
        <p:txBody>
          <a:bodyPr anchor="ctr"/>
          <a:lstStyle/>
          <a:p>
            <a:pPr algn="r"/>
            <a:r>
              <a:rPr lang="en-US" dirty="0"/>
              <a:t>Security Objectives</a:t>
            </a:r>
          </a:p>
        </p:txBody>
      </p:sp>
      <p:graphicFrame>
        <p:nvGraphicFramePr>
          <p:cNvPr id="4" name="Table 5">
            <a:extLst>
              <a:ext uri="{FF2B5EF4-FFF2-40B4-BE49-F238E27FC236}">
                <a16:creationId xmlns:a16="http://schemas.microsoft.com/office/drawing/2014/main" id="{6D9D0F76-9345-4AAC-88FF-2834EFE6E645}"/>
              </a:ext>
            </a:extLst>
          </p:cNvPr>
          <p:cNvGraphicFramePr>
            <a:graphicFrameLocks noGrp="1"/>
          </p:cNvGraphicFramePr>
          <p:nvPr>
            <p:ph sz="half" idx="2"/>
            <p:extLst>
              <p:ext uri="{D42A27DB-BD31-4B8C-83A1-F6EECF244321}">
                <p14:modId xmlns:p14="http://schemas.microsoft.com/office/powerpoint/2010/main" val="2299862470"/>
              </p:ext>
            </p:extLst>
          </p:nvPr>
        </p:nvGraphicFramePr>
        <p:xfrm>
          <a:off x="457200" y="2174875"/>
          <a:ext cx="3682752" cy="1112520"/>
        </p:xfrm>
        <a:graphic>
          <a:graphicData uri="http://schemas.openxmlformats.org/drawingml/2006/table">
            <a:tbl>
              <a:tblPr firstRow="1" bandRow="1">
                <a:tableStyleId>{5C22544A-7EE6-4342-B048-85BDC9FD1C3A}</a:tableStyleId>
              </a:tblPr>
              <a:tblGrid>
                <a:gridCol w="1190903">
                  <a:extLst>
                    <a:ext uri="{9D8B030D-6E8A-4147-A177-3AD203B41FA5}">
                      <a16:colId xmlns:a16="http://schemas.microsoft.com/office/drawing/2014/main" val="3855844794"/>
                    </a:ext>
                  </a:extLst>
                </a:gridCol>
                <a:gridCol w="2491849">
                  <a:extLst>
                    <a:ext uri="{9D8B030D-6E8A-4147-A177-3AD203B41FA5}">
                      <a16:colId xmlns:a16="http://schemas.microsoft.com/office/drawing/2014/main" val="154994380"/>
                    </a:ext>
                  </a:extLst>
                </a:gridCol>
              </a:tblGrid>
              <a:tr h="370840">
                <a:tc gridSpan="2">
                  <a:txBody>
                    <a:bodyPr/>
                    <a:lstStyle/>
                    <a:p>
                      <a:pPr algn="ctr"/>
                      <a:r>
                        <a:rPr lang="en-US" dirty="0"/>
                        <a:t>Security Objective</a:t>
                      </a:r>
                    </a:p>
                  </a:txBody>
                  <a:tcPr/>
                </a:tc>
                <a:tc hMerge="1">
                  <a:txBody>
                    <a:bodyPr/>
                    <a:lstStyle/>
                    <a:p>
                      <a:endParaRPr lang="en-US" dirty="0"/>
                    </a:p>
                  </a:txBody>
                  <a:tcPr/>
                </a:tc>
                <a:extLst>
                  <a:ext uri="{0D108BD9-81ED-4DB2-BD59-A6C34878D82A}">
                    <a16:rowId xmlns:a16="http://schemas.microsoft.com/office/drawing/2014/main" val="1855477792"/>
                  </a:ext>
                </a:extLst>
              </a:tr>
              <a:tr h="370840">
                <a:tc>
                  <a:txBody>
                    <a:bodyPr/>
                    <a:lstStyle/>
                    <a:p>
                      <a:r>
                        <a:rPr lang="en-US" sz="1600" b="1" dirty="0">
                          <a:solidFill>
                            <a:schemeClr val="tx2">
                              <a:lumMod val="50000"/>
                            </a:schemeClr>
                          </a:solidFill>
                        </a:rPr>
                        <a:t>O.CONF</a:t>
                      </a:r>
                    </a:p>
                  </a:txBody>
                  <a:tcPr/>
                </a:tc>
                <a:tc>
                  <a:txBody>
                    <a:bodyPr/>
                    <a:lstStyle/>
                    <a:p>
                      <a:r>
                        <a:rPr lang="en-US" sz="1600" dirty="0"/>
                        <a:t>No access of info</a:t>
                      </a:r>
                    </a:p>
                  </a:txBody>
                  <a:tcPr/>
                </a:tc>
                <a:extLst>
                  <a:ext uri="{0D108BD9-81ED-4DB2-BD59-A6C34878D82A}">
                    <a16:rowId xmlns:a16="http://schemas.microsoft.com/office/drawing/2014/main" val="2602544710"/>
                  </a:ext>
                </a:extLst>
              </a:tr>
              <a:tr h="370840">
                <a:tc>
                  <a:txBody>
                    <a:bodyPr/>
                    <a:lstStyle/>
                    <a:p>
                      <a:r>
                        <a:rPr lang="en-US" sz="1600" b="1" dirty="0">
                          <a:solidFill>
                            <a:schemeClr val="tx2">
                              <a:lumMod val="50000"/>
                            </a:schemeClr>
                          </a:solidFill>
                        </a:rPr>
                        <a:t>O.CONNECT</a:t>
                      </a:r>
                    </a:p>
                  </a:txBody>
                  <a:tcPr/>
                </a:tc>
                <a:tc>
                  <a:txBody>
                    <a:bodyPr/>
                    <a:lstStyle/>
                    <a:p>
                      <a:r>
                        <a:rPr lang="en-US" sz="1600" dirty="0"/>
                        <a:t>No sharing of information</a:t>
                      </a:r>
                    </a:p>
                  </a:txBody>
                  <a:tcPr/>
                </a:tc>
                <a:extLst>
                  <a:ext uri="{0D108BD9-81ED-4DB2-BD59-A6C34878D82A}">
                    <a16:rowId xmlns:a16="http://schemas.microsoft.com/office/drawing/2014/main" val="631092830"/>
                  </a:ext>
                </a:extLst>
              </a:tr>
            </a:tbl>
          </a:graphicData>
        </a:graphic>
      </p:graphicFrame>
      <p:sp>
        <p:nvSpPr>
          <p:cNvPr id="14" name="Date Placeholder 13">
            <a:extLst>
              <a:ext uri="{FF2B5EF4-FFF2-40B4-BE49-F238E27FC236}">
                <a16:creationId xmlns:a16="http://schemas.microsoft.com/office/drawing/2014/main" id="{A2711A93-3611-479F-A1EB-59245368D05D}"/>
              </a:ext>
            </a:extLst>
          </p:cNvPr>
          <p:cNvSpPr>
            <a:spLocks noGrp="1"/>
          </p:cNvSpPr>
          <p:nvPr>
            <p:ph type="dt" sz="half" idx="10"/>
          </p:nvPr>
        </p:nvSpPr>
        <p:spPr>
          <a:xfrm>
            <a:off x="251520" y="6400799"/>
            <a:ext cx="2133600" cy="365125"/>
          </a:xfrm>
        </p:spPr>
        <p:txBody>
          <a:bodyPr/>
          <a:lstStyle/>
          <a:p>
            <a:r>
              <a:rPr lang="en-US"/>
              <a:t>2020-03-26</a:t>
            </a:r>
            <a:endParaRPr lang="en-US" dirty="0"/>
          </a:p>
        </p:txBody>
      </p:sp>
      <p:sp>
        <p:nvSpPr>
          <p:cNvPr id="15" name="Footer Placeholder 14">
            <a:extLst>
              <a:ext uri="{FF2B5EF4-FFF2-40B4-BE49-F238E27FC236}">
                <a16:creationId xmlns:a16="http://schemas.microsoft.com/office/drawing/2014/main" id="{C67FC554-E3D2-443F-8A57-96488FE91DE1}"/>
              </a:ext>
            </a:extLst>
          </p:cNvPr>
          <p:cNvSpPr>
            <a:spLocks noGrp="1"/>
          </p:cNvSpPr>
          <p:nvPr>
            <p:ph type="ftr" sz="quarter" idx="11"/>
          </p:nvPr>
        </p:nvSpPr>
        <p:spPr>
          <a:xfrm>
            <a:off x="3124020" y="6406453"/>
            <a:ext cx="2895600" cy="365125"/>
          </a:xfrm>
        </p:spPr>
        <p:txBody>
          <a:bodyPr/>
          <a:lstStyle/>
          <a:p>
            <a:r>
              <a:rPr lang="en-US"/>
              <a:t>PV204 </a:t>
            </a:r>
            <a:endParaRPr lang="en-US" dirty="0"/>
          </a:p>
        </p:txBody>
      </p:sp>
      <p:sp>
        <p:nvSpPr>
          <p:cNvPr id="17" name="Slide Number Placeholder 16">
            <a:extLst>
              <a:ext uri="{FF2B5EF4-FFF2-40B4-BE49-F238E27FC236}">
                <a16:creationId xmlns:a16="http://schemas.microsoft.com/office/drawing/2014/main" id="{9530EC64-EEDB-4585-A942-91EC7FD7E39A}"/>
              </a:ext>
            </a:extLst>
          </p:cNvPr>
          <p:cNvSpPr>
            <a:spLocks noGrp="1"/>
          </p:cNvSpPr>
          <p:nvPr>
            <p:ph type="sldNum" sz="quarter" idx="12"/>
          </p:nvPr>
        </p:nvSpPr>
        <p:spPr/>
        <p:txBody>
          <a:bodyPr/>
          <a:lstStyle/>
          <a:p>
            <a:fld id="{71EF5873-10D2-4FEE-AE7C-458464C99677}" type="slidenum">
              <a:rPr lang="en-US" smtClean="0"/>
              <a:pPr/>
              <a:t>5</a:t>
            </a:fld>
            <a:r>
              <a:rPr lang="en-US"/>
              <a:t>/20</a:t>
            </a:r>
            <a:endParaRPr lang="en-US" dirty="0"/>
          </a:p>
        </p:txBody>
      </p:sp>
    </p:spTree>
    <p:extLst>
      <p:ext uri="{BB962C8B-B14F-4D97-AF65-F5344CB8AC3E}">
        <p14:creationId xmlns:p14="http://schemas.microsoft.com/office/powerpoint/2010/main" val="506725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2">
            <a:extLst>
              <a:ext uri="{FF2B5EF4-FFF2-40B4-BE49-F238E27FC236}">
                <a16:creationId xmlns:a16="http://schemas.microsoft.com/office/drawing/2014/main" id="{11C4135F-64BA-4B6E-B5A7-50E45C0050DE}"/>
              </a:ext>
            </a:extLst>
          </p:cNvPr>
          <p:cNvGraphicFramePr>
            <a:graphicFrameLocks noGrp="1"/>
          </p:cNvGraphicFramePr>
          <p:nvPr>
            <p:ph sz="quarter" idx="4"/>
            <p:extLst>
              <p:ext uri="{D42A27DB-BD31-4B8C-83A1-F6EECF244321}">
                <p14:modId xmlns:p14="http://schemas.microsoft.com/office/powerpoint/2010/main" val="3065452533"/>
              </p:ext>
            </p:extLst>
          </p:nvPr>
        </p:nvGraphicFramePr>
        <p:xfrm>
          <a:off x="1866528" y="2158039"/>
          <a:ext cx="5441776" cy="3175000"/>
        </p:xfrm>
        <a:graphic>
          <a:graphicData uri="http://schemas.openxmlformats.org/drawingml/2006/table">
            <a:tbl>
              <a:tblPr firstRow="1" bandRow="1">
                <a:tableStyleId>{5C22544A-7EE6-4342-B048-85BDC9FD1C3A}</a:tableStyleId>
              </a:tblPr>
              <a:tblGrid>
                <a:gridCol w="1769368">
                  <a:extLst>
                    <a:ext uri="{9D8B030D-6E8A-4147-A177-3AD203B41FA5}">
                      <a16:colId xmlns:a16="http://schemas.microsoft.com/office/drawing/2014/main" val="3593405675"/>
                    </a:ext>
                  </a:extLst>
                </a:gridCol>
                <a:gridCol w="3672408">
                  <a:extLst>
                    <a:ext uri="{9D8B030D-6E8A-4147-A177-3AD203B41FA5}">
                      <a16:colId xmlns:a16="http://schemas.microsoft.com/office/drawing/2014/main" val="786108583"/>
                    </a:ext>
                  </a:extLst>
                </a:gridCol>
              </a:tblGrid>
              <a:tr h="370840">
                <a:tc>
                  <a:txBody>
                    <a:bodyPr/>
                    <a:lstStyle/>
                    <a:p>
                      <a:pPr algn="ctr"/>
                      <a:r>
                        <a:rPr lang="en-US" dirty="0"/>
                        <a:t>Threat</a:t>
                      </a:r>
                    </a:p>
                  </a:txBody>
                  <a:tcPr/>
                </a:tc>
                <a:tc>
                  <a:txBody>
                    <a:bodyPr/>
                    <a:lstStyle/>
                    <a:p>
                      <a:pPr algn="ctr"/>
                      <a:r>
                        <a:rPr lang="en-US" dirty="0"/>
                        <a:t>Definition</a:t>
                      </a:r>
                    </a:p>
                  </a:txBody>
                  <a:tcPr/>
                </a:tc>
                <a:extLst>
                  <a:ext uri="{0D108BD9-81ED-4DB2-BD59-A6C34878D82A}">
                    <a16:rowId xmlns:a16="http://schemas.microsoft.com/office/drawing/2014/main" val="1827837005"/>
                  </a:ext>
                </a:extLst>
              </a:tr>
              <a:tr h="370840">
                <a:tc>
                  <a:txBody>
                    <a:bodyPr/>
                    <a:lstStyle/>
                    <a:p>
                      <a:pPr algn="ctr">
                        <a:lnSpc>
                          <a:spcPct val="100000"/>
                        </a:lnSpc>
                      </a:pPr>
                      <a:r>
                        <a:rPr lang="en-IN" sz="1800" b="1" strike="noStrike" spc="-1" dirty="0">
                          <a:solidFill>
                            <a:schemeClr val="tx2">
                              <a:lumMod val="50000"/>
                            </a:schemeClr>
                          </a:solidFill>
                          <a:uFill>
                            <a:solidFill>
                              <a:srgbClr val="FFFFFF"/>
                            </a:solidFill>
                          </a:uFill>
                          <a:latin typeface="+mn-lt"/>
                        </a:rPr>
                        <a:t>T.INSTALL </a:t>
                      </a:r>
                      <a:endParaRPr lang="en-US" sz="1800" b="1" strike="noStrike" spc="-1" dirty="0">
                        <a:solidFill>
                          <a:schemeClr val="tx2">
                            <a:lumMod val="50000"/>
                          </a:schemeClr>
                        </a:solidFill>
                        <a:uFill>
                          <a:solidFill>
                            <a:srgbClr val="FFFFFF"/>
                          </a:solidFill>
                        </a:uFill>
                        <a:latin typeface="+mn-lt"/>
                      </a:endParaRPr>
                    </a:p>
                  </a:txBody>
                  <a:tcPr/>
                </a:tc>
                <a:tc>
                  <a:txBody>
                    <a:bodyPr/>
                    <a:lstStyle/>
                    <a:p>
                      <a:pPr algn="l">
                        <a:lnSpc>
                          <a:spcPct val="100000"/>
                        </a:lnSpc>
                      </a:pPr>
                      <a:r>
                        <a:rPr lang="en-US" sz="1600" b="0" strike="noStrike" spc="-1" dirty="0">
                          <a:solidFill>
                            <a:srgbClr val="000000"/>
                          </a:solidFill>
                          <a:uFill>
                            <a:solidFill>
                              <a:srgbClr val="FFFFFF"/>
                            </a:solidFill>
                          </a:uFill>
                          <a:latin typeface="+mn-lt"/>
                        </a:rPr>
                        <a:t>The TOE may be delivered and installed in a manner which violates the security policy. </a:t>
                      </a:r>
                    </a:p>
                  </a:txBody>
                  <a:tcPr/>
                </a:tc>
                <a:extLst>
                  <a:ext uri="{0D108BD9-81ED-4DB2-BD59-A6C34878D82A}">
                    <a16:rowId xmlns:a16="http://schemas.microsoft.com/office/drawing/2014/main" val="2747961453"/>
                  </a:ext>
                </a:extLst>
              </a:tr>
              <a:tr h="370840">
                <a:tc>
                  <a:txBody>
                    <a:bodyPr/>
                    <a:lstStyle/>
                    <a:p>
                      <a:pPr algn="ctr">
                        <a:lnSpc>
                          <a:spcPct val="100000"/>
                        </a:lnSpc>
                      </a:pPr>
                      <a:r>
                        <a:rPr lang="en-US" sz="1800" b="1" strike="noStrike" spc="-1" dirty="0">
                          <a:solidFill>
                            <a:schemeClr val="tx2">
                              <a:lumMod val="50000"/>
                            </a:schemeClr>
                          </a:solidFill>
                          <a:uFill>
                            <a:solidFill>
                              <a:srgbClr val="FFFFFF"/>
                            </a:solidFill>
                          </a:uFill>
                          <a:latin typeface="+mn-lt"/>
                        </a:rPr>
                        <a:t>T.ATTACK</a:t>
                      </a:r>
                    </a:p>
                  </a:txBody>
                  <a:tcPr/>
                </a:tc>
                <a:tc>
                  <a:txBody>
                    <a:bodyPr/>
                    <a:lstStyle/>
                    <a:p>
                      <a:pPr algn="l">
                        <a:lnSpc>
                          <a:spcPct val="100000"/>
                        </a:lnSpc>
                      </a:pPr>
                      <a:r>
                        <a:rPr lang="en-US" sz="1600" b="0" strike="noStrike" spc="-1" dirty="0">
                          <a:solidFill>
                            <a:srgbClr val="000000"/>
                          </a:solidFill>
                          <a:uFill>
                            <a:solidFill>
                              <a:srgbClr val="FFFFFF"/>
                            </a:solidFill>
                          </a:uFill>
                          <a:latin typeface="+mn-lt"/>
                        </a:rPr>
                        <a:t>An attack on the TOE may violate the security policy</a:t>
                      </a:r>
                    </a:p>
                  </a:txBody>
                  <a:tcPr/>
                </a:tc>
                <a:extLst>
                  <a:ext uri="{0D108BD9-81ED-4DB2-BD59-A6C34878D82A}">
                    <a16:rowId xmlns:a16="http://schemas.microsoft.com/office/drawing/2014/main" val="550735029"/>
                  </a:ext>
                </a:extLst>
              </a:tr>
              <a:tr h="370840">
                <a:tc>
                  <a:txBody>
                    <a:bodyPr/>
                    <a:lstStyle/>
                    <a:p>
                      <a:pPr algn="ctr">
                        <a:lnSpc>
                          <a:spcPct val="100000"/>
                        </a:lnSpc>
                      </a:pPr>
                      <a:r>
                        <a:rPr lang="en-US" sz="1800" b="1" strike="noStrike" spc="-1" dirty="0">
                          <a:solidFill>
                            <a:schemeClr val="tx2">
                              <a:lumMod val="50000"/>
                            </a:schemeClr>
                          </a:solidFill>
                          <a:uFill>
                            <a:solidFill>
                              <a:srgbClr val="FFFFFF"/>
                            </a:solidFill>
                          </a:uFill>
                          <a:latin typeface="+mn-lt"/>
                        </a:rPr>
                        <a:t>T.RESIDUAL</a:t>
                      </a:r>
                    </a:p>
                  </a:txBody>
                  <a:tcPr/>
                </a:tc>
                <a:tc>
                  <a:txBody>
                    <a:bodyPr/>
                    <a:lstStyle/>
                    <a:p>
                      <a:pPr algn="l">
                        <a:lnSpc>
                          <a:spcPct val="100000"/>
                        </a:lnSpc>
                      </a:pPr>
                      <a:r>
                        <a:rPr lang="en-US" sz="1600" b="0" strike="noStrike" spc="-1" dirty="0">
                          <a:solidFill>
                            <a:srgbClr val="000000"/>
                          </a:solidFill>
                          <a:uFill>
                            <a:solidFill>
                              <a:srgbClr val="FFFFFF"/>
                            </a:solidFill>
                          </a:uFill>
                          <a:latin typeface="+mn-lt"/>
                        </a:rPr>
                        <a:t>Residual data may be transferred between different port groups in violation of data separation security policy. </a:t>
                      </a:r>
                    </a:p>
                  </a:txBody>
                  <a:tcPr/>
                </a:tc>
                <a:extLst>
                  <a:ext uri="{0D108BD9-81ED-4DB2-BD59-A6C34878D82A}">
                    <a16:rowId xmlns:a16="http://schemas.microsoft.com/office/drawing/2014/main" val="21450174"/>
                  </a:ext>
                </a:extLst>
              </a:tr>
              <a:tr h="370840">
                <a:tc>
                  <a:txBody>
                    <a:bodyPr/>
                    <a:lstStyle/>
                    <a:p>
                      <a:pPr algn="ctr">
                        <a:lnSpc>
                          <a:spcPct val="100000"/>
                        </a:lnSpc>
                      </a:pPr>
                      <a:r>
                        <a:rPr lang="en-US" sz="1800" b="1" strike="noStrike" spc="-1" dirty="0">
                          <a:solidFill>
                            <a:schemeClr val="tx2">
                              <a:lumMod val="50000"/>
                            </a:schemeClr>
                          </a:solidFill>
                          <a:uFill>
                            <a:solidFill>
                              <a:srgbClr val="FFFFFF"/>
                            </a:solidFill>
                          </a:uFill>
                          <a:latin typeface="+mn-lt"/>
                        </a:rPr>
                        <a:t>T.STATE</a:t>
                      </a:r>
                    </a:p>
                  </a:txBody>
                  <a:tcPr/>
                </a:tc>
                <a:tc>
                  <a:txBody>
                    <a:bodyPr/>
                    <a:lstStyle/>
                    <a:p>
                      <a:pPr algn="l">
                        <a:lnSpc>
                          <a:spcPct val="100000"/>
                        </a:lnSpc>
                      </a:pPr>
                      <a:r>
                        <a:rPr lang="en-US" sz="1600" b="0" strike="noStrike" spc="-1" dirty="0">
                          <a:solidFill>
                            <a:srgbClr val="000000"/>
                          </a:solidFill>
                          <a:uFill>
                            <a:solidFill>
                              <a:srgbClr val="FFFFFF"/>
                            </a:solidFill>
                          </a:uFill>
                          <a:latin typeface="+mn-lt"/>
                        </a:rPr>
                        <a:t>State information may be transferred to a port group other than the intended one. </a:t>
                      </a:r>
                    </a:p>
                  </a:txBody>
                  <a:tcPr/>
                </a:tc>
                <a:extLst>
                  <a:ext uri="{0D108BD9-81ED-4DB2-BD59-A6C34878D82A}">
                    <a16:rowId xmlns:a16="http://schemas.microsoft.com/office/drawing/2014/main" val="3095365661"/>
                  </a:ext>
                </a:extLst>
              </a:tr>
            </a:tbl>
          </a:graphicData>
        </a:graphic>
      </p:graphicFrame>
      <p:sp>
        <p:nvSpPr>
          <p:cNvPr id="10" name="Title 1">
            <a:extLst>
              <a:ext uri="{FF2B5EF4-FFF2-40B4-BE49-F238E27FC236}">
                <a16:creationId xmlns:a16="http://schemas.microsoft.com/office/drawing/2014/main" id="{00089688-D3BD-4E2C-BB74-08434C8E2EF0}"/>
              </a:ext>
            </a:extLst>
          </p:cNvPr>
          <p:cNvSpPr>
            <a:spLocks noGrp="1"/>
          </p:cNvSpPr>
          <p:nvPr>
            <p:ph type="title"/>
          </p:nvPr>
        </p:nvSpPr>
        <p:spPr>
          <a:xfrm>
            <a:off x="2143124" y="404664"/>
            <a:ext cx="6543675" cy="1012974"/>
          </a:xfrm>
        </p:spPr>
        <p:txBody>
          <a:bodyPr/>
          <a:lstStyle/>
          <a:p>
            <a:pPr algn="r"/>
            <a:r>
              <a:rPr lang="en-US" dirty="0" err="1"/>
              <a:t>Thinklogical</a:t>
            </a:r>
            <a:r>
              <a:rPr lang="en-US" dirty="0"/>
              <a:t> TLX1280 Matrix Switch</a:t>
            </a:r>
          </a:p>
        </p:txBody>
      </p:sp>
      <p:sp>
        <p:nvSpPr>
          <p:cNvPr id="11" name="Text Placeholder 3">
            <a:extLst>
              <a:ext uri="{FF2B5EF4-FFF2-40B4-BE49-F238E27FC236}">
                <a16:creationId xmlns:a16="http://schemas.microsoft.com/office/drawing/2014/main" id="{CBDC3C6C-8F72-427C-B7D0-2A8ADC46CAA8}"/>
              </a:ext>
            </a:extLst>
          </p:cNvPr>
          <p:cNvSpPr>
            <a:spLocks noGrp="1"/>
          </p:cNvSpPr>
          <p:nvPr>
            <p:ph type="body" idx="1"/>
          </p:nvPr>
        </p:nvSpPr>
        <p:spPr>
          <a:xfrm>
            <a:off x="3851920" y="1145065"/>
            <a:ext cx="4760268" cy="545145"/>
          </a:xfrm>
        </p:spPr>
        <p:txBody>
          <a:bodyPr anchor="ctr"/>
          <a:lstStyle/>
          <a:p>
            <a:pPr algn="r"/>
            <a:r>
              <a:rPr lang="en-US" dirty="0"/>
              <a:t>Attacker Model</a:t>
            </a:r>
          </a:p>
        </p:txBody>
      </p:sp>
      <p:sp>
        <p:nvSpPr>
          <p:cNvPr id="5" name="Date Placeholder 4">
            <a:extLst>
              <a:ext uri="{FF2B5EF4-FFF2-40B4-BE49-F238E27FC236}">
                <a16:creationId xmlns:a16="http://schemas.microsoft.com/office/drawing/2014/main" id="{2D44448A-568E-4251-BF0C-3D2F2EC3B454}"/>
              </a:ext>
            </a:extLst>
          </p:cNvPr>
          <p:cNvSpPr>
            <a:spLocks noGrp="1"/>
          </p:cNvSpPr>
          <p:nvPr>
            <p:ph type="dt" sz="half" idx="10"/>
          </p:nvPr>
        </p:nvSpPr>
        <p:spPr>
          <a:xfrm>
            <a:off x="251520" y="6400799"/>
            <a:ext cx="2133600" cy="365125"/>
          </a:xfrm>
        </p:spPr>
        <p:txBody>
          <a:bodyPr/>
          <a:lstStyle/>
          <a:p>
            <a:r>
              <a:rPr lang="en-US"/>
              <a:t>2020-03-26</a:t>
            </a:r>
            <a:endParaRPr lang="en-US" dirty="0"/>
          </a:p>
        </p:txBody>
      </p:sp>
      <p:sp>
        <p:nvSpPr>
          <p:cNvPr id="6" name="Footer Placeholder 5">
            <a:extLst>
              <a:ext uri="{FF2B5EF4-FFF2-40B4-BE49-F238E27FC236}">
                <a16:creationId xmlns:a16="http://schemas.microsoft.com/office/drawing/2014/main" id="{6CD7B00E-B525-4CC4-A166-658E1842AA73}"/>
              </a:ext>
            </a:extLst>
          </p:cNvPr>
          <p:cNvSpPr>
            <a:spLocks noGrp="1"/>
          </p:cNvSpPr>
          <p:nvPr>
            <p:ph type="ftr" sz="quarter" idx="11"/>
          </p:nvPr>
        </p:nvSpPr>
        <p:spPr>
          <a:xfrm>
            <a:off x="3124020" y="6406453"/>
            <a:ext cx="2895600" cy="365125"/>
          </a:xfrm>
        </p:spPr>
        <p:txBody>
          <a:bodyPr/>
          <a:lstStyle/>
          <a:p>
            <a:r>
              <a:rPr lang="en-US"/>
              <a:t>PV204 </a:t>
            </a:r>
            <a:endParaRPr lang="en-US" dirty="0"/>
          </a:p>
        </p:txBody>
      </p:sp>
      <p:sp>
        <p:nvSpPr>
          <p:cNvPr id="8" name="Slide Number Placeholder 7">
            <a:extLst>
              <a:ext uri="{FF2B5EF4-FFF2-40B4-BE49-F238E27FC236}">
                <a16:creationId xmlns:a16="http://schemas.microsoft.com/office/drawing/2014/main" id="{55F5FA86-037A-48FB-8E51-75976D9DC12C}"/>
              </a:ext>
            </a:extLst>
          </p:cNvPr>
          <p:cNvSpPr>
            <a:spLocks noGrp="1"/>
          </p:cNvSpPr>
          <p:nvPr>
            <p:ph type="sldNum" sz="quarter" idx="12"/>
          </p:nvPr>
        </p:nvSpPr>
        <p:spPr/>
        <p:txBody>
          <a:bodyPr/>
          <a:lstStyle/>
          <a:p>
            <a:fld id="{71EF5873-10D2-4FEE-AE7C-458464C99677}" type="slidenum">
              <a:rPr lang="en-US" smtClean="0"/>
              <a:pPr/>
              <a:t>6</a:t>
            </a:fld>
            <a:r>
              <a:rPr lang="en-US"/>
              <a:t>/20</a:t>
            </a:r>
            <a:endParaRPr lang="en-US" dirty="0"/>
          </a:p>
        </p:txBody>
      </p:sp>
    </p:spTree>
    <p:extLst>
      <p:ext uri="{BB962C8B-B14F-4D97-AF65-F5344CB8AC3E}">
        <p14:creationId xmlns:p14="http://schemas.microsoft.com/office/powerpoint/2010/main" val="1100173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2">
            <a:extLst>
              <a:ext uri="{FF2B5EF4-FFF2-40B4-BE49-F238E27FC236}">
                <a16:creationId xmlns:a16="http://schemas.microsoft.com/office/drawing/2014/main" id="{11C4135F-64BA-4B6E-B5A7-50E45C0050DE}"/>
              </a:ext>
            </a:extLst>
          </p:cNvPr>
          <p:cNvGraphicFramePr>
            <a:graphicFrameLocks noGrp="1"/>
          </p:cNvGraphicFramePr>
          <p:nvPr>
            <p:ph sz="quarter" idx="4"/>
            <p:extLst>
              <p:ext uri="{D42A27DB-BD31-4B8C-83A1-F6EECF244321}">
                <p14:modId xmlns:p14="http://schemas.microsoft.com/office/powerpoint/2010/main" val="168189346"/>
              </p:ext>
            </p:extLst>
          </p:nvPr>
        </p:nvGraphicFramePr>
        <p:xfrm>
          <a:off x="899592" y="2174875"/>
          <a:ext cx="7344816" cy="1651000"/>
        </p:xfrm>
        <a:graphic>
          <a:graphicData uri="http://schemas.openxmlformats.org/drawingml/2006/table">
            <a:tbl>
              <a:tblPr firstRow="1" bandRow="1">
                <a:tableStyleId>{5C22544A-7EE6-4342-B048-85BDC9FD1C3A}</a:tableStyleId>
              </a:tblPr>
              <a:tblGrid>
                <a:gridCol w="3312368">
                  <a:extLst>
                    <a:ext uri="{9D8B030D-6E8A-4147-A177-3AD203B41FA5}">
                      <a16:colId xmlns:a16="http://schemas.microsoft.com/office/drawing/2014/main" val="3593405675"/>
                    </a:ext>
                  </a:extLst>
                </a:gridCol>
                <a:gridCol w="4032448">
                  <a:extLst>
                    <a:ext uri="{9D8B030D-6E8A-4147-A177-3AD203B41FA5}">
                      <a16:colId xmlns:a16="http://schemas.microsoft.com/office/drawing/2014/main" val="786108583"/>
                    </a:ext>
                  </a:extLst>
                </a:gridCol>
              </a:tblGrid>
              <a:tr h="370840">
                <a:tc gridSpan="2">
                  <a:txBody>
                    <a:bodyPr/>
                    <a:lstStyle/>
                    <a:p>
                      <a:pPr algn="ctr"/>
                      <a:r>
                        <a:rPr lang="en-US" dirty="0"/>
                        <a:t>Testing</a:t>
                      </a:r>
                    </a:p>
                  </a:txBody>
                  <a:tcPr/>
                </a:tc>
                <a:tc hMerge="1">
                  <a:txBody>
                    <a:bodyPr/>
                    <a:lstStyle/>
                    <a:p>
                      <a:endParaRPr lang="en-US"/>
                    </a:p>
                  </a:txBody>
                  <a:tcPr/>
                </a:tc>
                <a:extLst>
                  <a:ext uri="{0D108BD9-81ED-4DB2-BD59-A6C34878D82A}">
                    <a16:rowId xmlns:a16="http://schemas.microsoft.com/office/drawing/2014/main" val="182783700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strike="noStrike" spc="-1" dirty="0">
                          <a:solidFill>
                            <a:schemeClr val="tx2">
                              <a:lumMod val="50000"/>
                            </a:schemeClr>
                          </a:solidFill>
                          <a:uFill>
                            <a:solidFill>
                              <a:srgbClr val="FFFFFF"/>
                            </a:solidFill>
                          </a:uFill>
                          <a:latin typeface="+mn-lt"/>
                        </a:rPr>
                        <a:t>Developer Test  followed</a:t>
                      </a:r>
                      <a:r>
                        <a:rPr lang="en-US" sz="1800" b="1" strike="noStrike" spc="-1" baseline="0" dirty="0">
                          <a:solidFill>
                            <a:schemeClr val="tx2">
                              <a:lumMod val="50000"/>
                            </a:schemeClr>
                          </a:solidFill>
                          <a:uFill>
                            <a:solidFill>
                              <a:srgbClr val="FFFFFF"/>
                            </a:solidFill>
                          </a:uFill>
                          <a:latin typeface="+mn-lt"/>
                        </a:rPr>
                        <a:t> by </a:t>
                      </a:r>
                      <a:r>
                        <a:rPr lang="en-US" sz="1800" b="1" strike="noStrike" spc="-1" dirty="0">
                          <a:solidFill>
                            <a:schemeClr val="tx2">
                              <a:lumMod val="50000"/>
                            </a:schemeClr>
                          </a:solidFill>
                          <a:uFill>
                            <a:solidFill>
                              <a:srgbClr val="FFFFFF"/>
                            </a:solidFill>
                          </a:uFill>
                          <a:latin typeface="+mn-lt"/>
                        </a:rPr>
                        <a:t> Evaluator Test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strike="noStrike" spc="-1" dirty="0">
                          <a:solidFill>
                            <a:srgbClr val="000000"/>
                          </a:solidFill>
                          <a:uFill>
                            <a:solidFill>
                              <a:srgbClr val="FFFFFF"/>
                            </a:solidFill>
                          </a:uFill>
                          <a:latin typeface="+mn-lt"/>
                        </a:rPr>
                        <a:t>No details of the type of test and methodology</a:t>
                      </a:r>
                      <a:r>
                        <a:rPr lang="en-US" sz="1600" b="0" strike="noStrike" spc="-1" baseline="0" dirty="0">
                          <a:solidFill>
                            <a:srgbClr val="000000"/>
                          </a:solidFill>
                          <a:uFill>
                            <a:solidFill>
                              <a:srgbClr val="FFFFFF"/>
                            </a:solidFill>
                          </a:uFill>
                          <a:latin typeface="+mn-lt"/>
                        </a:rPr>
                        <a:t> </a:t>
                      </a:r>
                      <a:endParaRPr lang="en-US" sz="1600" b="0" strike="noStrike" spc="-1" dirty="0">
                        <a:solidFill>
                          <a:srgbClr val="000000"/>
                        </a:solidFill>
                        <a:uFill>
                          <a:solidFill>
                            <a:srgbClr val="FFFFFF"/>
                          </a:solidFill>
                        </a:uFill>
                        <a:latin typeface="+mn-lt"/>
                      </a:endParaRPr>
                    </a:p>
                  </a:txBody>
                  <a:tcPr/>
                </a:tc>
                <a:extLst>
                  <a:ext uri="{0D108BD9-81ED-4DB2-BD59-A6C34878D82A}">
                    <a16:rowId xmlns:a16="http://schemas.microsoft.com/office/drawing/2014/main" val="295580498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1" strike="noStrike" spc="-1" dirty="0">
                          <a:solidFill>
                            <a:schemeClr val="tx2">
                              <a:lumMod val="50000"/>
                            </a:schemeClr>
                          </a:solidFill>
                          <a:uFill>
                            <a:solidFill>
                              <a:srgbClr val="FFFFFF"/>
                            </a:solidFill>
                          </a:uFill>
                          <a:latin typeface="+mn-lt"/>
                        </a:rPr>
                        <a:t>Evaluators</a:t>
                      </a:r>
                      <a:r>
                        <a:rPr lang="en-IN" sz="1800" b="1" strike="noStrike" spc="-1" baseline="0" dirty="0">
                          <a:solidFill>
                            <a:schemeClr val="tx2">
                              <a:lumMod val="50000"/>
                            </a:schemeClr>
                          </a:solidFill>
                          <a:uFill>
                            <a:solidFill>
                              <a:srgbClr val="FFFFFF"/>
                            </a:solidFill>
                          </a:uFill>
                          <a:latin typeface="+mn-lt"/>
                        </a:rPr>
                        <a:t> tested sample of Developer tests</a:t>
                      </a:r>
                      <a:endParaRPr lang="en-US" sz="1800" b="1" strike="noStrike" spc="-1" dirty="0">
                        <a:solidFill>
                          <a:schemeClr val="tx2">
                            <a:lumMod val="50000"/>
                          </a:schemeClr>
                        </a:solidFill>
                        <a:uFill>
                          <a:solidFill>
                            <a:srgbClr val="FFFFFF"/>
                          </a:solidFill>
                        </a:u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strike="noStrike" spc="-1" dirty="0">
                          <a:solidFill>
                            <a:srgbClr val="000000"/>
                          </a:solidFill>
                          <a:uFill>
                            <a:solidFill>
                              <a:srgbClr val="FFFFFF"/>
                            </a:solidFill>
                          </a:uFill>
                          <a:latin typeface="+mn-lt"/>
                        </a:rPr>
                        <a:t>Evaluator asses </a:t>
                      </a:r>
                      <a:r>
                        <a:rPr lang="en-US" sz="1600" b="0" strike="noStrike" spc="-1" baseline="0" dirty="0">
                          <a:solidFill>
                            <a:srgbClr val="000000"/>
                          </a:solidFill>
                          <a:uFill>
                            <a:solidFill>
                              <a:srgbClr val="FFFFFF"/>
                            </a:solidFill>
                          </a:uFill>
                          <a:latin typeface="+mn-lt"/>
                        </a:rPr>
                        <a:t>that  developer have performed test correctly</a:t>
                      </a:r>
                      <a:endParaRPr lang="en-US" sz="1600" b="0" strike="noStrike" spc="-1" dirty="0">
                        <a:solidFill>
                          <a:srgbClr val="000000"/>
                        </a:solidFill>
                        <a:uFill>
                          <a:solidFill>
                            <a:srgbClr val="FFFFFF"/>
                          </a:solidFill>
                        </a:uFill>
                        <a:latin typeface="+mn-lt"/>
                      </a:endParaRPr>
                    </a:p>
                  </a:txBody>
                  <a:tcPr/>
                </a:tc>
                <a:extLst>
                  <a:ext uri="{0D108BD9-81ED-4DB2-BD59-A6C34878D82A}">
                    <a16:rowId xmlns:a16="http://schemas.microsoft.com/office/drawing/2014/main" val="1750805710"/>
                  </a:ext>
                </a:extLst>
              </a:tr>
            </a:tbl>
          </a:graphicData>
        </a:graphic>
      </p:graphicFrame>
      <p:sp>
        <p:nvSpPr>
          <p:cNvPr id="10" name="Title 1">
            <a:extLst>
              <a:ext uri="{FF2B5EF4-FFF2-40B4-BE49-F238E27FC236}">
                <a16:creationId xmlns:a16="http://schemas.microsoft.com/office/drawing/2014/main" id="{00089688-D3BD-4E2C-BB74-08434C8E2EF0}"/>
              </a:ext>
            </a:extLst>
          </p:cNvPr>
          <p:cNvSpPr>
            <a:spLocks noGrp="1"/>
          </p:cNvSpPr>
          <p:nvPr>
            <p:ph type="title"/>
          </p:nvPr>
        </p:nvSpPr>
        <p:spPr>
          <a:xfrm>
            <a:off x="2143124" y="404664"/>
            <a:ext cx="6543675" cy="1012974"/>
          </a:xfrm>
        </p:spPr>
        <p:txBody>
          <a:bodyPr/>
          <a:lstStyle/>
          <a:p>
            <a:pPr algn="r"/>
            <a:r>
              <a:rPr lang="en-US" dirty="0" err="1"/>
              <a:t>Thinklogical</a:t>
            </a:r>
            <a:r>
              <a:rPr lang="en-US" dirty="0"/>
              <a:t> TLX1280 Matrix Switch</a:t>
            </a:r>
          </a:p>
        </p:txBody>
      </p:sp>
      <p:sp>
        <p:nvSpPr>
          <p:cNvPr id="11" name="Text Placeholder 3">
            <a:extLst>
              <a:ext uri="{FF2B5EF4-FFF2-40B4-BE49-F238E27FC236}">
                <a16:creationId xmlns:a16="http://schemas.microsoft.com/office/drawing/2014/main" id="{CBDC3C6C-8F72-427C-B7D0-2A8ADC46CAA8}"/>
              </a:ext>
            </a:extLst>
          </p:cNvPr>
          <p:cNvSpPr>
            <a:spLocks noGrp="1"/>
          </p:cNvSpPr>
          <p:nvPr>
            <p:ph type="body" idx="1"/>
          </p:nvPr>
        </p:nvSpPr>
        <p:spPr>
          <a:xfrm>
            <a:off x="3851920" y="1145065"/>
            <a:ext cx="4760268" cy="545145"/>
          </a:xfrm>
        </p:spPr>
        <p:txBody>
          <a:bodyPr anchor="ctr"/>
          <a:lstStyle/>
          <a:p>
            <a:pPr algn="r"/>
            <a:r>
              <a:rPr lang="en-US" dirty="0"/>
              <a:t>Testing &amp; Evaluation</a:t>
            </a:r>
          </a:p>
        </p:txBody>
      </p:sp>
      <p:sp>
        <p:nvSpPr>
          <p:cNvPr id="5" name="Date Placeholder 4">
            <a:extLst>
              <a:ext uri="{FF2B5EF4-FFF2-40B4-BE49-F238E27FC236}">
                <a16:creationId xmlns:a16="http://schemas.microsoft.com/office/drawing/2014/main" id="{B4CA51B4-4BB4-4254-B5E7-6EEA455C2C33}"/>
              </a:ext>
            </a:extLst>
          </p:cNvPr>
          <p:cNvSpPr>
            <a:spLocks noGrp="1"/>
          </p:cNvSpPr>
          <p:nvPr>
            <p:ph type="dt" sz="half" idx="10"/>
          </p:nvPr>
        </p:nvSpPr>
        <p:spPr>
          <a:xfrm>
            <a:off x="251520" y="6400799"/>
            <a:ext cx="2133600" cy="365125"/>
          </a:xfrm>
        </p:spPr>
        <p:txBody>
          <a:bodyPr/>
          <a:lstStyle/>
          <a:p>
            <a:r>
              <a:rPr lang="en-US"/>
              <a:t>2020-03-26</a:t>
            </a:r>
            <a:endParaRPr lang="en-US" dirty="0"/>
          </a:p>
        </p:txBody>
      </p:sp>
      <p:sp>
        <p:nvSpPr>
          <p:cNvPr id="6" name="Footer Placeholder 5">
            <a:extLst>
              <a:ext uri="{FF2B5EF4-FFF2-40B4-BE49-F238E27FC236}">
                <a16:creationId xmlns:a16="http://schemas.microsoft.com/office/drawing/2014/main" id="{F7B561F6-657B-434F-962C-5CFE20F369F2}"/>
              </a:ext>
            </a:extLst>
          </p:cNvPr>
          <p:cNvSpPr>
            <a:spLocks noGrp="1"/>
          </p:cNvSpPr>
          <p:nvPr>
            <p:ph type="ftr" sz="quarter" idx="11"/>
          </p:nvPr>
        </p:nvSpPr>
        <p:spPr>
          <a:xfrm>
            <a:off x="3124020" y="6406453"/>
            <a:ext cx="2895600" cy="365125"/>
          </a:xfrm>
        </p:spPr>
        <p:txBody>
          <a:bodyPr/>
          <a:lstStyle/>
          <a:p>
            <a:r>
              <a:rPr lang="en-US"/>
              <a:t>PV204 </a:t>
            </a:r>
            <a:endParaRPr lang="en-US" dirty="0"/>
          </a:p>
        </p:txBody>
      </p:sp>
      <p:sp>
        <p:nvSpPr>
          <p:cNvPr id="8" name="Slide Number Placeholder 7">
            <a:extLst>
              <a:ext uri="{FF2B5EF4-FFF2-40B4-BE49-F238E27FC236}">
                <a16:creationId xmlns:a16="http://schemas.microsoft.com/office/drawing/2014/main" id="{A09E594B-C354-4E51-9199-58F779B04836}"/>
              </a:ext>
            </a:extLst>
          </p:cNvPr>
          <p:cNvSpPr>
            <a:spLocks noGrp="1"/>
          </p:cNvSpPr>
          <p:nvPr>
            <p:ph type="sldNum" sz="quarter" idx="12"/>
          </p:nvPr>
        </p:nvSpPr>
        <p:spPr/>
        <p:txBody>
          <a:bodyPr/>
          <a:lstStyle/>
          <a:p>
            <a:fld id="{71EF5873-10D2-4FEE-AE7C-458464C99677}" type="slidenum">
              <a:rPr lang="en-US" smtClean="0"/>
              <a:pPr/>
              <a:t>7</a:t>
            </a:fld>
            <a:r>
              <a:rPr lang="en-US"/>
              <a:t>/20</a:t>
            </a:r>
            <a:endParaRPr lang="en-US" dirty="0"/>
          </a:p>
        </p:txBody>
      </p:sp>
    </p:spTree>
    <p:extLst>
      <p:ext uri="{BB962C8B-B14F-4D97-AF65-F5344CB8AC3E}">
        <p14:creationId xmlns:p14="http://schemas.microsoft.com/office/powerpoint/2010/main" val="262399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00352B19-05DC-460D-B583-59F578F3031A}"/>
              </a:ext>
            </a:extLst>
          </p:cNvPr>
          <p:cNvSpPr>
            <a:spLocks noGrp="1"/>
          </p:cNvSpPr>
          <p:nvPr>
            <p:ph sz="half" idx="2"/>
          </p:nvPr>
        </p:nvSpPr>
        <p:spPr/>
        <p:txBody>
          <a:bodyPr>
            <a:normAutofit/>
          </a:bodyPr>
          <a:lstStyle/>
          <a:p>
            <a:r>
              <a:rPr lang="en-US" sz="1800" dirty="0"/>
              <a:t>Attacker model details are missing.</a:t>
            </a:r>
          </a:p>
          <a:p>
            <a:r>
              <a:rPr lang="en-US" sz="1800" dirty="0"/>
              <a:t>No details of evaluation procedure.</a:t>
            </a:r>
          </a:p>
          <a:p>
            <a:r>
              <a:rPr lang="en-US" sz="1800" dirty="0"/>
              <a:t>Test performed too generic, details missing.</a:t>
            </a:r>
          </a:p>
          <a:p>
            <a:endParaRPr lang="en-US" dirty="0"/>
          </a:p>
        </p:txBody>
      </p:sp>
      <p:sp>
        <p:nvSpPr>
          <p:cNvPr id="7" name="Content Placeholder 6">
            <a:extLst>
              <a:ext uri="{FF2B5EF4-FFF2-40B4-BE49-F238E27FC236}">
                <a16:creationId xmlns:a16="http://schemas.microsoft.com/office/drawing/2014/main" id="{35F33E7A-1D51-4A8C-83A2-05E8CD70F9DF}"/>
              </a:ext>
            </a:extLst>
          </p:cNvPr>
          <p:cNvSpPr>
            <a:spLocks noGrp="1"/>
          </p:cNvSpPr>
          <p:nvPr>
            <p:ph sz="quarter" idx="4"/>
          </p:nvPr>
        </p:nvSpPr>
        <p:spPr/>
        <p:txBody>
          <a:bodyPr>
            <a:normAutofit/>
          </a:bodyPr>
          <a:lstStyle/>
          <a:p>
            <a:endParaRPr lang="en-US" dirty="0"/>
          </a:p>
        </p:txBody>
      </p:sp>
      <p:sp>
        <p:nvSpPr>
          <p:cNvPr id="10" name="Title 1">
            <a:extLst>
              <a:ext uri="{FF2B5EF4-FFF2-40B4-BE49-F238E27FC236}">
                <a16:creationId xmlns:a16="http://schemas.microsoft.com/office/drawing/2014/main" id="{00089688-D3BD-4E2C-BB74-08434C8E2EF0}"/>
              </a:ext>
            </a:extLst>
          </p:cNvPr>
          <p:cNvSpPr>
            <a:spLocks noGrp="1"/>
          </p:cNvSpPr>
          <p:nvPr>
            <p:ph type="title"/>
          </p:nvPr>
        </p:nvSpPr>
        <p:spPr>
          <a:xfrm>
            <a:off x="2143124" y="404664"/>
            <a:ext cx="6543675" cy="1012974"/>
          </a:xfrm>
        </p:spPr>
        <p:txBody>
          <a:bodyPr/>
          <a:lstStyle/>
          <a:p>
            <a:pPr algn="r"/>
            <a:r>
              <a:rPr lang="en-US" dirty="0" err="1"/>
              <a:t>Thinklogical</a:t>
            </a:r>
            <a:r>
              <a:rPr lang="en-US" dirty="0"/>
              <a:t> TLX1280 Matrix Switch</a:t>
            </a:r>
          </a:p>
        </p:txBody>
      </p:sp>
      <p:sp>
        <p:nvSpPr>
          <p:cNvPr id="11" name="Text Placeholder 3">
            <a:extLst>
              <a:ext uri="{FF2B5EF4-FFF2-40B4-BE49-F238E27FC236}">
                <a16:creationId xmlns:a16="http://schemas.microsoft.com/office/drawing/2014/main" id="{CBDC3C6C-8F72-427C-B7D0-2A8ADC46CAA8}"/>
              </a:ext>
            </a:extLst>
          </p:cNvPr>
          <p:cNvSpPr>
            <a:spLocks noGrp="1"/>
          </p:cNvSpPr>
          <p:nvPr>
            <p:ph type="body" idx="1"/>
          </p:nvPr>
        </p:nvSpPr>
        <p:spPr>
          <a:xfrm>
            <a:off x="3851920" y="1145065"/>
            <a:ext cx="4760268" cy="545145"/>
          </a:xfrm>
        </p:spPr>
        <p:txBody>
          <a:bodyPr anchor="ctr"/>
          <a:lstStyle/>
          <a:p>
            <a:pPr algn="r"/>
            <a:r>
              <a:rPr lang="en-US" dirty="0"/>
              <a:t>Review</a:t>
            </a:r>
          </a:p>
        </p:txBody>
      </p:sp>
      <p:sp>
        <p:nvSpPr>
          <p:cNvPr id="2" name="Date Placeholder 1">
            <a:extLst>
              <a:ext uri="{FF2B5EF4-FFF2-40B4-BE49-F238E27FC236}">
                <a16:creationId xmlns:a16="http://schemas.microsoft.com/office/drawing/2014/main" id="{7CC7A03E-C1A2-43DB-95E5-447E22FD8102}"/>
              </a:ext>
            </a:extLst>
          </p:cNvPr>
          <p:cNvSpPr>
            <a:spLocks noGrp="1"/>
          </p:cNvSpPr>
          <p:nvPr>
            <p:ph type="dt" sz="half" idx="10"/>
          </p:nvPr>
        </p:nvSpPr>
        <p:spPr>
          <a:xfrm>
            <a:off x="251520" y="6400799"/>
            <a:ext cx="2133600" cy="365125"/>
          </a:xfrm>
        </p:spPr>
        <p:txBody>
          <a:bodyPr/>
          <a:lstStyle/>
          <a:p>
            <a:r>
              <a:rPr lang="en-US"/>
              <a:t>2020-03-26</a:t>
            </a:r>
            <a:endParaRPr lang="en-US" dirty="0"/>
          </a:p>
        </p:txBody>
      </p:sp>
      <p:sp>
        <p:nvSpPr>
          <p:cNvPr id="3" name="Footer Placeholder 2">
            <a:extLst>
              <a:ext uri="{FF2B5EF4-FFF2-40B4-BE49-F238E27FC236}">
                <a16:creationId xmlns:a16="http://schemas.microsoft.com/office/drawing/2014/main" id="{98F0DE78-A07D-4837-8C10-844E6CD727F0}"/>
              </a:ext>
            </a:extLst>
          </p:cNvPr>
          <p:cNvSpPr>
            <a:spLocks noGrp="1"/>
          </p:cNvSpPr>
          <p:nvPr>
            <p:ph type="ftr" sz="quarter" idx="11"/>
          </p:nvPr>
        </p:nvSpPr>
        <p:spPr>
          <a:xfrm>
            <a:off x="3124020" y="6406453"/>
            <a:ext cx="2895600" cy="365125"/>
          </a:xfrm>
        </p:spPr>
        <p:txBody>
          <a:bodyPr/>
          <a:lstStyle/>
          <a:p>
            <a:r>
              <a:rPr lang="en-US"/>
              <a:t>PV204 </a:t>
            </a:r>
            <a:endParaRPr lang="en-US" dirty="0"/>
          </a:p>
        </p:txBody>
      </p:sp>
      <p:sp>
        <p:nvSpPr>
          <p:cNvPr id="6" name="Slide Number Placeholder 5">
            <a:extLst>
              <a:ext uri="{FF2B5EF4-FFF2-40B4-BE49-F238E27FC236}">
                <a16:creationId xmlns:a16="http://schemas.microsoft.com/office/drawing/2014/main" id="{C1E9FBA1-403E-40E3-A42B-B577BAAA7C1A}"/>
              </a:ext>
            </a:extLst>
          </p:cNvPr>
          <p:cNvSpPr>
            <a:spLocks noGrp="1"/>
          </p:cNvSpPr>
          <p:nvPr>
            <p:ph type="sldNum" sz="quarter" idx="12"/>
          </p:nvPr>
        </p:nvSpPr>
        <p:spPr/>
        <p:txBody>
          <a:bodyPr/>
          <a:lstStyle/>
          <a:p>
            <a:fld id="{71EF5873-10D2-4FEE-AE7C-458464C99677}" type="slidenum">
              <a:rPr lang="en-US" smtClean="0"/>
              <a:pPr/>
              <a:t>8</a:t>
            </a:fld>
            <a:r>
              <a:rPr lang="en-US"/>
              <a:t>/20</a:t>
            </a:r>
            <a:endParaRPr lang="en-US" dirty="0"/>
          </a:p>
        </p:txBody>
      </p:sp>
    </p:spTree>
    <p:extLst>
      <p:ext uri="{BB962C8B-B14F-4D97-AF65-F5344CB8AC3E}">
        <p14:creationId xmlns:p14="http://schemas.microsoft.com/office/powerpoint/2010/main" val="1890423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DB6F34D-8EDA-4CB8-926A-DC4606BC3D92}"/>
              </a:ext>
            </a:extLst>
          </p:cNvPr>
          <p:cNvSpPr txBox="1"/>
          <p:nvPr/>
        </p:nvSpPr>
        <p:spPr>
          <a:xfrm>
            <a:off x="539552" y="1772817"/>
            <a:ext cx="802432" cy="5085183"/>
          </a:xfrm>
          <a:prstGeom prst="rect">
            <a:avLst/>
          </a:prstGeom>
          <a:solidFill>
            <a:schemeClr val="tx2">
              <a:lumMod val="20000"/>
              <a:lumOff val="80000"/>
            </a:schemeClr>
          </a:solidFill>
        </p:spPr>
        <p:txBody>
          <a:bodyPr wrap="square" rtlCol="0">
            <a:spAutoFit/>
          </a:bodyPr>
          <a:lstStyle/>
          <a:p>
            <a:endParaRPr lang="en-US" dirty="0"/>
          </a:p>
        </p:txBody>
      </p:sp>
      <p:sp>
        <p:nvSpPr>
          <p:cNvPr id="2" name="Title 1">
            <a:extLst>
              <a:ext uri="{FF2B5EF4-FFF2-40B4-BE49-F238E27FC236}">
                <a16:creationId xmlns:a16="http://schemas.microsoft.com/office/drawing/2014/main" id="{26712092-6769-41BE-888D-1E3B6B27E8C7}"/>
              </a:ext>
            </a:extLst>
          </p:cNvPr>
          <p:cNvSpPr>
            <a:spLocks noGrp="1"/>
          </p:cNvSpPr>
          <p:nvPr>
            <p:ph type="title"/>
          </p:nvPr>
        </p:nvSpPr>
        <p:spPr/>
        <p:txBody>
          <a:bodyPr/>
          <a:lstStyle/>
          <a:p>
            <a:pPr algn="r"/>
            <a:r>
              <a:rPr lang="en-US" dirty="0"/>
              <a:t>Certificates</a:t>
            </a:r>
          </a:p>
        </p:txBody>
      </p:sp>
      <p:sp>
        <p:nvSpPr>
          <p:cNvPr id="3" name="Content Placeholder 2">
            <a:extLst>
              <a:ext uri="{FF2B5EF4-FFF2-40B4-BE49-F238E27FC236}">
                <a16:creationId xmlns:a16="http://schemas.microsoft.com/office/drawing/2014/main" id="{5B8DD35B-27C6-4A2A-8FE4-C247F9FAF6DC}"/>
              </a:ext>
            </a:extLst>
          </p:cNvPr>
          <p:cNvSpPr>
            <a:spLocks noGrp="1"/>
          </p:cNvSpPr>
          <p:nvPr>
            <p:ph idx="1"/>
          </p:nvPr>
        </p:nvSpPr>
        <p:spPr>
          <a:xfrm>
            <a:off x="1323796" y="1904397"/>
            <a:ext cx="7381191" cy="648072"/>
          </a:xfrm>
          <a:solidFill>
            <a:schemeClr val="tx2">
              <a:lumMod val="75000"/>
            </a:schemeClr>
          </a:solidFill>
          <a:ln>
            <a:noFill/>
          </a:ln>
        </p:spPr>
        <p:txBody>
          <a:bodyPr anchor="ctr">
            <a:normAutofit/>
          </a:bodyPr>
          <a:lstStyle/>
          <a:p>
            <a:pPr marL="0" indent="0" algn="r">
              <a:buNone/>
            </a:pPr>
            <a:r>
              <a:rPr lang="en-US" sz="2400" dirty="0" err="1">
                <a:solidFill>
                  <a:schemeClr val="bg1"/>
                </a:solidFill>
              </a:rPr>
              <a:t>Thinklogical</a:t>
            </a:r>
            <a:r>
              <a:rPr lang="en-US" sz="2400" dirty="0">
                <a:solidFill>
                  <a:schemeClr val="bg1"/>
                </a:solidFill>
              </a:rPr>
              <a:t> TLX1280</a:t>
            </a:r>
          </a:p>
        </p:txBody>
      </p:sp>
      <p:sp>
        <p:nvSpPr>
          <p:cNvPr id="9" name="Content Placeholder 2">
            <a:extLst>
              <a:ext uri="{FF2B5EF4-FFF2-40B4-BE49-F238E27FC236}">
                <a16:creationId xmlns:a16="http://schemas.microsoft.com/office/drawing/2014/main" id="{03C52566-692A-4101-98B9-6279932C8C90}"/>
              </a:ext>
            </a:extLst>
          </p:cNvPr>
          <p:cNvSpPr txBox="1">
            <a:spLocks/>
          </p:cNvSpPr>
          <p:nvPr/>
        </p:nvSpPr>
        <p:spPr>
          <a:xfrm>
            <a:off x="1457468" y="1916832"/>
            <a:ext cx="7229331" cy="6480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002060"/>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002060"/>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002060"/>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endParaRPr lang="en-US" dirty="0"/>
          </a:p>
        </p:txBody>
      </p:sp>
      <p:sp>
        <p:nvSpPr>
          <p:cNvPr id="10" name="Content Placeholder 2">
            <a:extLst>
              <a:ext uri="{FF2B5EF4-FFF2-40B4-BE49-F238E27FC236}">
                <a16:creationId xmlns:a16="http://schemas.microsoft.com/office/drawing/2014/main" id="{55337693-FB0F-4E47-AE84-B28BBDD946F7}"/>
              </a:ext>
            </a:extLst>
          </p:cNvPr>
          <p:cNvSpPr txBox="1">
            <a:spLocks/>
          </p:cNvSpPr>
          <p:nvPr/>
        </p:nvSpPr>
        <p:spPr>
          <a:xfrm>
            <a:off x="1475656" y="3104964"/>
            <a:ext cx="7229331" cy="6480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002060"/>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002060"/>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002060"/>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endParaRPr lang="en-US" dirty="0"/>
          </a:p>
        </p:txBody>
      </p:sp>
      <p:sp>
        <p:nvSpPr>
          <p:cNvPr id="14" name="Content Placeholder 2">
            <a:extLst>
              <a:ext uri="{FF2B5EF4-FFF2-40B4-BE49-F238E27FC236}">
                <a16:creationId xmlns:a16="http://schemas.microsoft.com/office/drawing/2014/main" id="{FA4AED61-4BFB-4336-9FC6-F39367EA6F35}"/>
              </a:ext>
            </a:extLst>
          </p:cNvPr>
          <p:cNvSpPr txBox="1">
            <a:spLocks/>
          </p:cNvSpPr>
          <p:nvPr/>
        </p:nvSpPr>
        <p:spPr>
          <a:xfrm>
            <a:off x="1345153" y="2870995"/>
            <a:ext cx="7363003" cy="648072"/>
          </a:xfrm>
          <a:prstGeom prst="rect">
            <a:avLst/>
          </a:prstGeom>
          <a:solidFill>
            <a:schemeClr val="tx2">
              <a:lumMod val="60000"/>
              <a:lumOff val="40000"/>
            </a:schemeClr>
          </a:solidFill>
        </p:spPr>
        <p:txBody>
          <a:bodyPr vert="horz" lIns="91440" tIns="45720" rIns="91440" bIns="45720" rtlCol="0" anchor="ctr">
            <a:normAutofit/>
          </a:bodyPr>
          <a:lstStyle>
            <a:lvl1pPr marL="342900" indent="-342900" algn="l" defTabSz="914400" rtl="0" eaLnBrk="1" latinLnBrk="0" hangingPunct="1">
              <a:spcBef>
                <a:spcPct val="20000"/>
              </a:spcBef>
              <a:buClr>
                <a:srgbClr val="002060"/>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002060"/>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002060"/>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sz="2400" dirty="0" err="1"/>
              <a:t>genuscreen</a:t>
            </a:r>
            <a:r>
              <a:rPr lang="en-US" sz="2400" dirty="0"/>
              <a:t> 7.0</a:t>
            </a:r>
          </a:p>
        </p:txBody>
      </p:sp>
      <p:sp>
        <p:nvSpPr>
          <p:cNvPr id="15" name="Content Placeholder 2">
            <a:extLst>
              <a:ext uri="{FF2B5EF4-FFF2-40B4-BE49-F238E27FC236}">
                <a16:creationId xmlns:a16="http://schemas.microsoft.com/office/drawing/2014/main" id="{B3B75B0F-2B5D-4084-841B-2AF36CC8BA35}"/>
              </a:ext>
            </a:extLst>
          </p:cNvPr>
          <p:cNvSpPr txBox="1">
            <a:spLocks/>
          </p:cNvSpPr>
          <p:nvPr/>
        </p:nvSpPr>
        <p:spPr>
          <a:xfrm>
            <a:off x="686738" y="2870994"/>
            <a:ext cx="658416" cy="648072"/>
          </a:xfrm>
          <a:prstGeom prst="rect">
            <a:avLst/>
          </a:prstGeom>
          <a:solidFill>
            <a:schemeClr val="tx2">
              <a:lumMod val="60000"/>
              <a:lumOff val="40000"/>
            </a:schemeClr>
          </a:solidFill>
        </p:spPr>
        <p:txBody>
          <a:bodyPr vert="horz" lIns="91440" tIns="45720" rIns="91440" bIns="45720" rtlCol="0" anchor="ctr">
            <a:normAutofit/>
          </a:bodyPr>
          <a:lstStyle>
            <a:lvl1pPr marL="342900" indent="-342900" algn="l" defTabSz="914400" rtl="0" eaLnBrk="1" latinLnBrk="0" hangingPunct="1">
              <a:spcBef>
                <a:spcPct val="20000"/>
              </a:spcBef>
              <a:buClr>
                <a:srgbClr val="002060"/>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002060"/>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002060"/>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Wingdings" panose="05000000000000000000" pitchFamily="2" charset="2"/>
              <a:buNone/>
            </a:pPr>
            <a:r>
              <a:rPr lang="en-US" dirty="0"/>
              <a:t>2</a:t>
            </a:r>
          </a:p>
        </p:txBody>
      </p:sp>
      <p:sp>
        <p:nvSpPr>
          <p:cNvPr id="16" name="Content Placeholder 2">
            <a:extLst>
              <a:ext uri="{FF2B5EF4-FFF2-40B4-BE49-F238E27FC236}">
                <a16:creationId xmlns:a16="http://schemas.microsoft.com/office/drawing/2014/main" id="{8D09C1FC-82B5-4430-9BF2-73EFB436311C}"/>
              </a:ext>
            </a:extLst>
          </p:cNvPr>
          <p:cNvSpPr txBox="1">
            <a:spLocks/>
          </p:cNvSpPr>
          <p:nvPr/>
        </p:nvSpPr>
        <p:spPr>
          <a:xfrm>
            <a:off x="1341984" y="3856077"/>
            <a:ext cx="7363003" cy="648072"/>
          </a:xfrm>
          <a:prstGeom prst="rect">
            <a:avLst/>
          </a:prstGeom>
          <a:solidFill>
            <a:schemeClr val="tx2">
              <a:lumMod val="60000"/>
              <a:lumOff val="40000"/>
            </a:schemeClr>
          </a:solidFill>
        </p:spPr>
        <p:txBody>
          <a:bodyPr vert="horz" lIns="91440" tIns="45720" rIns="91440" bIns="45720" rtlCol="0" anchor="ctr">
            <a:normAutofit/>
          </a:bodyPr>
          <a:lstStyle>
            <a:lvl1pPr marL="342900" indent="-342900" algn="l" defTabSz="914400" rtl="0" eaLnBrk="1" latinLnBrk="0" hangingPunct="1">
              <a:spcBef>
                <a:spcPct val="20000"/>
              </a:spcBef>
              <a:buClr>
                <a:srgbClr val="002060"/>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002060"/>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002060"/>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sz="2400" dirty="0"/>
              <a:t>FM1280 V05</a:t>
            </a:r>
          </a:p>
        </p:txBody>
      </p:sp>
      <p:sp>
        <p:nvSpPr>
          <p:cNvPr id="17" name="Content Placeholder 2">
            <a:extLst>
              <a:ext uri="{FF2B5EF4-FFF2-40B4-BE49-F238E27FC236}">
                <a16:creationId xmlns:a16="http://schemas.microsoft.com/office/drawing/2014/main" id="{92C1ED32-A0F2-41CD-A32E-4E0229834317}"/>
              </a:ext>
            </a:extLst>
          </p:cNvPr>
          <p:cNvSpPr txBox="1">
            <a:spLocks/>
          </p:cNvSpPr>
          <p:nvPr/>
        </p:nvSpPr>
        <p:spPr>
          <a:xfrm>
            <a:off x="683569" y="3856076"/>
            <a:ext cx="658416" cy="648072"/>
          </a:xfrm>
          <a:prstGeom prst="rect">
            <a:avLst/>
          </a:prstGeom>
          <a:solidFill>
            <a:schemeClr val="tx2">
              <a:lumMod val="75000"/>
            </a:schemeClr>
          </a:solidFill>
        </p:spPr>
        <p:txBody>
          <a:bodyPr vert="horz" lIns="91440" tIns="45720" rIns="91440" bIns="45720" rtlCol="0" anchor="ctr">
            <a:normAutofit/>
          </a:bodyPr>
          <a:lstStyle>
            <a:lvl1pPr marL="342900" indent="-342900" algn="l" defTabSz="914400" rtl="0" eaLnBrk="1" latinLnBrk="0" hangingPunct="1">
              <a:spcBef>
                <a:spcPct val="20000"/>
              </a:spcBef>
              <a:buClr>
                <a:srgbClr val="002060"/>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002060"/>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002060"/>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Wingdings" panose="05000000000000000000" pitchFamily="2" charset="2"/>
              <a:buNone/>
            </a:pPr>
            <a:r>
              <a:rPr lang="en-US" dirty="0">
                <a:solidFill>
                  <a:schemeClr val="bg1"/>
                </a:solidFill>
              </a:rPr>
              <a:t>3</a:t>
            </a:r>
          </a:p>
        </p:txBody>
      </p:sp>
      <p:sp>
        <p:nvSpPr>
          <p:cNvPr id="18" name="Content Placeholder 2">
            <a:extLst>
              <a:ext uri="{FF2B5EF4-FFF2-40B4-BE49-F238E27FC236}">
                <a16:creationId xmlns:a16="http://schemas.microsoft.com/office/drawing/2014/main" id="{A788E852-1038-45C1-A3B6-EA65ED2C938C}"/>
              </a:ext>
            </a:extLst>
          </p:cNvPr>
          <p:cNvSpPr txBox="1">
            <a:spLocks/>
          </p:cNvSpPr>
          <p:nvPr/>
        </p:nvSpPr>
        <p:spPr>
          <a:xfrm>
            <a:off x="670350" y="1904397"/>
            <a:ext cx="658415" cy="648072"/>
          </a:xfrm>
          <a:prstGeom prst="rect">
            <a:avLst/>
          </a:prstGeom>
          <a:solidFill>
            <a:schemeClr val="tx2">
              <a:lumMod val="75000"/>
            </a:schemeClr>
          </a:solidFill>
          <a:ln>
            <a:noFill/>
          </a:ln>
        </p:spPr>
        <p:txBody>
          <a:bodyPr vert="horz" lIns="91440" tIns="45720" rIns="91440" bIns="45720" rtlCol="0" anchor="ctr">
            <a:normAutofit/>
          </a:bodyPr>
          <a:lstStyle>
            <a:lvl1pPr marL="342900" indent="-342900" algn="l" defTabSz="914400" rtl="0" eaLnBrk="1" latinLnBrk="0" hangingPunct="1">
              <a:spcBef>
                <a:spcPct val="20000"/>
              </a:spcBef>
              <a:buClr>
                <a:srgbClr val="002060"/>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002060"/>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002060"/>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Wingdings" panose="05000000000000000000" pitchFamily="2" charset="2"/>
              <a:buNone/>
            </a:pPr>
            <a:r>
              <a:rPr lang="en-US" dirty="0">
                <a:solidFill>
                  <a:schemeClr val="bg1"/>
                </a:solidFill>
              </a:rPr>
              <a:t>1</a:t>
            </a:r>
          </a:p>
        </p:txBody>
      </p:sp>
      <p:sp>
        <p:nvSpPr>
          <p:cNvPr id="19" name="Content Placeholder 2">
            <a:extLst>
              <a:ext uri="{FF2B5EF4-FFF2-40B4-BE49-F238E27FC236}">
                <a16:creationId xmlns:a16="http://schemas.microsoft.com/office/drawing/2014/main" id="{F6A22406-91C5-4268-BBE6-D787303BBAA5}"/>
              </a:ext>
            </a:extLst>
          </p:cNvPr>
          <p:cNvSpPr txBox="1">
            <a:spLocks/>
          </p:cNvSpPr>
          <p:nvPr/>
        </p:nvSpPr>
        <p:spPr>
          <a:xfrm>
            <a:off x="1326965" y="2870994"/>
            <a:ext cx="7363003" cy="648072"/>
          </a:xfrm>
          <a:prstGeom prst="rect">
            <a:avLst/>
          </a:prstGeom>
          <a:solidFill>
            <a:schemeClr val="tx2">
              <a:lumMod val="60000"/>
              <a:lumOff val="40000"/>
            </a:schemeClr>
          </a:solidFill>
        </p:spPr>
        <p:txBody>
          <a:bodyPr vert="horz" lIns="91440" tIns="45720" rIns="91440" bIns="45720" rtlCol="0" anchor="ctr">
            <a:normAutofit/>
          </a:bodyPr>
          <a:lstStyle>
            <a:lvl1pPr marL="342900" indent="-342900" algn="l" defTabSz="914400" rtl="0" eaLnBrk="1" latinLnBrk="0" hangingPunct="1">
              <a:spcBef>
                <a:spcPct val="20000"/>
              </a:spcBef>
              <a:buClr>
                <a:srgbClr val="002060"/>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002060"/>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002060"/>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sz="2400" dirty="0" err="1">
                <a:solidFill>
                  <a:schemeClr val="bg1"/>
                </a:solidFill>
              </a:rPr>
              <a:t>genuscreen</a:t>
            </a:r>
            <a:r>
              <a:rPr lang="en-US" sz="2400" dirty="0">
                <a:solidFill>
                  <a:schemeClr val="bg1"/>
                </a:solidFill>
              </a:rPr>
              <a:t> 7.0</a:t>
            </a:r>
          </a:p>
        </p:txBody>
      </p:sp>
      <p:sp>
        <p:nvSpPr>
          <p:cNvPr id="20" name="Content Placeholder 2">
            <a:extLst>
              <a:ext uri="{FF2B5EF4-FFF2-40B4-BE49-F238E27FC236}">
                <a16:creationId xmlns:a16="http://schemas.microsoft.com/office/drawing/2014/main" id="{E52F59AE-BC4E-4E3D-BFD9-3E458FA90295}"/>
              </a:ext>
            </a:extLst>
          </p:cNvPr>
          <p:cNvSpPr txBox="1">
            <a:spLocks/>
          </p:cNvSpPr>
          <p:nvPr/>
        </p:nvSpPr>
        <p:spPr>
          <a:xfrm>
            <a:off x="668550" y="2870993"/>
            <a:ext cx="658416" cy="648072"/>
          </a:xfrm>
          <a:prstGeom prst="rect">
            <a:avLst/>
          </a:prstGeom>
          <a:solidFill>
            <a:schemeClr val="tx2">
              <a:lumMod val="60000"/>
              <a:lumOff val="40000"/>
            </a:schemeClr>
          </a:solidFill>
        </p:spPr>
        <p:txBody>
          <a:bodyPr vert="horz" lIns="91440" tIns="45720" rIns="91440" bIns="45720" rtlCol="0" anchor="ctr">
            <a:normAutofit/>
          </a:bodyPr>
          <a:lstStyle>
            <a:lvl1pPr marL="342900" indent="-342900" algn="l" defTabSz="914400" rtl="0" eaLnBrk="1" latinLnBrk="0" hangingPunct="1">
              <a:spcBef>
                <a:spcPct val="20000"/>
              </a:spcBef>
              <a:buClr>
                <a:srgbClr val="002060"/>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002060"/>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002060"/>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Wingdings" panose="05000000000000000000" pitchFamily="2" charset="2"/>
              <a:buNone/>
            </a:pPr>
            <a:r>
              <a:rPr lang="en-US" dirty="0">
                <a:solidFill>
                  <a:schemeClr val="bg1"/>
                </a:solidFill>
              </a:rPr>
              <a:t>2</a:t>
            </a:r>
          </a:p>
        </p:txBody>
      </p:sp>
      <p:sp>
        <p:nvSpPr>
          <p:cNvPr id="21" name="Content Placeholder 2">
            <a:extLst>
              <a:ext uri="{FF2B5EF4-FFF2-40B4-BE49-F238E27FC236}">
                <a16:creationId xmlns:a16="http://schemas.microsoft.com/office/drawing/2014/main" id="{08BE9600-77C0-498F-96FF-19197C3EBDFC}"/>
              </a:ext>
            </a:extLst>
          </p:cNvPr>
          <p:cNvSpPr txBox="1">
            <a:spLocks/>
          </p:cNvSpPr>
          <p:nvPr/>
        </p:nvSpPr>
        <p:spPr>
          <a:xfrm>
            <a:off x="1323796" y="3856076"/>
            <a:ext cx="7363003" cy="648072"/>
          </a:xfrm>
          <a:prstGeom prst="rect">
            <a:avLst/>
          </a:prstGeom>
          <a:solidFill>
            <a:schemeClr val="tx2">
              <a:lumMod val="75000"/>
            </a:schemeClr>
          </a:solidFill>
        </p:spPr>
        <p:txBody>
          <a:bodyPr vert="horz" lIns="91440" tIns="45720" rIns="91440" bIns="45720" rtlCol="0" anchor="ctr">
            <a:normAutofit/>
          </a:bodyPr>
          <a:lstStyle>
            <a:lvl1pPr marL="342900" indent="-342900" algn="l" defTabSz="914400" rtl="0" eaLnBrk="1" latinLnBrk="0" hangingPunct="1">
              <a:spcBef>
                <a:spcPct val="20000"/>
              </a:spcBef>
              <a:buClr>
                <a:srgbClr val="002060"/>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002060"/>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002060"/>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spcBef>
                <a:spcPct val="20000"/>
              </a:spcBef>
              <a:buClr>
                <a:srgbClr val="002060"/>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sz="2400" dirty="0">
                <a:solidFill>
                  <a:schemeClr val="bg1"/>
                </a:solidFill>
              </a:rPr>
              <a:t>FM1280 V05</a:t>
            </a:r>
          </a:p>
        </p:txBody>
      </p:sp>
      <p:sp>
        <p:nvSpPr>
          <p:cNvPr id="4" name="Date Placeholder 3">
            <a:extLst>
              <a:ext uri="{FF2B5EF4-FFF2-40B4-BE49-F238E27FC236}">
                <a16:creationId xmlns:a16="http://schemas.microsoft.com/office/drawing/2014/main" id="{B683BE27-82C4-4DD0-9F86-F95854C4E19E}"/>
              </a:ext>
            </a:extLst>
          </p:cNvPr>
          <p:cNvSpPr>
            <a:spLocks noGrp="1"/>
          </p:cNvSpPr>
          <p:nvPr>
            <p:ph type="dt" sz="half" idx="10"/>
          </p:nvPr>
        </p:nvSpPr>
        <p:spPr>
          <a:xfrm>
            <a:off x="251520" y="6400799"/>
            <a:ext cx="2133600" cy="365125"/>
          </a:xfrm>
        </p:spPr>
        <p:txBody>
          <a:bodyPr/>
          <a:lstStyle/>
          <a:p>
            <a:r>
              <a:rPr lang="en-US"/>
              <a:t>2020-03-26</a:t>
            </a:r>
            <a:endParaRPr lang="en-US" dirty="0"/>
          </a:p>
        </p:txBody>
      </p:sp>
      <p:sp>
        <p:nvSpPr>
          <p:cNvPr id="5" name="Footer Placeholder 4">
            <a:extLst>
              <a:ext uri="{FF2B5EF4-FFF2-40B4-BE49-F238E27FC236}">
                <a16:creationId xmlns:a16="http://schemas.microsoft.com/office/drawing/2014/main" id="{8F63312E-2C9C-4A10-BE9F-3D765000CFE2}"/>
              </a:ext>
            </a:extLst>
          </p:cNvPr>
          <p:cNvSpPr>
            <a:spLocks noGrp="1"/>
          </p:cNvSpPr>
          <p:nvPr>
            <p:ph type="ftr" sz="quarter" idx="11"/>
          </p:nvPr>
        </p:nvSpPr>
        <p:spPr>
          <a:xfrm>
            <a:off x="3124020" y="6406453"/>
            <a:ext cx="2895600" cy="365125"/>
          </a:xfrm>
        </p:spPr>
        <p:txBody>
          <a:bodyPr/>
          <a:lstStyle/>
          <a:p>
            <a:r>
              <a:rPr lang="en-US"/>
              <a:t>PV204 </a:t>
            </a:r>
            <a:endParaRPr lang="en-US" dirty="0"/>
          </a:p>
        </p:txBody>
      </p:sp>
      <p:sp>
        <p:nvSpPr>
          <p:cNvPr id="7" name="Slide Number Placeholder 6">
            <a:extLst>
              <a:ext uri="{FF2B5EF4-FFF2-40B4-BE49-F238E27FC236}">
                <a16:creationId xmlns:a16="http://schemas.microsoft.com/office/drawing/2014/main" id="{3D223455-E781-4DBA-82DF-484275BA4BDC}"/>
              </a:ext>
            </a:extLst>
          </p:cNvPr>
          <p:cNvSpPr>
            <a:spLocks noGrp="1"/>
          </p:cNvSpPr>
          <p:nvPr>
            <p:ph type="sldNum" sz="quarter" idx="12"/>
          </p:nvPr>
        </p:nvSpPr>
        <p:spPr/>
        <p:txBody>
          <a:bodyPr/>
          <a:lstStyle/>
          <a:p>
            <a:fld id="{71EF5873-10D2-4FEE-AE7C-458464C99677}" type="slidenum">
              <a:rPr lang="en-US" smtClean="0"/>
              <a:pPr/>
              <a:t>9</a:t>
            </a:fld>
            <a:r>
              <a:rPr lang="en-US"/>
              <a:t>/20</a:t>
            </a:r>
            <a:endParaRPr lang="en-US" dirty="0"/>
          </a:p>
        </p:txBody>
      </p:sp>
    </p:spTree>
    <p:extLst>
      <p:ext uri="{BB962C8B-B14F-4D97-AF65-F5344CB8AC3E}">
        <p14:creationId xmlns:p14="http://schemas.microsoft.com/office/powerpoint/2010/main" val="1033566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TotalTime>
  <Words>1493</Words>
  <Application>Microsoft Office PowerPoint</Application>
  <PresentationFormat>Předvádění na obrazovce (4:3)</PresentationFormat>
  <Paragraphs>334</Paragraphs>
  <Slides>20</Slides>
  <Notes>0</Notes>
  <HiddenSlides>0</HiddenSlides>
  <MMClips>0</MMClips>
  <ScaleCrop>false</ScaleCrop>
  <HeadingPairs>
    <vt:vector size="4" baseType="variant">
      <vt:variant>
        <vt:lpstr>Motiv</vt:lpstr>
      </vt:variant>
      <vt:variant>
        <vt:i4>1</vt:i4>
      </vt:variant>
      <vt:variant>
        <vt:lpstr>Nadpisy snímků</vt:lpstr>
      </vt:variant>
      <vt:variant>
        <vt:i4>20</vt:i4>
      </vt:variant>
    </vt:vector>
  </HeadingPairs>
  <TitlesOfParts>
    <vt:vector size="21" baseType="lpstr">
      <vt:lpstr>Office Theme</vt:lpstr>
      <vt:lpstr>Analysis of Security Certificates</vt:lpstr>
      <vt:lpstr>Certificates</vt:lpstr>
      <vt:lpstr>Thinklogical TLX1280 Matrix Switch</vt:lpstr>
      <vt:lpstr>Thinklogical TLX1280 Matrix Switch</vt:lpstr>
      <vt:lpstr>Thinklogical TLX1280 Matrix Switch</vt:lpstr>
      <vt:lpstr>Thinklogical TLX1280 Matrix Switch</vt:lpstr>
      <vt:lpstr>Thinklogical TLX1280 Matrix Switch</vt:lpstr>
      <vt:lpstr>Thinklogical TLX1280 Matrix Switch</vt:lpstr>
      <vt:lpstr>Certificates</vt:lpstr>
      <vt:lpstr>genuscreen 7.0</vt:lpstr>
      <vt:lpstr>genuscreen 7.0</vt:lpstr>
      <vt:lpstr>genuscreen 7.0</vt:lpstr>
      <vt:lpstr>genuscreen 7.0</vt:lpstr>
      <vt:lpstr>genuscreen 7.0</vt:lpstr>
      <vt:lpstr>Certificates</vt:lpstr>
      <vt:lpstr>FM1280 V05</vt:lpstr>
      <vt:lpstr>FM1280 V05</vt:lpstr>
      <vt:lpstr>FM1280 V05</vt:lpstr>
      <vt:lpstr>FM1280 V05</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ankur lohchab</dc:creator>
  <cp:lastModifiedBy>Comrade Chicken</cp:lastModifiedBy>
  <cp:revision>57</cp:revision>
  <dcterms:created xsi:type="dcterms:W3CDTF">2020-03-23T01:24:59Z</dcterms:created>
  <dcterms:modified xsi:type="dcterms:W3CDTF">2020-03-26T08:06:46Z</dcterms:modified>
</cp:coreProperties>
</file>