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1B1E6F9-0836-4C84-B18B-3ECB5C7CA34A}" type="datetimeFigureOut">
              <a:rPr lang="en-US" smtClean="0"/>
              <a:t>2020-03-25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C3A0747-3C6F-4783-B570-7A30038FD9F5}" type="slidenum">
              <a:rPr lang="en-US" smtClean="0"/>
              <a:t>‹#›</a:t>
            </a:fld>
            <a:endParaRPr lang="en-US"/>
          </a:p>
        </p:txBody>
      </p:sp>
    </p:spTree>
    <p:extLst>
      <p:ext uri="{BB962C8B-B14F-4D97-AF65-F5344CB8AC3E}">
        <p14:creationId xmlns:p14="http://schemas.microsoft.com/office/powerpoint/2010/main" val="3138854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29AD-AC29-4886-8BFC-BDC5598EF268}"/>
              </a:ext>
            </a:extLst>
          </p:cNvPr>
          <p:cNvSpPr>
            <a:spLocks noGrp="1"/>
          </p:cNvSpPr>
          <p:nvPr>
            <p:ph type="dt" sz="half" idx="10"/>
          </p:nvPr>
        </p:nvSpPr>
        <p:spPr/>
        <p:txBody>
          <a:bodyPr/>
          <a:lstStyle/>
          <a:p>
            <a:r>
              <a:rPr lang="en-US"/>
              <a:t>2020-03-26</a:t>
            </a:r>
            <a:endParaRPr lang="en-US" dirty="0"/>
          </a:p>
        </p:txBody>
      </p:sp>
      <p:sp>
        <p:nvSpPr>
          <p:cNvPr id="3" name="Footer Placeholder 2">
            <a:extLst>
              <a:ext uri="{FF2B5EF4-FFF2-40B4-BE49-F238E27FC236}">
                <a16:creationId xmlns:a16="http://schemas.microsoft.com/office/drawing/2014/main" id="{0D7C1E0F-CE51-43D5-B8C7-3FDE3290DBF0}"/>
              </a:ext>
            </a:extLst>
          </p:cNvPr>
          <p:cNvSpPr>
            <a:spLocks noGrp="1"/>
          </p:cNvSpPr>
          <p:nvPr>
            <p:ph type="ftr" sz="quarter" idx="11"/>
          </p:nvPr>
        </p:nvSpPr>
        <p:spPr/>
        <p:txBody>
          <a:bodyPr/>
          <a:lstStyle/>
          <a:p>
            <a:r>
              <a:rPr lang="en-US"/>
              <a:t>PV204</a:t>
            </a:r>
          </a:p>
        </p:txBody>
      </p:sp>
      <p:sp>
        <p:nvSpPr>
          <p:cNvPr id="4" name="Slide Number Placeholder 3">
            <a:extLst>
              <a:ext uri="{FF2B5EF4-FFF2-40B4-BE49-F238E27FC236}">
                <a16:creationId xmlns:a16="http://schemas.microsoft.com/office/drawing/2014/main" id="{B4860809-F391-497B-A971-4FA5FF862041}"/>
              </a:ext>
            </a:extLst>
          </p:cNvPr>
          <p:cNvSpPr>
            <a:spLocks noGrp="1"/>
          </p:cNvSpPr>
          <p:nvPr>
            <p:ph type="sldNum" sz="quarter" idx="12"/>
          </p:nvPr>
        </p:nvSpPr>
        <p:spPr/>
        <p:txBody>
          <a:bodyPr/>
          <a:lstStyle/>
          <a:p>
            <a:fld id="{02216B99-AB12-4DE7-A6EE-93414B2F0F17}" type="slidenum">
              <a:rPr lang="en-US" smtClean="0"/>
              <a:pPr/>
              <a:t>‹#›</a:t>
            </a:fld>
            <a:r>
              <a:rPr lang="en-US"/>
              <a:t>/18</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2079000" y="1604520"/>
            <a:ext cx="4984920" cy="3977280"/>
          </a:xfrm>
          <a:prstGeom prst="rect">
            <a:avLst/>
          </a:prstGeom>
          <a:ln>
            <a:noFill/>
          </a:ln>
        </p:spPr>
      </p:pic>
      <p:pic>
        <p:nvPicPr>
          <p:cNvPr id="37" name="Picture 3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2" name="Date Placeholder 1">
            <a:extLst>
              <a:ext uri="{FF2B5EF4-FFF2-40B4-BE49-F238E27FC236}">
                <a16:creationId xmlns:a16="http://schemas.microsoft.com/office/drawing/2014/main" id="{8EB5BB06-3331-48D1-AA3C-3B8B40B3B4BB}"/>
              </a:ext>
            </a:extLst>
          </p:cNvPr>
          <p:cNvSpPr>
            <a:spLocks noGrp="1"/>
          </p:cNvSpPr>
          <p:nvPr>
            <p:ph type="dt" sz="half" idx="10"/>
          </p:nvPr>
        </p:nvSpPr>
        <p:spPr/>
        <p:txBody>
          <a:bodyPr/>
          <a:lstStyle/>
          <a:p>
            <a:r>
              <a:rPr lang="en-US"/>
              <a:t>2020-03-26</a:t>
            </a:r>
            <a:endParaRPr lang="en-US" dirty="0"/>
          </a:p>
        </p:txBody>
      </p:sp>
      <p:sp>
        <p:nvSpPr>
          <p:cNvPr id="3" name="Footer Placeholder 2">
            <a:extLst>
              <a:ext uri="{FF2B5EF4-FFF2-40B4-BE49-F238E27FC236}">
                <a16:creationId xmlns:a16="http://schemas.microsoft.com/office/drawing/2014/main" id="{652B9075-D3F7-4525-8C57-17A99B71D3B6}"/>
              </a:ext>
            </a:extLst>
          </p:cNvPr>
          <p:cNvSpPr>
            <a:spLocks noGrp="1"/>
          </p:cNvSpPr>
          <p:nvPr>
            <p:ph type="ftr" sz="quarter" idx="11"/>
          </p:nvPr>
        </p:nvSpPr>
        <p:spPr/>
        <p:txBody>
          <a:bodyPr/>
          <a:lstStyle/>
          <a:p>
            <a:r>
              <a:rPr lang="en-US"/>
              <a:t>PV204</a:t>
            </a:r>
          </a:p>
        </p:txBody>
      </p:sp>
      <p:sp>
        <p:nvSpPr>
          <p:cNvPr id="6" name="Slide Number Placeholder 5">
            <a:extLst>
              <a:ext uri="{FF2B5EF4-FFF2-40B4-BE49-F238E27FC236}">
                <a16:creationId xmlns:a16="http://schemas.microsoft.com/office/drawing/2014/main" id="{E14B2581-E710-4A93-9C8C-3CBD116A4915}"/>
              </a:ext>
            </a:extLst>
          </p:cNvPr>
          <p:cNvSpPr>
            <a:spLocks noGrp="1"/>
          </p:cNvSpPr>
          <p:nvPr>
            <p:ph type="sldNum" sz="quarter" idx="12"/>
          </p:nvPr>
        </p:nvSpPr>
        <p:spPr/>
        <p:txBody>
          <a:bodyPr/>
          <a:lstStyle/>
          <a:p>
            <a:fld id="{02216B99-AB12-4DE7-A6EE-93414B2F0F17}" type="slidenum">
              <a:rPr lang="en-US" smtClean="0"/>
              <a:pPr/>
              <a:t>‹#›</a:t>
            </a:fld>
            <a:r>
              <a:rPr lang="en-US"/>
              <a:t>/18</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43080" y="404640"/>
            <a:ext cx="6541920" cy="4688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43080" y="404640"/>
            <a:ext cx="6541920" cy="10112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6308640"/>
            <a:ext cx="9141840" cy="547560"/>
          </a:xfrm>
          <a:prstGeom prst="rect">
            <a:avLst/>
          </a:prstGeom>
          <a:solidFill>
            <a:srgbClr val="C6D9F1"/>
          </a:solidFill>
          <a:ln>
            <a:noFill/>
          </a:ln>
        </p:spPr>
        <p:style>
          <a:lnRef idx="0">
            <a:scrgbClr r="0" g="0" b="0"/>
          </a:lnRef>
          <a:fillRef idx="0">
            <a:scrgbClr r="0" g="0" b="0"/>
          </a:fillRef>
          <a:effectRef idx="0">
            <a:scrgbClr r="0" g="0" b="0"/>
          </a:effectRef>
          <a:fontRef idx="minor"/>
        </p:style>
      </p:sp>
      <p:pic>
        <p:nvPicPr>
          <p:cNvPr id="5" name="Graphic 8"/>
          <p:cNvPicPr/>
          <p:nvPr/>
        </p:nvPicPr>
        <p:blipFill>
          <a:blip r:embed="rId14"/>
          <a:stretch/>
        </p:blipFill>
        <p:spPr>
          <a:xfrm>
            <a:off x="0" y="0"/>
            <a:ext cx="2141280" cy="1331640"/>
          </a:xfrm>
          <a:prstGeom prst="rect">
            <a:avLst/>
          </a:prstGeom>
          <a:ln>
            <a:noFill/>
          </a:ln>
        </p:spPr>
      </p:pic>
      <p:sp>
        <p:nvSpPr>
          <p:cNvPr id="2"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6" name="Date Placeholder 5">
            <a:extLst>
              <a:ext uri="{FF2B5EF4-FFF2-40B4-BE49-F238E27FC236}">
                <a16:creationId xmlns:a16="http://schemas.microsoft.com/office/drawing/2014/main" id="{E3F26FDD-F3FB-49ED-8AEC-1EA97B31BF6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2020-03-26</a:t>
            </a:r>
            <a:endParaRPr lang="en-US" dirty="0"/>
          </a:p>
        </p:txBody>
      </p:sp>
      <p:sp>
        <p:nvSpPr>
          <p:cNvPr id="7" name="Footer Placeholder 6">
            <a:extLst>
              <a:ext uri="{FF2B5EF4-FFF2-40B4-BE49-F238E27FC236}">
                <a16:creationId xmlns:a16="http://schemas.microsoft.com/office/drawing/2014/main" id="{76ADBC07-566A-4F44-83B2-C813F57CBB3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PV204</a:t>
            </a:r>
          </a:p>
        </p:txBody>
      </p:sp>
      <p:sp>
        <p:nvSpPr>
          <p:cNvPr id="8" name="Slide Number Placeholder 7">
            <a:extLst>
              <a:ext uri="{FF2B5EF4-FFF2-40B4-BE49-F238E27FC236}">
                <a16:creationId xmlns:a16="http://schemas.microsoft.com/office/drawing/2014/main" id="{1A03A155-4BA5-4FAF-AE8D-BC45D2A463C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16B99-AB12-4DE7-A6EE-93414B2F0F17}" type="slidenum">
              <a:rPr lang="en-US" smtClean="0"/>
              <a:pPr/>
              <a:t>‹#›</a:t>
            </a:fld>
            <a:r>
              <a:rPr lang="en-US" dirty="0"/>
              <a:t>/18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3636000" y="4393080"/>
            <a:ext cx="1870560" cy="2463120"/>
          </a:xfrm>
          <a:prstGeom prst="rect">
            <a:avLst/>
          </a:prstGeom>
          <a:solidFill>
            <a:srgbClr val="17375E"/>
          </a:solidFill>
          <a:ln>
            <a:noFill/>
          </a:ln>
        </p:spPr>
        <p:style>
          <a:lnRef idx="0">
            <a:scrgbClr r="0" g="0" b="0"/>
          </a:lnRef>
          <a:fillRef idx="0">
            <a:scrgbClr r="0" g="0" b="0"/>
          </a:fillRef>
          <a:effectRef idx="0">
            <a:scrgbClr r="0" g="0" b="0"/>
          </a:effectRef>
          <a:fontRef idx="minor"/>
        </p:style>
      </p:sp>
      <p:sp>
        <p:nvSpPr>
          <p:cNvPr id="192" name="CustomShape 2"/>
          <p:cNvSpPr/>
          <p:nvPr/>
        </p:nvSpPr>
        <p:spPr>
          <a:xfrm>
            <a:off x="685800" y="2130480"/>
            <a:ext cx="7770600" cy="146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2060"/>
                </a:solidFill>
                <a:uFill>
                  <a:solidFill>
                    <a:srgbClr val="FFFFFF"/>
                  </a:solidFill>
                </a:uFill>
                <a:latin typeface="Arial Black"/>
                <a:ea typeface="DejaVu Sans"/>
              </a:rPr>
              <a:t>Analysis of Security Certificates</a:t>
            </a:r>
            <a:endParaRPr lang="en-US" sz="1800" b="0" strike="noStrike" spc="-1">
              <a:solidFill>
                <a:srgbClr val="000000"/>
              </a:solidFill>
              <a:uFill>
                <a:solidFill>
                  <a:srgbClr val="FFFFFF"/>
                </a:solidFill>
              </a:uFill>
              <a:latin typeface="Arial"/>
            </a:endParaRPr>
          </a:p>
        </p:txBody>
      </p:sp>
      <p:sp>
        <p:nvSpPr>
          <p:cNvPr id="193" name="CustomShape 3"/>
          <p:cNvSpPr/>
          <p:nvPr/>
        </p:nvSpPr>
        <p:spPr>
          <a:xfrm>
            <a:off x="1371600" y="3886200"/>
            <a:ext cx="6399000" cy="17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376092"/>
                </a:solidFill>
                <a:uFill>
                  <a:solidFill>
                    <a:srgbClr val="FFFFFF"/>
                  </a:solidFill>
                </a:uFill>
                <a:latin typeface="Arial"/>
                <a:ea typeface="DejaVu Sans"/>
              </a:rPr>
              <a:t>Team Supercalifragilisticexpialidocious</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1600" b="1" i="1" strike="noStrike" spc="-1">
                <a:solidFill>
                  <a:srgbClr val="FFFFFF"/>
                </a:solidFill>
                <a:uFill>
                  <a:solidFill>
                    <a:srgbClr val="FFFFFF"/>
                  </a:solidFill>
                </a:uFill>
                <a:latin typeface="Arial"/>
                <a:ea typeface="DejaVu Sans"/>
              </a:rPr>
              <a:t>Anh Minh Tran</a:t>
            </a:r>
            <a:endParaRPr lang="en-US" sz="1800" b="0" strike="noStrike" spc="-1">
              <a:solidFill>
                <a:srgbClr val="000000"/>
              </a:solidFill>
              <a:uFill>
                <a:solidFill>
                  <a:srgbClr val="FFFFFF"/>
                </a:solidFill>
              </a:uFill>
              <a:latin typeface="Arial"/>
            </a:endParaRPr>
          </a:p>
          <a:p>
            <a:pPr algn="ctr">
              <a:lnSpc>
                <a:spcPct val="100000"/>
              </a:lnSpc>
            </a:pPr>
            <a:r>
              <a:rPr lang="en-US" sz="1600" b="1" i="1" strike="noStrike" spc="-1">
                <a:solidFill>
                  <a:srgbClr val="FFFFFF"/>
                </a:solidFill>
                <a:uFill>
                  <a:solidFill>
                    <a:srgbClr val="FFFFFF"/>
                  </a:solidFill>
                </a:uFill>
                <a:latin typeface="Arial"/>
                <a:ea typeface="DejaVu Sans"/>
              </a:rPr>
              <a:t> Ankur Lohchab</a:t>
            </a:r>
            <a:endParaRPr lang="en-US" sz="1800" b="0" strike="noStrike" spc="-1">
              <a:solidFill>
                <a:srgbClr val="000000"/>
              </a:solidFill>
              <a:uFill>
                <a:solidFill>
                  <a:srgbClr val="FFFFFF"/>
                </a:solidFill>
              </a:uFill>
              <a:latin typeface="Arial"/>
            </a:endParaRPr>
          </a:p>
          <a:p>
            <a:pPr algn="ctr">
              <a:lnSpc>
                <a:spcPct val="100000"/>
              </a:lnSpc>
            </a:pPr>
            <a:r>
              <a:rPr lang="en-US" sz="1600" b="1" i="1" strike="noStrike" spc="-1">
                <a:solidFill>
                  <a:srgbClr val="FFFFFF"/>
                </a:solidFill>
                <a:uFill>
                  <a:solidFill>
                    <a:srgbClr val="FFFFFF"/>
                  </a:solidFill>
                </a:uFill>
                <a:latin typeface="Arial"/>
                <a:ea typeface="DejaVu Sans"/>
              </a:rPr>
              <a:t>Tomáš Madeja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457200" y="2174760"/>
            <a:ext cx="832032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002060"/>
              </a:buClr>
              <a:buFont typeface="Wingdings" charset="2"/>
              <a:buChar char=""/>
            </a:pP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5" name="CustomShape 3"/>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a:solidFill>
                  <a:srgbClr val="254061"/>
                </a:solidFill>
                <a:uFill>
                  <a:solidFill>
                    <a:srgbClr val="FFFFFF"/>
                  </a:solidFill>
                </a:uFill>
                <a:latin typeface="Arial"/>
                <a:ea typeface="DejaVu Sans"/>
              </a:rPr>
              <a:t>Security Objectives</a:t>
            </a:r>
            <a:endParaRPr lang="en-US" sz="1800" b="0" strike="noStrike" spc="-1">
              <a:solidFill>
                <a:srgbClr val="000000"/>
              </a:solidFill>
              <a:uFill>
                <a:solidFill>
                  <a:srgbClr val="FFFFFF"/>
                </a:solidFill>
              </a:uFill>
              <a:latin typeface="Arial"/>
            </a:endParaRPr>
          </a:p>
        </p:txBody>
      </p:sp>
      <p:graphicFrame>
        <p:nvGraphicFramePr>
          <p:cNvPr id="246" name="Table 4"/>
          <p:cNvGraphicFramePr/>
          <p:nvPr>
            <p:extLst>
              <p:ext uri="{D42A27DB-BD31-4B8C-83A1-F6EECF244321}">
                <p14:modId xmlns:p14="http://schemas.microsoft.com/office/powerpoint/2010/main" val="424598123"/>
              </p:ext>
            </p:extLst>
          </p:nvPr>
        </p:nvGraphicFramePr>
        <p:xfrm>
          <a:off x="457560" y="1689120"/>
          <a:ext cx="8137800" cy="3999000"/>
        </p:xfrm>
        <a:graphic>
          <a:graphicData uri="http://schemas.openxmlformats.org/drawingml/2006/table">
            <a:tbl>
              <a:tblPr/>
              <a:tblGrid>
                <a:gridCol w="1362362">
                  <a:extLst>
                    <a:ext uri="{9D8B030D-6E8A-4147-A177-3AD203B41FA5}">
                      <a16:colId xmlns:a16="http://schemas.microsoft.com/office/drawing/2014/main" val="20000"/>
                    </a:ext>
                  </a:extLst>
                </a:gridCol>
                <a:gridCol w="6775438">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Security Objectives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O.AUTH</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only administrators can change the packet filter, VPN and SSH configuration.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O.MEDIAT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mediate the flow of all data between all connected networks.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a:rPr>
                        <a:t>O.CONFID</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is kept confidential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a:solidFill>
                            <a:srgbClr val="000000"/>
                          </a:solidFill>
                          <a:uFill>
                            <a:solidFill>
                              <a:srgbClr val="FFFFFF"/>
                            </a:solidFill>
                          </a:uFill>
                          <a:latin typeface="Arial"/>
                        </a:rPr>
                        <a:t>O.INTEG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cannot be modified unnoticed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a:rPr>
                        <a:t>O.NOREPLAY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behind the firewall components cannot be reinjected at a later time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a:rPr>
                        <a:t>O.AUDREC</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rPr>
                        <a:t>The TOE must provide an audit trail of security-related events, and a means to present a readable and searchable view to administrators, service users and revisors.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a:solidFill>
                            <a:srgbClr val="000000"/>
                          </a:solidFill>
                          <a:uFill>
                            <a:solidFill>
                              <a:srgbClr val="FFFFFF"/>
                            </a:solidFill>
                          </a:uFill>
                          <a:latin typeface="Arial"/>
                        </a:rPr>
                        <a:t>O.AVAIL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optionally provide a fail over solution where the services of a failing system are taken over by a peer machine.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6" name="CustomShape 3">
            <a:extLst>
              <a:ext uri="{FF2B5EF4-FFF2-40B4-BE49-F238E27FC236}">
                <a16:creationId xmlns:a16="http://schemas.microsoft.com/office/drawing/2014/main" id="{DC5AFA75-B452-4534-9399-DFF008EE8D4E}"/>
              </a:ext>
            </a:extLst>
          </p:cNvPr>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dirty="0" err="1">
                <a:solidFill>
                  <a:srgbClr val="002060"/>
                </a:solidFill>
                <a:uFill>
                  <a:solidFill>
                    <a:srgbClr val="FFFFFF"/>
                  </a:solidFill>
                </a:uFill>
                <a:latin typeface="Arial Black"/>
                <a:ea typeface="DejaVu Sans"/>
              </a:rPr>
              <a:t>genuscreen</a:t>
            </a:r>
            <a:r>
              <a:rPr lang="en-US" sz="2400" b="0" strike="noStrike" spc="-1" dirty="0">
                <a:solidFill>
                  <a:srgbClr val="002060"/>
                </a:solidFill>
                <a:uFill>
                  <a:solidFill>
                    <a:srgbClr val="FFFFFF"/>
                  </a:solidFill>
                </a:uFill>
                <a:latin typeface="Arial Black"/>
                <a:ea typeface="DejaVu Sans"/>
              </a:rPr>
              <a:t> 7.0</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174760"/>
            <a:ext cx="832032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002060"/>
              </a:buClr>
              <a:buFont typeface="Wingdings" charset="2"/>
              <a:buChar char=""/>
            </a:pP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9" name="CustomShape 3"/>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a:solidFill>
                  <a:srgbClr val="254061"/>
                </a:solidFill>
                <a:uFill>
                  <a:solidFill>
                    <a:srgbClr val="FFFFFF"/>
                  </a:solidFill>
                </a:uFill>
                <a:latin typeface="Arial"/>
                <a:ea typeface="DejaVu Sans"/>
              </a:rPr>
              <a:t>Threats</a:t>
            </a:r>
            <a:endParaRPr lang="en-US" sz="1800" b="0" strike="noStrike" spc="-1">
              <a:solidFill>
                <a:srgbClr val="000000"/>
              </a:solidFill>
              <a:uFill>
                <a:solidFill>
                  <a:srgbClr val="FFFFFF"/>
                </a:solidFill>
              </a:uFill>
              <a:latin typeface="Arial"/>
            </a:endParaRPr>
          </a:p>
        </p:txBody>
      </p:sp>
      <p:graphicFrame>
        <p:nvGraphicFramePr>
          <p:cNvPr id="250" name="Table 4"/>
          <p:cNvGraphicFramePr/>
          <p:nvPr>
            <p:extLst>
              <p:ext uri="{D42A27DB-BD31-4B8C-83A1-F6EECF244321}">
                <p14:modId xmlns:p14="http://schemas.microsoft.com/office/powerpoint/2010/main" val="2606506115"/>
              </p:ext>
            </p:extLst>
          </p:nvPr>
        </p:nvGraphicFramePr>
        <p:xfrm>
          <a:off x="457560" y="1689120"/>
          <a:ext cx="8137800" cy="4337280"/>
        </p:xfrm>
        <a:graphic>
          <a:graphicData uri="http://schemas.openxmlformats.org/drawingml/2006/table">
            <a:tbl>
              <a:tblPr/>
              <a:tblGrid>
                <a:gridCol w="13712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Threats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T.NOATUH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Anonymous user enters a system without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athentication</a:t>
                      </a:r>
                      <a:endPar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T.SNIFF</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sensitive data passing between the protected networks. Attack method is packet inspection of Internet traffic.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T.SELPRO</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TOE and read, modify or destroy security sensitive data on the TOE, by sending IP packets to the TOE and exploiting a weakness of the protocol used. </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T.MEDIAT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send non-permissible data that result in gaining access to resources which is not allowed by the policy. The attack method is construction of IP packets to circumvent filters.</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T.MSNIFF</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configuration or audit data passing between the management system and a firewall component. Attack method is packet inspection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T.MODIFY</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sensitive data passing between the protected networks.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T.MMODIFY</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configuration or audit data passing between the management system and a firewall component.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6" name="CustomShape 3">
            <a:extLst>
              <a:ext uri="{FF2B5EF4-FFF2-40B4-BE49-F238E27FC236}">
                <a16:creationId xmlns:a16="http://schemas.microsoft.com/office/drawing/2014/main" id="{C2E9DE79-9442-4A0A-B9CC-0E05D604BFF0}"/>
              </a:ext>
            </a:extLst>
          </p:cNvPr>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dirty="0" err="1">
                <a:solidFill>
                  <a:srgbClr val="002060"/>
                </a:solidFill>
                <a:uFill>
                  <a:solidFill>
                    <a:srgbClr val="FFFFFF"/>
                  </a:solidFill>
                </a:uFill>
                <a:latin typeface="Arial Black"/>
                <a:ea typeface="DejaVu Sans"/>
              </a:rPr>
              <a:t>genuscreen</a:t>
            </a:r>
            <a:r>
              <a:rPr lang="en-US" sz="2400" b="0" strike="noStrike" spc="-1" dirty="0">
                <a:solidFill>
                  <a:srgbClr val="002060"/>
                </a:solidFill>
                <a:uFill>
                  <a:solidFill>
                    <a:srgbClr val="FFFFFF"/>
                  </a:solidFill>
                </a:uFill>
                <a:latin typeface="Arial Black"/>
                <a:ea typeface="DejaVu Sans"/>
              </a:rPr>
              <a:t> 7.0</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174760"/>
            <a:ext cx="832032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002060"/>
              </a:buClr>
              <a:buFont typeface="Wingdings" charset="2"/>
              <a:buChar char=""/>
            </a:pP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53" name="CustomShape 3"/>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a:solidFill>
                  <a:srgbClr val="254061"/>
                </a:solidFill>
                <a:uFill>
                  <a:solidFill>
                    <a:srgbClr val="FFFFFF"/>
                  </a:solidFill>
                </a:uFill>
                <a:latin typeface="Arial"/>
                <a:ea typeface="DejaVu Sans"/>
              </a:rPr>
              <a:t>Assumptions</a:t>
            </a:r>
            <a:endParaRPr lang="en-US" sz="1800" b="0" strike="noStrike" spc="-1">
              <a:solidFill>
                <a:srgbClr val="000000"/>
              </a:solidFill>
              <a:uFill>
                <a:solidFill>
                  <a:srgbClr val="FFFFFF"/>
                </a:solidFill>
              </a:uFill>
              <a:latin typeface="Arial"/>
            </a:endParaRPr>
          </a:p>
        </p:txBody>
      </p:sp>
      <p:graphicFrame>
        <p:nvGraphicFramePr>
          <p:cNvPr id="254" name="Table 4"/>
          <p:cNvGraphicFramePr/>
          <p:nvPr>
            <p:extLst>
              <p:ext uri="{D42A27DB-BD31-4B8C-83A1-F6EECF244321}">
                <p14:modId xmlns:p14="http://schemas.microsoft.com/office/powerpoint/2010/main" val="511350434"/>
              </p:ext>
            </p:extLst>
          </p:nvPr>
        </p:nvGraphicFramePr>
        <p:xfrm>
          <a:off x="503100" y="1712355"/>
          <a:ext cx="8137800" cy="4428847"/>
        </p:xfrm>
        <a:graphic>
          <a:graphicData uri="http://schemas.openxmlformats.org/drawingml/2006/table">
            <a:tbl>
              <a:tblPr/>
              <a:tblGrid>
                <a:gridCol w="1556519">
                  <a:extLst>
                    <a:ext uri="{9D8B030D-6E8A-4147-A177-3AD203B41FA5}">
                      <a16:colId xmlns:a16="http://schemas.microsoft.com/office/drawing/2014/main" val="20000"/>
                    </a:ext>
                  </a:extLst>
                </a:gridCol>
                <a:gridCol w="6581281">
                  <a:extLst>
                    <a:ext uri="{9D8B030D-6E8A-4147-A177-3AD203B41FA5}">
                      <a16:colId xmlns:a16="http://schemas.microsoft.com/office/drawing/2014/main" val="20001"/>
                    </a:ext>
                  </a:extLst>
                </a:gridCol>
              </a:tblGrid>
              <a:tr h="241922">
                <a:tc gridSpan="2">
                  <a:txBody>
                    <a:bodyPr/>
                    <a:lstStyle/>
                    <a:p>
                      <a:pPr algn="ctr">
                        <a:lnSpc>
                          <a:spcPct val="100000"/>
                        </a:lnSpc>
                      </a:pPr>
                      <a:r>
                        <a:rPr lang="en-US" sz="1800" b="1" strike="noStrike" spc="-1">
                          <a:solidFill>
                            <a:srgbClr val="FFFFFF"/>
                          </a:solidFill>
                          <a:uFill>
                            <a:solidFill>
                              <a:srgbClr val="FFFFFF"/>
                            </a:solidFill>
                          </a:uFill>
                          <a:latin typeface="Calibri" panose="020F0502020204030204" pitchFamily="34" charset="0"/>
                          <a:cs typeface="Calibri" panose="020F0502020204030204" pitchFamily="34" charset="0"/>
                        </a:rPr>
                        <a:t>Assumptions</a:t>
                      </a:r>
                      <a:endParaRPr lang="en-US" sz="1800" b="0" strike="noStrike" spc="-1">
                        <a:solidFill>
                          <a:srgbClr val="000000"/>
                        </a:solidFill>
                        <a:uFill>
                          <a:solidFill>
                            <a:srgbClr val="FFFFFF"/>
                          </a:solidFill>
                        </a:uFill>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A.PHYSEC</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management system and the firewall components of the TOE are physically secure. Only administrators have physical access to the TOE. This must hold for the management system and the firewall components.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76714">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A.INIT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TOE was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initialised</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 according to the procedure described in the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docu</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-mentation.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A.NOEVIL</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are non-hostile and follow all administrator guidance; however, they are capable of error. They use passwords that are not easily guessable.</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5293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A.SINGEN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Information can not flow between the internal and external network, unless it passes through the TOE.</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878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A.TIMESTMP</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reliable timestamps.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A.ADMIN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using the administrative GUI on the management system or the firewall components work in a trusted network directly connected to the system.</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51889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A.HANET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a physical separate network for TSF data transfer for the optional high availability setup.</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5952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A..REMOTE_AUTH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server for external LDAP authentication of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genucenter</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 administrators and revisors is located in a secure network.</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
        <p:nvSpPr>
          <p:cNvPr id="6" name="CustomShape 3">
            <a:extLst>
              <a:ext uri="{FF2B5EF4-FFF2-40B4-BE49-F238E27FC236}">
                <a16:creationId xmlns:a16="http://schemas.microsoft.com/office/drawing/2014/main" id="{A6B79B9F-59D1-4C67-BCA4-C36ACA7D83A5}"/>
              </a:ext>
            </a:extLst>
          </p:cNvPr>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dirty="0" err="1">
                <a:solidFill>
                  <a:srgbClr val="002060"/>
                </a:solidFill>
                <a:uFill>
                  <a:solidFill>
                    <a:srgbClr val="FFFFFF"/>
                  </a:solidFill>
                </a:uFill>
                <a:latin typeface="Arial Black"/>
                <a:ea typeface="DejaVu Sans"/>
              </a:rPr>
              <a:t>genuscreen</a:t>
            </a:r>
            <a:r>
              <a:rPr lang="en-US" sz="2400" b="0" strike="noStrike" spc="-1" dirty="0">
                <a:solidFill>
                  <a:srgbClr val="002060"/>
                </a:solidFill>
                <a:uFill>
                  <a:solidFill>
                    <a:srgbClr val="FFFFFF"/>
                  </a:solidFill>
                </a:uFill>
                <a:latin typeface="Arial Black"/>
                <a:ea typeface="DejaVu Sans"/>
              </a:rPr>
              <a:t> 7.0</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539640" y="1772640"/>
            <a:ext cx="800640" cy="5083560"/>
          </a:xfrm>
          <a:prstGeom prst="rect">
            <a:avLst/>
          </a:prstGeom>
          <a:solidFill>
            <a:srgbClr val="C6D9F1"/>
          </a:solidFill>
          <a:ln>
            <a:noFill/>
          </a:ln>
        </p:spPr>
        <p:style>
          <a:lnRef idx="0">
            <a:scrgbClr r="0" g="0" b="0"/>
          </a:lnRef>
          <a:fillRef idx="0">
            <a:scrgbClr r="0" g="0" b="0"/>
          </a:fillRef>
          <a:effectRef idx="0">
            <a:scrgbClr r="0" g="0" b="0"/>
          </a:effectRef>
          <a:fontRef idx="minor"/>
        </p:style>
      </p:sp>
      <p:sp>
        <p:nvSpPr>
          <p:cNvPr id="256" name="CustomShape 2"/>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Certificates</a:t>
            </a:r>
            <a:endParaRPr lang="en-US" sz="1800" b="0" strike="noStrike" spc="-1">
              <a:solidFill>
                <a:srgbClr val="000000"/>
              </a:solidFill>
              <a:uFill>
                <a:solidFill>
                  <a:srgbClr val="FFFFFF"/>
                </a:solidFill>
              </a:uFill>
              <a:latin typeface="Arial"/>
            </a:endParaRPr>
          </a:p>
        </p:txBody>
      </p:sp>
      <p:sp>
        <p:nvSpPr>
          <p:cNvPr id="257" name="CustomShape 3"/>
          <p:cNvSpPr/>
          <p:nvPr/>
        </p:nvSpPr>
        <p:spPr>
          <a:xfrm>
            <a:off x="1323720" y="1904400"/>
            <a:ext cx="737928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Thinklogical TLX1280</a:t>
            </a:r>
            <a:endParaRPr lang="en-US" sz="1800" b="0" strike="noStrike" spc="-1">
              <a:solidFill>
                <a:srgbClr val="000000"/>
              </a:solidFill>
              <a:uFill>
                <a:solidFill>
                  <a:srgbClr val="FFFFFF"/>
                </a:solidFill>
              </a:uFill>
              <a:latin typeface="Arial"/>
            </a:endParaRPr>
          </a:p>
        </p:txBody>
      </p:sp>
      <p:sp>
        <p:nvSpPr>
          <p:cNvPr id="258" name="CustomShape 4"/>
          <p:cNvSpPr/>
          <p:nvPr/>
        </p:nvSpPr>
        <p:spPr>
          <a:xfrm>
            <a:off x="1457640" y="1917000"/>
            <a:ext cx="7227360" cy="646200"/>
          </a:xfrm>
          <a:prstGeom prst="rect">
            <a:avLst/>
          </a:prstGeom>
          <a:noFill/>
          <a:ln>
            <a:noFill/>
          </a:ln>
        </p:spPr>
        <p:style>
          <a:lnRef idx="0">
            <a:scrgbClr r="0" g="0" b="0"/>
          </a:lnRef>
          <a:fillRef idx="0">
            <a:scrgbClr r="0" g="0" b="0"/>
          </a:fillRef>
          <a:effectRef idx="0">
            <a:scrgbClr r="0" g="0" b="0"/>
          </a:effectRef>
          <a:fontRef idx="minor"/>
        </p:style>
      </p:sp>
      <p:sp>
        <p:nvSpPr>
          <p:cNvPr id="259" name="CustomShape 5"/>
          <p:cNvSpPr/>
          <p:nvPr/>
        </p:nvSpPr>
        <p:spPr>
          <a:xfrm>
            <a:off x="1475640" y="3105000"/>
            <a:ext cx="7227360" cy="646200"/>
          </a:xfrm>
          <a:prstGeom prst="rect">
            <a:avLst/>
          </a:prstGeom>
          <a:noFill/>
          <a:ln>
            <a:noFill/>
          </a:ln>
        </p:spPr>
        <p:style>
          <a:lnRef idx="0">
            <a:scrgbClr r="0" g="0" b="0"/>
          </a:lnRef>
          <a:fillRef idx="0">
            <a:scrgbClr r="0" g="0" b="0"/>
          </a:fillRef>
          <a:effectRef idx="0">
            <a:scrgbClr r="0" g="0" b="0"/>
          </a:effectRef>
          <a:fontRef idx="minor"/>
        </p:style>
      </p:sp>
      <p:sp>
        <p:nvSpPr>
          <p:cNvPr id="260" name="CustomShape 6"/>
          <p:cNvSpPr/>
          <p:nvPr/>
        </p:nvSpPr>
        <p:spPr>
          <a:xfrm>
            <a:off x="1345320" y="2871000"/>
            <a:ext cx="7361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0000"/>
                </a:solidFill>
                <a:uFill>
                  <a:solidFill>
                    <a:srgbClr val="FFFFFF"/>
                  </a:solidFill>
                </a:uFill>
                <a:latin typeface="Arial"/>
                <a:ea typeface="DejaVu Sans"/>
              </a:rPr>
              <a:t>genuscreen 7.0</a:t>
            </a:r>
            <a:endParaRPr lang="en-US" sz="1800" b="0" strike="noStrike" spc="-1">
              <a:solidFill>
                <a:srgbClr val="000000"/>
              </a:solidFill>
              <a:uFill>
                <a:solidFill>
                  <a:srgbClr val="FFFFFF"/>
                </a:solidFill>
              </a:uFill>
              <a:latin typeface="Arial"/>
            </a:endParaRPr>
          </a:p>
        </p:txBody>
      </p:sp>
      <p:sp>
        <p:nvSpPr>
          <p:cNvPr id="261" name="CustomShape 7"/>
          <p:cNvSpPr/>
          <p:nvPr/>
        </p:nvSpPr>
        <p:spPr>
          <a:xfrm>
            <a:off x="686880" y="2871000"/>
            <a:ext cx="65664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00"/>
                </a:solidFill>
                <a:uFill>
                  <a:solidFill>
                    <a:srgbClr val="FFFFFF"/>
                  </a:solidFill>
                </a:uFill>
                <a:latin typeface="Arial"/>
                <a:ea typeface="DejaVu Sans"/>
              </a:rPr>
              <a:t>2</a:t>
            </a:r>
            <a:endParaRPr lang="en-US" sz="1800" b="0" strike="noStrike" spc="-1">
              <a:solidFill>
                <a:srgbClr val="000000"/>
              </a:solidFill>
              <a:uFill>
                <a:solidFill>
                  <a:srgbClr val="FFFFFF"/>
                </a:solidFill>
              </a:uFill>
              <a:latin typeface="Arial"/>
            </a:endParaRPr>
          </a:p>
        </p:txBody>
      </p:sp>
      <p:sp>
        <p:nvSpPr>
          <p:cNvPr id="262" name="CustomShape 8"/>
          <p:cNvSpPr/>
          <p:nvPr/>
        </p:nvSpPr>
        <p:spPr>
          <a:xfrm>
            <a:off x="1342080" y="3855960"/>
            <a:ext cx="7361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0000"/>
                </a:solidFill>
                <a:uFill>
                  <a:solidFill>
                    <a:srgbClr val="FFFFFF"/>
                  </a:solidFill>
                </a:uFill>
                <a:latin typeface="Arial"/>
                <a:ea typeface="DejaVu Sans"/>
              </a:rPr>
              <a:t>FM1280 V05</a:t>
            </a:r>
            <a:endParaRPr lang="en-US" sz="1800" b="0" strike="noStrike" spc="-1">
              <a:solidFill>
                <a:srgbClr val="000000"/>
              </a:solidFill>
              <a:uFill>
                <a:solidFill>
                  <a:srgbClr val="FFFFFF"/>
                </a:solidFill>
              </a:uFill>
              <a:latin typeface="Arial"/>
            </a:endParaRPr>
          </a:p>
        </p:txBody>
      </p:sp>
      <p:sp>
        <p:nvSpPr>
          <p:cNvPr id="263" name="CustomShape 9"/>
          <p:cNvSpPr/>
          <p:nvPr/>
        </p:nvSpPr>
        <p:spPr>
          <a:xfrm>
            <a:off x="683640" y="3855960"/>
            <a:ext cx="65664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3</a:t>
            </a:r>
            <a:endParaRPr lang="en-US" sz="1800" b="0" strike="noStrike" spc="-1">
              <a:solidFill>
                <a:srgbClr val="000000"/>
              </a:solidFill>
              <a:uFill>
                <a:solidFill>
                  <a:srgbClr val="FFFFFF"/>
                </a:solidFill>
              </a:uFill>
              <a:latin typeface="Arial"/>
            </a:endParaRPr>
          </a:p>
        </p:txBody>
      </p:sp>
      <p:sp>
        <p:nvSpPr>
          <p:cNvPr id="264" name="CustomShape 10"/>
          <p:cNvSpPr/>
          <p:nvPr/>
        </p:nvSpPr>
        <p:spPr>
          <a:xfrm>
            <a:off x="670320" y="1904400"/>
            <a:ext cx="65664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1</a:t>
            </a:r>
            <a:endParaRPr lang="en-US" sz="1800" b="0" strike="noStrike" spc="-1">
              <a:solidFill>
                <a:srgbClr val="000000"/>
              </a:solidFill>
              <a:uFill>
                <a:solidFill>
                  <a:srgbClr val="FFFFFF"/>
                </a:solidFill>
              </a:uFill>
              <a:latin typeface="Arial"/>
            </a:endParaRPr>
          </a:p>
        </p:txBody>
      </p:sp>
      <p:sp>
        <p:nvSpPr>
          <p:cNvPr id="265" name="CustomShape 11"/>
          <p:cNvSpPr/>
          <p:nvPr/>
        </p:nvSpPr>
        <p:spPr>
          <a:xfrm>
            <a:off x="1326960" y="2871000"/>
            <a:ext cx="736128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genuscreen 7.0</a:t>
            </a:r>
            <a:endParaRPr lang="en-US" sz="1800" b="0" strike="noStrike" spc="-1">
              <a:solidFill>
                <a:srgbClr val="000000"/>
              </a:solidFill>
              <a:uFill>
                <a:solidFill>
                  <a:srgbClr val="FFFFFF"/>
                </a:solidFill>
              </a:uFill>
              <a:latin typeface="Arial"/>
            </a:endParaRPr>
          </a:p>
        </p:txBody>
      </p:sp>
      <p:sp>
        <p:nvSpPr>
          <p:cNvPr id="266" name="CustomShape 12"/>
          <p:cNvSpPr/>
          <p:nvPr/>
        </p:nvSpPr>
        <p:spPr>
          <a:xfrm>
            <a:off x="668520" y="2871000"/>
            <a:ext cx="65664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2</a:t>
            </a:r>
            <a:endParaRPr lang="en-US" sz="1800" b="0" strike="noStrike" spc="-1">
              <a:solidFill>
                <a:srgbClr val="000000"/>
              </a:solidFill>
              <a:uFill>
                <a:solidFill>
                  <a:srgbClr val="FFFFFF"/>
                </a:solidFill>
              </a:uFill>
              <a:latin typeface="Arial"/>
            </a:endParaRPr>
          </a:p>
        </p:txBody>
      </p:sp>
      <p:sp>
        <p:nvSpPr>
          <p:cNvPr id="267" name="CustomShape 13"/>
          <p:cNvSpPr/>
          <p:nvPr/>
        </p:nvSpPr>
        <p:spPr>
          <a:xfrm>
            <a:off x="1323720" y="3855960"/>
            <a:ext cx="7361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FM1280 V05</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 name="Table 1"/>
          <p:cNvGraphicFramePr/>
          <p:nvPr>
            <p:extLst>
              <p:ext uri="{D42A27DB-BD31-4B8C-83A1-F6EECF244321}">
                <p14:modId xmlns:p14="http://schemas.microsoft.com/office/powerpoint/2010/main" val="614432333"/>
              </p:ext>
            </p:extLst>
          </p:nvPr>
        </p:nvGraphicFramePr>
        <p:xfrm>
          <a:off x="3470760" y="1534680"/>
          <a:ext cx="1944000" cy="3130920"/>
        </p:xfrm>
        <a:graphic>
          <a:graphicData uri="http://schemas.openxmlformats.org/drawingml/2006/table">
            <a:tbl>
              <a:tblPr/>
              <a:tblGrid>
                <a:gridCol w="1944000">
                  <a:extLst>
                    <a:ext uri="{9D8B030D-6E8A-4147-A177-3AD203B41FA5}">
                      <a16:colId xmlns:a16="http://schemas.microsoft.com/office/drawing/2014/main" val="20000"/>
                    </a:ext>
                  </a:extLst>
                </a:gridCol>
              </a:tblGrid>
              <a:tr h="357120">
                <a:tc>
                  <a:txBody>
                    <a:bodyPr/>
                    <a:lstStyle/>
                    <a:p>
                      <a:pPr algn="ctr">
                        <a:lnSpc>
                          <a:spcPct val="100000"/>
                        </a:lnSpc>
                      </a:pPr>
                      <a:r>
                        <a:rPr lang="en-US" sz="1800" b="1" strike="noStrike" spc="-1">
                          <a:solidFill>
                            <a:srgbClr val="FFFFFF"/>
                          </a:solidFill>
                          <a:uFill>
                            <a:solidFill>
                              <a:srgbClr val="FFFFFF"/>
                            </a:solidFill>
                          </a:uFill>
                          <a:latin typeface="Calibri"/>
                        </a:rPr>
                        <a:t>Memory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OTP EEPROM</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EEPROM</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ROM</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System RAM</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622440">
                <a:tc>
                  <a:txBody>
                    <a:bodyPr/>
                    <a:lstStyle/>
                    <a:p>
                      <a:pPr algn="ctr">
                        <a:lnSpc>
                          <a:spcPct val="100000"/>
                        </a:lnSpc>
                      </a:pPr>
                      <a:r>
                        <a:rPr lang="en-US" sz="1600" b="0" strike="noStrike" spc="-1">
                          <a:solidFill>
                            <a:srgbClr val="000000"/>
                          </a:solidFill>
                          <a:uFill>
                            <a:solidFill>
                              <a:srgbClr val="FFFFFF"/>
                            </a:solidFill>
                          </a:uFill>
                          <a:latin typeface="Calibri"/>
                        </a:rPr>
                        <a:t>Coprocessor RAM</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PAE RAM</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357120">
                <a:tc>
                  <a:txBody>
                    <a:bodyPr/>
                    <a:lstStyle/>
                    <a:p>
                      <a:pPr algn="ctr">
                        <a:lnSpc>
                          <a:spcPct val="100000"/>
                        </a:lnSpc>
                      </a:pPr>
                      <a:r>
                        <a:rPr lang="en-US" sz="1600" b="0" strike="noStrike" spc="-1" dirty="0">
                          <a:solidFill>
                            <a:srgbClr val="000000"/>
                          </a:solidFill>
                          <a:uFill>
                            <a:solidFill>
                              <a:srgbClr val="FFFFFF"/>
                            </a:solidFill>
                          </a:uFill>
                          <a:latin typeface="Calibri"/>
                        </a:rPr>
                        <a:t>CLA RAM</a:t>
                      </a:r>
                      <a:endParaRPr lang="en-US" sz="16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269" name="CustomShape 2"/>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dirty="0">
                <a:solidFill>
                  <a:srgbClr val="002060"/>
                </a:solidFill>
                <a:uFill>
                  <a:solidFill>
                    <a:srgbClr val="FFFFFF"/>
                  </a:solidFill>
                </a:uFill>
                <a:latin typeface="Arial Black"/>
                <a:ea typeface="DejaVu Sans"/>
              </a:rPr>
              <a:t>FM1280 V05</a:t>
            </a:r>
            <a:endParaRPr lang="en-US" sz="1800" b="0" strike="noStrike" spc="-1" dirty="0">
              <a:solidFill>
                <a:srgbClr val="000000"/>
              </a:solidFill>
              <a:uFill>
                <a:solidFill>
                  <a:srgbClr val="FFFFFF"/>
                </a:solidFill>
              </a:uFill>
              <a:latin typeface="Arial"/>
            </a:endParaRPr>
          </a:p>
        </p:txBody>
      </p:sp>
      <p:graphicFrame>
        <p:nvGraphicFramePr>
          <p:cNvPr id="270" name="Table 3"/>
          <p:cNvGraphicFramePr/>
          <p:nvPr>
            <p:extLst>
              <p:ext uri="{D42A27DB-BD31-4B8C-83A1-F6EECF244321}">
                <p14:modId xmlns:p14="http://schemas.microsoft.com/office/powerpoint/2010/main" val="2575763508"/>
              </p:ext>
            </p:extLst>
          </p:nvPr>
        </p:nvGraphicFramePr>
        <p:xfrm>
          <a:off x="5805000" y="1544400"/>
          <a:ext cx="2844000" cy="3396240"/>
        </p:xfrm>
        <a:graphic>
          <a:graphicData uri="http://schemas.openxmlformats.org/drawingml/2006/table">
            <a:tbl>
              <a:tblPr/>
              <a:tblGrid>
                <a:gridCol w="2844000">
                  <a:extLst>
                    <a:ext uri="{9D8B030D-6E8A-4147-A177-3AD203B41FA5}">
                      <a16:colId xmlns:a16="http://schemas.microsoft.com/office/drawing/2014/main" val="20000"/>
                    </a:ext>
                  </a:extLst>
                </a:gridCol>
              </a:tblGrid>
              <a:tr h="357120">
                <a:tc>
                  <a:txBody>
                    <a:bodyPr/>
                    <a:lstStyle/>
                    <a:p>
                      <a:pPr algn="ctr">
                        <a:lnSpc>
                          <a:spcPct val="100000"/>
                        </a:lnSpc>
                      </a:pPr>
                      <a:r>
                        <a:rPr lang="en-US" sz="1800" b="1" strike="noStrike" spc="-1">
                          <a:solidFill>
                            <a:srgbClr val="FFFFFF"/>
                          </a:solidFill>
                          <a:uFill>
                            <a:solidFill>
                              <a:srgbClr val="FFFFFF"/>
                            </a:solidFill>
                          </a:uFill>
                          <a:latin typeface="Calibri"/>
                        </a:rPr>
                        <a:t>Interface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22440">
                <a:tc>
                  <a:txBody>
                    <a:bodyPr/>
                    <a:lstStyle/>
                    <a:p>
                      <a:pPr algn="ctr">
                        <a:lnSpc>
                          <a:spcPct val="100000"/>
                        </a:lnSpc>
                      </a:pPr>
                      <a:r>
                        <a:rPr lang="en-US" sz="1600" b="0" strike="noStrike" spc="-1">
                          <a:solidFill>
                            <a:srgbClr val="000000"/>
                          </a:solidFill>
                          <a:uFill>
                            <a:solidFill>
                              <a:srgbClr val="FFFFFF"/>
                            </a:solidFill>
                          </a:uFill>
                          <a:latin typeface="Calibri"/>
                        </a:rPr>
                        <a:t>ISO/IEC 14443 Type A contactless</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gn="ctr">
                        <a:lnSpc>
                          <a:spcPct val="100000"/>
                        </a:lnSpc>
                      </a:pPr>
                      <a:r>
                        <a:rPr lang="en-US" sz="1600" b="0" strike="noStrike" spc="-1">
                          <a:solidFill>
                            <a:srgbClr val="000000"/>
                          </a:solidFill>
                          <a:uFill>
                            <a:solidFill>
                              <a:srgbClr val="FFFFFF"/>
                            </a:solidFill>
                          </a:uFill>
                          <a:latin typeface="Calibri"/>
                        </a:rPr>
                        <a:t>ISO/IEC 7816 </a:t>
                      </a:r>
                      <a:endParaRPr lang="en-US" sz="1600" b="0" strike="noStrike" spc="-1">
                        <a:solidFill>
                          <a:srgbClr val="000000"/>
                        </a:solidFill>
                        <a:uFill>
                          <a:solidFill>
                            <a:srgbClr val="FFFFFF"/>
                          </a:solidFill>
                        </a:uFill>
                        <a:latin typeface="Arial"/>
                      </a:endParaRPr>
                    </a:p>
                    <a:p>
                      <a:pPr algn="ctr">
                        <a:lnSpc>
                          <a:spcPct val="100000"/>
                        </a:lnSpc>
                      </a:pPr>
                      <a:r>
                        <a:rPr lang="en-US" sz="1600" b="0" strike="noStrike" spc="-1">
                          <a:solidFill>
                            <a:srgbClr val="000000"/>
                          </a:solidFill>
                          <a:uFill>
                            <a:solidFill>
                              <a:srgbClr val="FFFFFF"/>
                            </a:solidFill>
                          </a:uFill>
                          <a:latin typeface="Calibri"/>
                        </a:rPr>
                        <a:t>contact</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GPIO</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SPI</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High Speed SPI</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I2C</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357120">
                <a:tc>
                  <a:txBody>
                    <a:bodyPr/>
                    <a:lstStyle/>
                    <a:p>
                      <a:pPr algn="ctr">
                        <a:lnSpc>
                          <a:spcPct val="100000"/>
                        </a:lnSpc>
                      </a:pPr>
                      <a:r>
                        <a:rPr lang="en-US" sz="1600" b="0" strike="noStrike" spc="-1" dirty="0">
                          <a:solidFill>
                            <a:srgbClr val="000000"/>
                          </a:solidFill>
                          <a:uFill>
                            <a:solidFill>
                              <a:srgbClr val="FFFFFF"/>
                            </a:solidFill>
                          </a:uFill>
                          <a:latin typeface="Calibri"/>
                        </a:rPr>
                        <a:t>UART</a:t>
                      </a:r>
                      <a:endParaRPr lang="en-US" sz="16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graphicFrame>
        <p:nvGraphicFramePr>
          <p:cNvPr id="271" name="Table 4"/>
          <p:cNvGraphicFramePr/>
          <p:nvPr>
            <p:extLst>
              <p:ext uri="{D42A27DB-BD31-4B8C-83A1-F6EECF244321}">
                <p14:modId xmlns:p14="http://schemas.microsoft.com/office/powerpoint/2010/main" val="638871837"/>
              </p:ext>
            </p:extLst>
          </p:nvPr>
        </p:nvGraphicFramePr>
        <p:xfrm>
          <a:off x="395640" y="1544400"/>
          <a:ext cx="2684880" cy="4110480"/>
        </p:xfrm>
        <a:graphic>
          <a:graphicData uri="http://schemas.openxmlformats.org/drawingml/2006/table">
            <a:tbl>
              <a:tblPr/>
              <a:tblGrid>
                <a:gridCol w="2684880">
                  <a:extLst>
                    <a:ext uri="{9D8B030D-6E8A-4147-A177-3AD203B41FA5}">
                      <a16:colId xmlns:a16="http://schemas.microsoft.com/office/drawing/2014/main" val="20000"/>
                    </a:ext>
                  </a:extLst>
                </a:gridCol>
              </a:tblGrid>
              <a:tr h="357120">
                <a:tc>
                  <a:txBody>
                    <a:bodyPr/>
                    <a:lstStyle/>
                    <a:p>
                      <a:pPr algn="ctr">
                        <a:lnSpc>
                          <a:spcPct val="100000"/>
                        </a:lnSpc>
                      </a:pPr>
                      <a:r>
                        <a:rPr lang="en-US" sz="1800" b="1" strike="noStrike" spc="-1">
                          <a:solidFill>
                            <a:srgbClr val="FFFFFF"/>
                          </a:solidFill>
                          <a:uFill>
                            <a:solidFill>
                              <a:srgbClr val="FFFFFF"/>
                            </a:solidFill>
                          </a:uFill>
                          <a:latin typeface="Calibri"/>
                        </a:rPr>
                        <a:t>Physical protection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Watch Dog Timer</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Security Controller</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22440">
                <a:tc>
                  <a:txBody>
                    <a:bodyPr/>
                    <a:lstStyle/>
                    <a:p>
                      <a:pPr algn="ctr">
                        <a:lnSpc>
                          <a:spcPct val="100000"/>
                        </a:lnSpc>
                      </a:pPr>
                      <a:r>
                        <a:rPr lang="en-US" sz="1600" b="0" strike="noStrike" spc="-1">
                          <a:solidFill>
                            <a:srgbClr val="000000"/>
                          </a:solidFill>
                          <a:uFill>
                            <a:solidFill>
                              <a:srgbClr val="FFFFFF"/>
                            </a:solidFill>
                          </a:uFill>
                          <a:latin typeface="Calibri"/>
                        </a:rPr>
                        <a:t>Environment Detection Circuits</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Light Sensor</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622440">
                <a:tc>
                  <a:txBody>
                    <a:bodyPr/>
                    <a:lstStyle/>
                    <a:p>
                      <a:pPr algn="ctr">
                        <a:lnSpc>
                          <a:spcPct val="100000"/>
                        </a:lnSpc>
                      </a:pPr>
                      <a:r>
                        <a:rPr lang="en-US" sz="1600" b="0" strike="noStrike" spc="-1">
                          <a:solidFill>
                            <a:srgbClr val="000000"/>
                          </a:solidFill>
                          <a:uFill>
                            <a:solidFill>
                              <a:srgbClr val="FFFFFF"/>
                            </a:solidFill>
                          </a:uFill>
                          <a:latin typeface="Calibri"/>
                        </a:rPr>
                        <a:t>Clock Frequency Monitor</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Temperature Sensor</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Voltage Sensor</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357120">
                <a:tc>
                  <a:txBody>
                    <a:bodyPr/>
                    <a:lstStyle/>
                    <a:p>
                      <a:pPr algn="ctr">
                        <a:lnSpc>
                          <a:spcPct val="100000"/>
                        </a:lnSpc>
                      </a:pPr>
                      <a:r>
                        <a:rPr lang="en-US" sz="1600" b="0" strike="noStrike" spc="-1">
                          <a:solidFill>
                            <a:srgbClr val="000000"/>
                          </a:solidFill>
                          <a:uFill>
                            <a:solidFill>
                              <a:srgbClr val="FFFFFF"/>
                            </a:solidFill>
                          </a:uFill>
                          <a:latin typeface="Calibri"/>
                        </a:rPr>
                        <a:t>Glitch Sensor</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357120">
                <a:tc>
                  <a:txBody>
                    <a:bodyPr/>
                    <a:lstStyle/>
                    <a:p>
                      <a:pPr algn="ctr">
                        <a:lnSpc>
                          <a:spcPct val="100000"/>
                        </a:lnSpc>
                      </a:pPr>
                      <a:r>
                        <a:rPr lang="en-US" sz="1600" b="0" strike="noStrike" spc="-1" dirty="0">
                          <a:solidFill>
                            <a:srgbClr val="000000"/>
                          </a:solidFill>
                          <a:uFill>
                            <a:solidFill>
                              <a:srgbClr val="FFFFFF"/>
                            </a:solidFill>
                          </a:uFill>
                          <a:latin typeface="Calibri"/>
                        </a:rPr>
                        <a:t>Active Shielding</a:t>
                      </a:r>
                      <a:endParaRPr lang="en-US" sz="16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 name="Table 1"/>
          <p:cNvGraphicFramePr/>
          <p:nvPr>
            <p:extLst>
              <p:ext uri="{D42A27DB-BD31-4B8C-83A1-F6EECF244321}">
                <p14:modId xmlns:p14="http://schemas.microsoft.com/office/powerpoint/2010/main" val="1429171036"/>
              </p:ext>
            </p:extLst>
          </p:nvPr>
        </p:nvGraphicFramePr>
        <p:xfrm>
          <a:off x="4284000" y="1556640"/>
          <a:ext cx="1522440" cy="2223360"/>
        </p:xfrm>
        <a:graphic>
          <a:graphicData uri="http://schemas.openxmlformats.org/drawingml/2006/table">
            <a:tbl>
              <a:tblPr/>
              <a:tblGrid>
                <a:gridCol w="1522440">
                  <a:extLst>
                    <a:ext uri="{9D8B030D-6E8A-4147-A177-3AD203B41FA5}">
                      <a16:colId xmlns:a16="http://schemas.microsoft.com/office/drawing/2014/main" val="20000"/>
                    </a:ext>
                  </a:extLst>
                </a:gridCol>
              </a:tblGrid>
              <a:tr h="370800">
                <a:tc>
                  <a:txBody>
                    <a:bodyPr/>
                    <a:lstStyle/>
                    <a:p>
                      <a:pPr algn="ctr">
                        <a:lnSpc>
                          <a:spcPct val="100000"/>
                        </a:lnSpc>
                      </a:pPr>
                      <a:r>
                        <a:rPr lang="en-US" sz="1800" b="1" strike="noStrike" spc="-1">
                          <a:solidFill>
                            <a:srgbClr val="FFFFFF"/>
                          </a:solidFill>
                          <a:uFill>
                            <a:solidFill>
                              <a:srgbClr val="FFFFFF"/>
                            </a:solidFill>
                          </a:uFill>
                          <a:latin typeface="Calibri"/>
                        </a:rPr>
                        <a:t>Algorithm</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pPr>
                      <a:r>
                        <a:rPr lang="en-US" sz="1400" b="0" strike="noStrike" spc="-1">
                          <a:solidFill>
                            <a:srgbClr val="000000"/>
                          </a:solidFill>
                          <a:uFill>
                            <a:solidFill>
                              <a:srgbClr val="FFFFFF"/>
                            </a:solidFill>
                          </a:uFill>
                          <a:latin typeface="Calibri"/>
                        </a:rPr>
                        <a:t>RNG</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pPr>
                      <a:r>
                        <a:rPr lang="en-US" sz="1400" b="0" strike="noStrike" spc="-1">
                          <a:solidFill>
                            <a:srgbClr val="000000"/>
                          </a:solidFill>
                          <a:uFill>
                            <a:solidFill>
                              <a:srgbClr val="FFFFFF"/>
                            </a:solidFill>
                          </a:uFill>
                          <a:latin typeface="Calibri"/>
                        </a:rPr>
                        <a:t>DES/TDES</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pPr>
                      <a:r>
                        <a:rPr lang="en-US" sz="1400" b="0" strike="noStrike" spc="-1">
                          <a:solidFill>
                            <a:srgbClr val="000000"/>
                          </a:solidFill>
                          <a:uFill>
                            <a:solidFill>
                              <a:srgbClr val="FFFFFF"/>
                            </a:solidFill>
                          </a:uFill>
                          <a:latin typeface="Calibri"/>
                        </a:rPr>
                        <a:t>AES</a:t>
                      </a:r>
                      <a:endParaRPr lang="en-US" sz="14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pPr>
                      <a:r>
                        <a:rPr lang="en-US" sz="1400" b="0" strike="noStrike" spc="-1" dirty="0">
                          <a:solidFill>
                            <a:srgbClr val="000000"/>
                          </a:solidFill>
                          <a:uFill>
                            <a:solidFill>
                              <a:srgbClr val="FFFFFF"/>
                            </a:solidFill>
                          </a:uFill>
                          <a:latin typeface="Calibri"/>
                        </a:rPr>
                        <a:t>RSA</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69360">
                <a:tc>
                  <a:txBody>
                    <a:bodyPr/>
                    <a:lstStyle/>
                    <a:p>
                      <a:pPr algn="ctr">
                        <a:lnSpc>
                          <a:spcPct val="100000"/>
                        </a:lnSpc>
                      </a:pPr>
                      <a:r>
                        <a:rPr lang="en-US" sz="1400" b="0" strike="noStrike" spc="-1" dirty="0">
                          <a:solidFill>
                            <a:srgbClr val="000000"/>
                          </a:solidFill>
                          <a:uFill>
                            <a:solidFill>
                              <a:srgbClr val="FFFFFF"/>
                            </a:solidFill>
                          </a:uFill>
                          <a:latin typeface="Calibri"/>
                        </a:rPr>
                        <a:t>ECC</a:t>
                      </a:r>
                      <a:endParaRPr lang="en-US" sz="14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sp>
        <p:nvSpPr>
          <p:cNvPr id="273" name="CustomShape 2"/>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FM1280 V05</a:t>
            </a:r>
            <a:endParaRPr lang="en-US" sz="1800" b="0" strike="noStrike" spc="-1">
              <a:solidFill>
                <a:srgbClr val="000000"/>
              </a:solidFill>
              <a:uFill>
                <a:solidFill>
                  <a:srgbClr val="FFFFFF"/>
                </a:solidFill>
              </a:uFill>
              <a:latin typeface="Arial"/>
            </a:endParaRPr>
          </a:p>
        </p:txBody>
      </p:sp>
      <p:graphicFrame>
        <p:nvGraphicFramePr>
          <p:cNvPr id="274" name="Table 3"/>
          <p:cNvGraphicFramePr/>
          <p:nvPr>
            <p:extLst>
              <p:ext uri="{D42A27DB-BD31-4B8C-83A1-F6EECF244321}">
                <p14:modId xmlns:p14="http://schemas.microsoft.com/office/powerpoint/2010/main" val="2513402281"/>
              </p:ext>
            </p:extLst>
          </p:nvPr>
        </p:nvGraphicFramePr>
        <p:xfrm>
          <a:off x="451080" y="1556640"/>
          <a:ext cx="3384360" cy="3567600"/>
        </p:xfrm>
        <a:graphic>
          <a:graphicData uri="http://schemas.openxmlformats.org/drawingml/2006/table">
            <a:tbl>
              <a:tblPr/>
              <a:tblGrid>
                <a:gridCol w="3384360">
                  <a:extLst>
                    <a:ext uri="{9D8B030D-6E8A-4147-A177-3AD203B41FA5}">
                      <a16:colId xmlns:a16="http://schemas.microsoft.com/office/drawing/2014/main" val="20000"/>
                    </a:ext>
                  </a:extLst>
                </a:gridCol>
              </a:tblGrid>
              <a:tr h="366120">
                <a:tc>
                  <a:txBody>
                    <a:bodyPr/>
                    <a:lstStyle/>
                    <a:p>
                      <a:pPr algn="ctr">
                        <a:lnSpc>
                          <a:spcPct val="100000"/>
                        </a:lnSpc>
                      </a:pPr>
                      <a:r>
                        <a:rPr lang="en-US" sz="1800" b="1" strike="noStrike" spc="-1">
                          <a:solidFill>
                            <a:srgbClr val="FFFFFF"/>
                          </a:solidFill>
                          <a:uFill>
                            <a:solidFill>
                              <a:srgbClr val="FFFFFF"/>
                            </a:solidFill>
                          </a:uFill>
                          <a:latin typeface="Calibri"/>
                        </a:rPr>
                        <a:t>Coprocessors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66120">
                <a:tc>
                  <a:txBody>
                    <a:bodyPr/>
                    <a:lstStyle/>
                    <a:p>
                      <a:pPr algn="ctr">
                        <a:lnSpc>
                          <a:spcPct val="100000"/>
                        </a:lnSpc>
                      </a:pPr>
                      <a:r>
                        <a:rPr lang="en-US" sz="1600" b="0" strike="noStrike" spc="-1">
                          <a:solidFill>
                            <a:srgbClr val="000000"/>
                          </a:solidFill>
                          <a:uFill>
                            <a:solidFill>
                              <a:srgbClr val="FFFFFF"/>
                            </a:solidFill>
                          </a:uFill>
                          <a:latin typeface="Calibri"/>
                        </a:rPr>
                        <a:t>TRNG</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66120">
                <a:tc>
                  <a:txBody>
                    <a:bodyPr/>
                    <a:lstStyle/>
                    <a:p>
                      <a:pPr algn="ctr">
                        <a:lnSpc>
                          <a:spcPct val="100000"/>
                        </a:lnSpc>
                      </a:pPr>
                      <a:r>
                        <a:rPr lang="en-US" sz="1600" b="0" strike="noStrike" spc="-1">
                          <a:solidFill>
                            <a:srgbClr val="000000"/>
                          </a:solidFill>
                          <a:uFill>
                            <a:solidFill>
                              <a:srgbClr val="FFFFFF"/>
                            </a:solidFill>
                          </a:uFill>
                          <a:latin typeface="Calibri"/>
                        </a:rPr>
                        <a:t>CRC-CCITT</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66120">
                <a:tc>
                  <a:txBody>
                    <a:bodyPr/>
                    <a:lstStyle/>
                    <a:p>
                      <a:pPr algn="ctr">
                        <a:lnSpc>
                          <a:spcPct val="100000"/>
                        </a:lnSpc>
                      </a:pPr>
                      <a:r>
                        <a:rPr lang="en-US" sz="1600" b="0" strike="noStrike" spc="-1" dirty="0">
                          <a:solidFill>
                            <a:srgbClr val="000000"/>
                          </a:solidFill>
                          <a:uFill>
                            <a:solidFill>
                              <a:srgbClr val="FFFFFF"/>
                            </a:solidFill>
                          </a:uFill>
                          <a:latin typeface="Calibri"/>
                        </a:rPr>
                        <a:t>DES/TDES</a:t>
                      </a:r>
                      <a:endParaRPr lang="en-US" sz="16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66120">
                <a:tc>
                  <a:txBody>
                    <a:bodyPr/>
                    <a:lstStyle/>
                    <a:p>
                      <a:pPr algn="ctr">
                        <a:lnSpc>
                          <a:spcPct val="100000"/>
                        </a:lnSpc>
                      </a:pPr>
                      <a:r>
                        <a:rPr lang="en-US" sz="1600" b="0" strike="noStrike" spc="-1">
                          <a:solidFill>
                            <a:srgbClr val="000000"/>
                          </a:solidFill>
                          <a:uFill>
                            <a:solidFill>
                              <a:srgbClr val="FFFFFF"/>
                            </a:solidFill>
                          </a:uFill>
                          <a:latin typeface="Calibri"/>
                        </a:rPr>
                        <a:t>AES</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66120">
                <a:tc>
                  <a:txBody>
                    <a:bodyPr/>
                    <a:lstStyle/>
                    <a:p>
                      <a:pPr algn="ctr">
                        <a:lnSpc>
                          <a:spcPct val="100000"/>
                        </a:lnSpc>
                      </a:pPr>
                      <a:r>
                        <a:rPr lang="en-US" sz="1600" b="0" strike="noStrike" spc="-1">
                          <a:solidFill>
                            <a:srgbClr val="000000"/>
                          </a:solidFill>
                          <a:uFill>
                            <a:solidFill>
                              <a:srgbClr val="FFFFFF"/>
                            </a:solidFill>
                          </a:uFill>
                          <a:latin typeface="Calibri"/>
                        </a:rPr>
                        <a:t>PAE for RSA</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66120">
                <a:tc>
                  <a:txBody>
                    <a:bodyPr/>
                    <a:lstStyle/>
                    <a:p>
                      <a:pPr algn="ctr">
                        <a:lnSpc>
                          <a:spcPct val="100000"/>
                        </a:lnSpc>
                      </a:pPr>
                      <a:r>
                        <a:rPr lang="en-US" sz="1600" b="0" strike="noStrike" spc="-1">
                          <a:solidFill>
                            <a:srgbClr val="000000"/>
                          </a:solidFill>
                          <a:uFill>
                            <a:solidFill>
                              <a:srgbClr val="FFFFFF"/>
                            </a:solidFill>
                          </a:uFill>
                          <a:latin typeface="Calibri"/>
                        </a:rPr>
                        <a:t>PAE for ECC</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366120">
                <a:tc>
                  <a:txBody>
                    <a:bodyPr/>
                    <a:lstStyle/>
                    <a:p>
                      <a:pPr algn="ctr">
                        <a:lnSpc>
                          <a:spcPct val="100000"/>
                        </a:lnSpc>
                      </a:pPr>
                      <a:r>
                        <a:rPr lang="en-US" sz="1600" b="0" strike="noStrike" spc="-1">
                          <a:solidFill>
                            <a:srgbClr val="000000"/>
                          </a:solidFill>
                          <a:uFill>
                            <a:solidFill>
                              <a:srgbClr val="FFFFFF"/>
                            </a:solidFill>
                          </a:uFill>
                          <a:latin typeface="Calibri"/>
                        </a:rPr>
                        <a:t>HASH (SHA1/SHA256)</a:t>
                      </a:r>
                      <a:endParaRPr lang="en-US" sz="16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638640">
                <a:tc>
                  <a:txBody>
                    <a:bodyPr/>
                    <a:lstStyle/>
                    <a:p>
                      <a:pPr algn="ctr">
                        <a:lnSpc>
                          <a:spcPct val="100000"/>
                        </a:lnSpc>
                      </a:pPr>
                      <a:r>
                        <a:rPr lang="en-US" sz="1600" b="0" strike="noStrike" spc="-1" dirty="0">
                          <a:solidFill>
                            <a:srgbClr val="000000"/>
                          </a:solidFill>
                          <a:uFill>
                            <a:solidFill>
                              <a:srgbClr val="FFFFFF"/>
                            </a:solidFill>
                          </a:uFill>
                          <a:latin typeface="Calibri"/>
                        </a:rPr>
                        <a:t>Chinese Domestic Algorithm</a:t>
                      </a:r>
                      <a:endParaRPr lang="en-US" sz="16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FM1280 V05</a:t>
            </a:r>
            <a:endParaRPr lang="en-US" sz="1800" b="0" strike="noStrike" spc="-1">
              <a:solidFill>
                <a:srgbClr val="000000"/>
              </a:solidFill>
              <a:uFill>
                <a:solidFill>
                  <a:srgbClr val="FFFFFF"/>
                </a:solidFill>
              </a:uFill>
              <a:latin typeface="Arial"/>
            </a:endParaRPr>
          </a:p>
        </p:txBody>
      </p:sp>
      <p:graphicFrame>
        <p:nvGraphicFramePr>
          <p:cNvPr id="276" name="Table 2"/>
          <p:cNvGraphicFramePr/>
          <p:nvPr/>
        </p:nvGraphicFramePr>
        <p:xfrm>
          <a:off x="457200" y="2174760"/>
          <a:ext cx="4039920" cy="2992680"/>
        </p:xfrm>
        <a:graphic>
          <a:graphicData uri="http://schemas.openxmlformats.org/drawingml/2006/table">
            <a:tbl>
              <a:tblPr/>
              <a:tblGrid>
                <a:gridCol w="1594440">
                  <a:extLst>
                    <a:ext uri="{9D8B030D-6E8A-4147-A177-3AD203B41FA5}">
                      <a16:colId xmlns:a16="http://schemas.microsoft.com/office/drawing/2014/main" val="20000"/>
                    </a:ext>
                  </a:extLst>
                </a:gridCol>
                <a:gridCol w="2445480">
                  <a:extLst>
                    <a:ext uri="{9D8B030D-6E8A-4147-A177-3AD203B41FA5}">
                      <a16:colId xmlns:a16="http://schemas.microsoft.com/office/drawing/2014/main" val="20001"/>
                    </a:ext>
                  </a:extLst>
                </a:gridCol>
              </a:tblGrid>
              <a:tr h="362160">
                <a:tc gridSpan="2">
                  <a:txBody>
                    <a:bodyPr/>
                    <a:lstStyle/>
                    <a:p>
                      <a:pPr algn="ctr">
                        <a:lnSpc>
                          <a:spcPct val="100000"/>
                        </a:lnSpc>
                      </a:pPr>
                      <a:r>
                        <a:rPr lang="en-US" sz="1800" b="1" strike="noStrike" spc="-1" dirty="0">
                          <a:solidFill>
                            <a:srgbClr val="FFFFFF"/>
                          </a:solidFill>
                          <a:uFill>
                            <a:solidFill>
                              <a:srgbClr val="FFFFFF"/>
                            </a:solidFill>
                          </a:uFill>
                          <a:latin typeface="Calibri"/>
                        </a:rPr>
                        <a:t>Threats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362160">
                <a:tc>
                  <a:txBody>
                    <a:bodyPr/>
                    <a:lstStyle/>
                    <a:p>
                      <a:pPr algn="ctr">
                        <a:lnSpc>
                          <a:spcPct val="100000"/>
                        </a:lnSpc>
                      </a:pPr>
                      <a:r>
                        <a:rPr lang="en-US" sz="1100" b="1" strike="noStrike" spc="-1">
                          <a:solidFill>
                            <a:srgbClr val="000000"/>
                          </a:solidFill>
                          <a:uFill>
                            <a:solidFill>
                              <a:srgbClr val="FFFFFF"/>
                            </a:solidFill>
                          </a:uFill>
                          <a:latin typeface="Arial"/>
                        </a:rPr>
                        <a:t>T.Leak-Inherent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rPr>
                        <a:t>Inherent information leakage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62160">
                <a:tc>
                  <a:txBody>
                    <a:bodyPr/>
                    <a:lstStyle/>
                    <a:p>
                      <a:pPr algn="ctr">
                        <a:lnSpc>
                          <a:spcPct val="100000"/>
                        </a:lnSpc>
                      </a:pPr>
                      <a:r>
                        <a:rPr lang="en-US" sz="1100" b="1" strike="noStrike" spc="-1">
                          <a:solidFill>
                            <a:srgbClr val="000000"/>
                          </a:solidFill>
                          <a:uFill>
                            <a:solidFill>
                              <a:srgbClr val="FFFFFF"/>
                            </a:solidFill>
                          </a:uFill>
                          <a:latin typeface="Arial"/>
                        </a:rPr>
                        <a:t>T.Phys-Probing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rPr>
                        <a:t>Physical probing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33080">
                <a:tc>
                  <a:txBody>
                    <a:bodyPr/>
                    <a:lstStyle/>
                    <a:p>
                      <a:pPr algn="ctr">
                        <a:lnSpc>
                          <a:spcPct val="100000"/>
                        </a:lnSpc>
                      </a:pPr>
                      <a:r>
                        <a:rPr lang="en-US" sz="1100" b="1" strike="noStrike" spc="-1" dirty="0" err="1">
                          <a:solidFill>
                            <a:srgbClr val="000000"/>
                          </a:solidFill>
                          <a:uFill>
                            <a:solidFill>
                              <a:srgbClr val="FFFFFF"/>
                            </a:solidFill>
                          </a:uFill>
                          <a:latin typeface="Arial"/>
                        </a:rPr>
                        <a:t>T.Malfunction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Malfunction due to </a:t>
                      </a:r>
                      <a:r>
                        <a:rPr lang="en-US" sz="1200" b="0" strike="noStrike" spc="-1" dirty="0" err="1">
                          <a:solidFill>
                            <a:srgbClr val="000000"/>
                          </a:solidFill>
                          <a:uFill>
                            <a:solidFill>
                              <a:srgbClr val="FFFFFF"/>
                            </a:solidFill>
                          </a:uFill>
                          <a:latin typeface="Arial"/>
                        </a:rPr>
                        <a:t>enviromental</a:t>
                      </a:r>
                      <a:r>
                        <a:rPr lang="en-US" sz="1200" b="0" strike="noStrike" spc="-1" dirty="0">
                          <a:solidFill>
                            <a:srgbClr val="000000"/>
                          </a:solidFill>
                          <a:uFill>
                            <a:solidFill>
                              <a:srgbClr val="FFFFFF"/>
                            </a:solidFill>
                          </a:uFill>
                          <a:latin typeface="Arial"/>
                        </a:rPr>
                        <a:t> stress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62160">
                <a:tc>
                  <a:txBody>
                    <a:bodyPr/>
                    <a:lstStyle/>
                    <a:p>
                      <a:pPr algn="ctr">
                        <a:lnSpc>
                          <a:spcPct val="100000"/>
                        </a:lnSpc>
                      </a:pPr>
                      <a:r>
                        <a:rPr lang="en-US" sz="1100" b="1" strike="noStrike" spc="-1">
                          <a:solidFill>
                            <a:srgbClr val="000000"/>
                          </a:solidFill>
                          <a:uFill>
                            <a:solidFill>
                              <a:srgbClr val="FFFFFF"/>
                            </a:solidFill>
                          </a:uFill>
                          <a:latin typeface="Arial"/>
                        </a:rPr>
                        <a:t>T.Phys-Manipulation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rPr>
                        <a:t>Pysical manipulation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62160">
                <a:tc>
                  <a:txBody>
                    <a:bodyPr/>
                    <a:lstStyle/>
                    <a:p>
                      <a:pPr algn="ctr">
                        <a:lnSpc>
                          <a:spcPct val="100000"/>
                        </a:lnSpc>
                      </a:pPr>
                      <a:r>
                        <a:rPr lang="en-US" sz="1100" b="1" strike="noStrike" spc="-1">
                          <a:solidFill>
                            <a:srgbClr val="000000"/>
                          </a:solidFill>
                          <a:uFill>
                            <a:solidFill>
                              <a:srgbClr val="FFFFFF"/>
                            </a:solidFill>
                          </a:uFill>
                          <a:latin typeface="Arial"/>
                        </a:rPr>
                        <a:t>T.Leak-Forced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rPr>
                        <a:t>Forced information leakage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62160">
                <a:tc>
                  <a:txBody>
                    <a:bodyPr/>
                    <a:lstStyle/>
                    <a:p>
                      <a:pPr algn="ctr">
                        <a:lnSpc>
                          <a:spcPct val="100000"/>
                        </a:lnSpc>
                      </a:pPr>
                      <a:r>
                        <a:rPr lang="en-US" sz="1100" b="1" strike="noStrike" spc="-1">
                          <a:solidFill>
                            <a:srgbClr val="000000"/>
                          </a:solidFill>
                          <a:uFill>
                            <a:solidFill>
                              <a:srgbClr val="FFFFFF"/>
                            </a:solidFill>
                          </a:uFill>
                          <a:latin typeface="Arial"/>
                        </a:rPr>
                        <a:t>T.Abuse-Func</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a:solidFill>
                            <a:srgbClr val="000000"/>
                          </a:solidFill>
                          <a:uFill>
                            <a:solidFill>
                              <a:srgbClr val="FFFFFF"/>
                            </a:solidFill>
                          </a:uFill>
                          <a:latin typeface="Arial"/>
                        </a:rPr>
                        <a:t>Abuse of functionality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358920">
                <a:tc>
                  <a:txBody>
                    <a:bodyPr/>
                    <a:lstStyle/>
                    <a:p>
                      <a:pPr algn="ctr">
                        <a:lnSpc>
                          <a:spcPct val="100000"/>
                        </a:lnSpc>
                      </a:pPr>
                      <a:r>
                        <a:rPr lang="en-US" sz="1100" b="1" strike="noStrike" spc="-1">
                          <a:solidFill>
                            <a:srgbClr val="000000"/>
                          </a:solidFill>
                          <a:uFill>
                            <a:solidFill>
                              <a:srgbClr val="FFFFFF"/>
                            </a:solidFill>
                          </a:uFill>
                          <a:latin typeface="Arial"/>
                        </a:rPr>
                        <a:t>T.RND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Deficiency of random numbers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graphicFrame>
        <p:nvGraphicFramePr>
          <p:cNvPr id="277" name="Table 3"/>
          <p:cNvGraphicFramePr/>
          <p:nvPr/>
        </p:nvGraphicFramePr>
        <p:xfrm>
          <a:off x="4645080" y="2174760"/>
          <a:ext cx="4041360" cy="1828800"/>
        </p:xfrm>
        <a:graphic>
          <a:graphicData uri="http://schemas.openxmlformats.org/drawingml/2006/table">
            <a:tbl>
              <a:tblPr/>
              <a:tblGrid>
                <a:gridCol w="2020680">
                  <a:extLst>
                    <a:ext uri="{9D8B030D-6E8A-4147-A177-3AD203B41FA5}">
                      <a16:colId xmlns:a16="http://schemas.microsoft.com/office/drawing/2014/main" val="20000"/>
                    </a:ext>
                  </a:extLst>
                </a:gridCol>
                <a:gridCol w="2020680">
                  <a:extLst>
                    <a:ext uri="{9D8B030D-6E8A-4147-A177-3AD203B41FA5}">
                      <a16:colId xmlns:a16="http://schemas.microsoft.com/office/drawing/2014/main" val="20001"/>
                    </a:ext>
                  </a:extLst>
                </a:gridCol>
              </a:tblGrid>
              <a:tr h="357120">
                <a:tc gridSpan="2">
                  <a:txBody>
                    <a:bodyPr/>
                    <a:lstStyle/>
                    <a:p>
                      <a:pPr algn="ctr">
                        <a:lnSpc>
                          <a:spcPct val="100000"/>
                        </a:lnSpc>
                      </a:pPr>
                      <a:r>
                        <a:rPr lang="en-US" sz="1800" b="1" strike="noStrike" spc="-1">
                          <a:solidFill>
                            <a:srgbClr val="FFFFFF"/>
                          </a:solidFill>
                          <a:uFill>
                            <a:solidFill>
                              <a:srgbClr val="FFFFFF"/>
                            </a:solidFill>
                          </a:uFill>
                          <a:latin typeface="Calibri"/>
                        </a:rPr>
                        <a:t>Security Objectives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62440">
                <a:tc>
                  <a:txBody>
                    <a:bodyPr/>
                    <a:lstStyle/>
                    <a:p>
                      <a:pPr algn="ctr">
                        <a:lnSpc>
                          <a:spcPct val="100000"/>
                        </a:lnSpc>
                      </a:pPr>
                      <a:r>
                        <a:rPr lang="en-US" sz="1100" b="1" strike="noStrike" spc="-1">
                          <a:solidFill>
                            <a:srgbClr val="000000"/>
                          </a:solidFill>
                          <a:uFill>
                            <a:solidFill>
                              <a:srgbClr val="FFFFFF"/>
                            </a:solidFill>
                          </a:uFill>
                          <a:latin typeface="Arial"/>
                        </a:rPr>
                        <a:t>O.RSA</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rPr>
                        <a:t>Encryption, decryption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603720">
                <a:tc>
                  <a:txBody>
                    <a:bodyPr/>
                    <a:lstStyle/>
                    <a:p>
                      <a:pPr algn="ctr">
                        <a:lnSpc>
                          <a:spcPct val="100000"/>
                        </a:lnSpc>
                      </a:pPr>
                      <a:r>
                        <a:rPr lang="en-US" sz="1100" b="1" strike="noStrike" spc="-1" dirty="0">
                          <a:solidFill>
                            <a:srgbClr val="000000"/>
                          </a:solidFill>
                          <a:uFill>
                            <a:solidFill>
                              <a:srgbClr val="FFFFFF"/>
                            </a:solidFill>
                          </a:uFill>
                          <a:latin typeface="Arial"/>
                        </a:rPr>
                        <a:t>O.ECC</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Signature generation and verification, DH, point multiplication and addition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62440">
                <a:tc>
                  <a:txBody>
                    <a:bodyPr/>
                    <a:lstStyle/>
                    <a:p>
                      <a:pPr algn="ctr">
                        <a:lnSpc>
                          <a:spcPct val="100000"/>
                        </a:lnSpc>
                      </a:pPr>
                      <a:r>
                        <a:rPr lang="en-US" sz="1100" b="1" strike="noStrike" spc="-1">
                          <a:solidFill>
                            <a:srgbClr val="000000"/>
                          </a:solidFill>
                          <a:uFill>
                            <a:solidFill>
                              <a:srgbClr val="FFFFFF"/>
                            </a:solidFill>
                          </a:uFill>
                          <a:latin typeface="Arial"/>
                        </a:rPr>
                        <a:t>O.TDES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en-US" sz="1200" b="0" strike="noStrike" spc="-1">
                          <a:solidFill>
                            <a:srgbClr val="000000"/>
                          </a:solidFill>
                          <a:uFill>
                            <a:solidFill>
                              <a:srgbClr val="FFFFFF"/>
                            </a:solidFill>
                          </a:uFill>
                          <a:latin typeface="Arial"/>
                        </a:rPr>
                        <a:t>Encryption, decryption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62440">
                <a:tc>
                  <a:txBody>
                    <a:bodyPr/>
                    <a:lstStyle/>
                    <a:p>
                      <a:pPr algn="ctr">
                        <a:lnSpc>
                          <a:spcPct val="100000"/>
                        </a:lnSpc>
                      </a:pPr>
                      <a:r>
                        <a:rPr lang="en-US" sz="1100" b="1" strike="noStrike" spc="-1">
                          <a:solidFill>
                            <a:srgbClr val="000000"/>
                          </a:solidFill>
                          <a:uFill>
                            <a:solidFill>
                              <a:srgbClr val="FFFFFF"/>
                            </a:solidFill>
                          </a:uFill>
                          <a:latin typeface="Arial"/>
                        </a:rPr>
                        <a:t>O.AES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200" b="0" strike="noStrike" spc="-1" dirty="0">
                          <a:solidFill>
                            <a:srgbClr val="000000"/>
                          </a:solidFill>
                          <a:uFill>
                            <a:solidFill>
                              <a:srgbClr val="FFFFFF"/>
                            </a:solidFill>
                          </a:uFill>
                          <a:latin typeface="Arial"/>
                        </a:rPr>
                        <a:t>Encryption, decryption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
        <p:nvSpPr>
          <p:cNvPr id="278" name="CustomShape 4"/>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a:solidFill>
                  <a:srgbClr val="254061"/>
                </a:solidFill>
                <a:uFill>
                  <a:solidFill>
                    <a:srgbClr val="FFFFFF"/>
                  </a:solidFill>
                </a:uFill>
                <a:latin typeface="Arial"/>
                <a:ea typeface="DejaVu Sans"/>
              </a:rPr>
              <a:t>Attacker/Threat Model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 name="Table 1"/>
          <p:cNvGraphicFramePr/>
          <p:nvPr/>
        </p:nvGraphicFramePr>
        <p:xfrm>
          <a:off x="457200" y="2174760"/>
          <a:ext cx="1954440" cy="1481400"/>
        </p:xfrm>
        <a:graphic>
          <a:graphicData uri="http://schemas.openxmlformats.org/drawingml/2006/table">
            <a:tbl>
              <a:tblPr/>
              <a:tblGrid>
                <a:gridCol w="1954440">
                  <a:extLst>
                    <a:ext uri="{9D8B030D-6E8A-4147-A177-3AD203B41FA5}">
                      <a16:colId xmlns:a16="http://schemas.microsoft.com/office/drawing/2014/main" val="20000"/>
                    </a:ext>
                  </a:extLst>
                </a:gridCol>
              </a:tblGrid>
              <a:tr h="622440">
                <a:tc>
                  <a:txBody>
                    <a:bodyPr/>
                    <a:lstStyle/>
                    <a:p>
                      <a:pPr algn="ctr">
                        <a:lnSpc>
                          <a:spcPct val="100000"/>
                        </a:lnSpc>
                      </a:pPr>
                      <a:r>
                        <a:rPr lang="en-US" sz="1800" b="1" strike="noStrike" spc="-1">
                          <a:solidFill>
                            <a:srgbClr val="FFFFFF"/>
                          </a:solidFill>
                          <a:uFill>
                            <a:solidFill>
                              <a:srgbClr val="FFFFFF"/>
                            </a:solidFill>
                          </a:uFill>
                          <a:latin typeface="Calibri"/>
                        </a:rPr>
                        <a:t>Developer Tests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286920">
                <a:tc>
                  <a:txBody>
                    <a:bodyPr/>
                    <a:lstStyle/>
                    <a:p>
                      <a:pPr algn="ctr">
                        <a:lnSpc>
                          <a:spcPct val="100000"/>
                        </a:lnSpc>
                      </a:pPr>
                      <a:r>
                        <a:rPr lang="en-US" sz="1200" b="0" strike="noStrike" spc="-1">
                          <a:solidFill>
                            <a:srgbClr val="000000"/>
                          </a:solidFill>
                          <a:uFill>
                            <a:solidFill>
                              <a:srgbClr val="FFFFFF"/>
                            </a:solidFill>
                          </a:uFill>
                          <a:latin typeface="Arial"/>
                        </a:rPr>
                        <a:t>Engineering samples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286920">
                <a:tc>
                  <a:txBody>
                    <a:bodyPr/>
                    <a:lstStyle/>
                    <a:p>
                      <a:pPr algn="ctr">
                        <a:lnSpc>
                          <a:spcPct val="100000"/>
                        </a:lnSpc>
                      </a:pPr>
                      <a:r>
                        <a:rPr lang="en-US" sz="1200" b="0" strike="noStrike" spc="-1">
                          <a:solidFill>
                            <a:srgbClr val="000000"/>
                          </a:solidFill>
                          <a:uFill>
                            <a:solidFill>
                              <a:srgbClr val="FFFFFF"/>
                            </a:solidFill>
                          </a:uFill>
                          <a:latin typeface="Arial"/>
                        </a:rPr>
                        <a:t>Wafers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85120">
                <a:tc>
                  <a:txBody>
                    <a:bodyPr/>
                    <a:lstStyle/>
                    <a:p>
                      <a:pPr algn="ctr">
                        <a:lnSpc>
                          <a:spcPct val="100000"/>
                        </a:lnSpc>
                      </a:pPr>
                      <a:r>
                        <a:rPr lang="en-US" sz="1200" b="0" strike="noStrike" spc="-1" dirty="0">
                          <a:solidFill>
                            <a:srgbClr val="000000"/>
                          </a:solidFill>
                          <a:uFill>
                            <a:solidFill>
                              <a:srgbClr val="FFFFFF"/>
                            </a:solidFill>
                          </a:uFill>
                          <a:latin typeface="Arial"/>
                        </a:rPr>
                        <a:t>Simulation tool</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graphicFrame>
        <p:nvGraphicFramePr>
          <p:cNvPr id="280" name="Table 2"/>
          <p:cNvGraphicFramePr/>
          <p:nvPr/>
        </p:nvGraphicFramePr>
        <p:xfrm>
          <a:off x="5436000" y="2174760"/>
          <a:ext cx="3250440" cy="2640960"/>
        </p:xfrm>
        <a:graphic>
          <a:graphicData uri="http://schemas.openxmlformats.org/drawingml/2006/table">
            <a:tbl>
              <a:tblPr/>
              <a:tblGrid>
                <a:gridCol w="3250440">
                  <a:extLst>
                    <a:ext uri="{9D8B030D-6E8A-4147-A177-3AD203B41FA5}">
                      <a16:colId xmlns:a16="http://schemas.microsoft.com/office/drawing/2014/main" val="20000"/>
                    </a:ext>
                  </a:extLst>
                </a:gridCol>
              </a:tblGrid>
              <a:tr h="364680">
                <a:tc>
                  <a:txBody>
                    <a:bodyPr/>
                    <a:lstStyle/>
                    <a:p>
                      <a:pPr algn="ctr">
                        <a:lnSpc>
                          <a:spcPct val="100000"/>
                        </a:lnSpc>
                      </a:pPr>
                      <a:r>
                        <a:rPr lang="en-US" sz="1800" b="1" strike="noStrike" spc="-1">
                          <a:solidFill>
                            <a:srgbClr val="FFFFFF"/>
                          </a:solidFill>
                          <a:uFill>
                            <a:solidFill>
                              <a:srgbClr val="FFFFFF"/>
                            </a:solidFill>
                          </a:uFill>
                          <a:latin typeface="Calibri"/>
                        </a:rPr>
                        <a:t>Vulnerablity Analysis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64680">
                <a:tc>
                  <a:txBody>
                    <a:bodyPr/>
                    <a:lstStyle/>
                    <a:p>
                      <a:pPr algn="ctr">
                        <a:lnSpc>
                          <a:spcPct val="100000"/>
                        </a:lnSpc>
                      </a:pPr>
                      <a:r>
                        <a:rPr lang="en-US" sz="1200" b="0" strike="noStrike" spc="-1">
                          <a:solidFill>
                            <a:srgbClr val="000000"/>
                          </a:solidFill>
                          <a:uFill>
                            <a:solidFill>
                              <a:srgbClr val="FFFFFF"/>
                            </a:solidFill>
                          </a:uFill>
                          <a:latin typeface="Arial"/>
                        </a:rPr>
                        <a:t>Deign and Implementation review</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62160">
                <a:tc>
                  <a:txBody>
                    <a:bodyPr/>
                    <a:lstStyle/>
                    <a:p>
                      <a:pPr algn="ctr">
                        <a:lnSpc>
                          <a:spcPct val="100000"/>
                        </a:lnSpc>
                      </a:pPr>
                      <a:r>
                        <a:rPr lang="en-US" sz="1200" b="0" strike="noStrike" spc="-1" dirty="0">
                          <a:solidFill>
                            <a:srgbClr val="000000"/>
                          </a:solidFill>
                          <a:uFill>
                            <a:solidFill>
                              <a:srgbClr val="FFFFFF"/>
                            </a:solidFill>
                          </a:uFill>
                          <a:latin typeface="Arial"/>
                        </a:rPr>
                        <a:t>Code review of crypto lib</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64680">
                <a:tc>
                  <a:txBody>
                    <a:bodyPr/>
                    <a:lstStyle/>
                    <a:p>
                      <a:pPr algn="ctr">
                        <a:lnSpc>
                          <a:spcPct val="100000"/>
                        </a:lnSpc>
                      </a:pPr>
                      <a:r>
                        <a:rPr lang="en-US" sz="1200" b="0" strike="noStrike" spc="-1">
                          <a:solidFill>
                            <a:srgbClr val="000000"/>
                          </a:solidFill>
                          <a:uFill>
                            <a:solidFill>
                              <a:srgbClr val="FFFFFF"/>
                            </a:solidFill>
                          </a:uFill>
                          <a:latin typeface="Arial"/>
                        </a:rPr>
                        <a:t>Code review of boot code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64680">
                <a:tc>
                  <a:txBody>
                    <a:bodyPr/>
                    <a:lstStyle/>
                    <a:p>
                      <a:pPr algn="ctr">
                        <a:lnSpc>
                          <a:spcPct val="100000"/>
                        </a:lnSpc>
                      </a:pPr>
                      <a:r>
                        <a:rPr lang="en-US" sz="1200" b="0" strike="noStrike" spc="-1">
                          <a:solidFill>
                            <a:srgbClr val="000000"/>
                          </a:solidFill>
                          <a:uFill>
                            <a:solidFill>
                              <a:srgbClr val="FFFFFF"/>
                            </a:solidFill>
                          </a:uFill>
                          <a:latin typeface="Arial"/>
                        </a:rPr>
                        <a:t>Validation tests of features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437760">
                <a:tc>
                  <a:txBody>
                    <a:bodyPr/>
                    <a:lstStyle/>
                    <a:p>
                      <a:pPr algn="ctr">
                        <a:lnSpc>
                          <a:spcPct val="100000"/>
                        </a:lnSpc>
                      </a:pPr>
                      <a:r>
                        <a:rPr lang="en-US" sz="1200" b="0" strike="noStrike" spc="-1">
                          <a:solidFill>
                            <a:srgbClr val="000000"/>
                          </a:solidFill>
                          <a:uFill>
                            <a:solidFill>
                              <a:srgbClr val="FFFFFF"/>
                            </a:solidFill>
                          </a:uFill>
                          <a:latin typeface="Arial"/>
                        </a:rPr>
                        <a:t>Review based on “JIL Attack Methods for Smartcards and Similar Devices”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61800">
                <a:tc>
                  <a:txBody>
                    <a:bodyPr/>
                    <a:lstStyle/>
                    <a:p>
                      <a:pPr algn="ctr">
                        <a:lnSpc>
                          <a:spcPct val="100000"/>
                        </a:lnSpc>
                      </a:pPr>
                      <a:r>
                        <a:rPr lang="en-US" sz="1200" b="0" strike="noStrike" spc="-1" dirty="0">
                          <a:solidFill>
                            <a:srgbClr val="000000"/>
                          </a:solidFill>
                          <a:uFill>
                            <a:solidFill>
                              <a:srgbClr val="FFFFFF"/>
                            </a:solidFill>
                          </a:uFill>
                          <a:latin typeface="Arial"/>
                        </a:rPr>
                        <a:t>Penetration tests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281" name="CustomShape 3"/>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FM1280 V05</a:t>
            </a:r>
            <a:endParaRPr lang="en-US" sz="1800" b="0" strike="noStrike" spc="-1">
              <a:solidFill>
                <a:srgbClr val="000000"/>
              </a:solidFill>
              <a:uFill>
                <a:solidFill>
                  <a:srgbClr val="FFFFFF"/>
                </a:solidFill>
              </a:uFill>
              <a:latin typeface="Arial"/>
            </a:endParaRPr>
          </a:p>
        </p:txBody>
      </p:sp>
      <p:sp>
        <p:nvSpPr>
          <p:cNvPr id="282" name="CustomShape 4"/>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a:solidFill>
                  <a:srgbClr val="254061"/>
                </a:solidFill>
                <a:uFill>
                  <a:solidFill>
                    <a:srgbClr val="FFFFFF"/>
                  </a:solidFill>
                </a:uFill>
                <a:latin typeface="Arial"/>
                <a:ea typeface="DejaVu Sans"/>
              </a:rPr>
              <a:t>Testing &amp; Evaluation</a:t>
            </a:r>
            <a:endParaRPr lang="en-US" sz="1800" b="0" strike="noStrike" spc="-1">
              <a:solidFill>
                <a:srgbClr val="000000"/>
              </a:solidFill>
              <a:uFill>
                <a:solidFill>
                  <a:srgbClr val="FFFFFF"/>
                </a:solidFill>
              </a:uFill>
              <a:latin typeface="Arial"/>
            </a:endParaRPr>
          </a:p>
        </p:txBody>
      </p:sp>
      <p:graphicFrame>
        <p:nvGraphicFramePr>
          <p:cNvPr id="283" name="Table 5"/>
          <p:cNvGraphicFramePr/>
          <p:nvPr/>
        </p:nvGraphicFramePr>
        <p:xfrm>
          <a:off x="2699640" y="2175120"/>
          <a:ext cx="2448000" cy="2220840"/>
        </p:xfrm>
        <a:graphic>
          <a:graphicData uri="http://schemas.openxmlformats.org/drawingml/2006/table">
            <a:tbl>
              <a:tblPr/>
              <a:tblGrid>
                <a:gridCol w="2448000">
                  <a:extLst>
                    <a:ext uri="{9D8B030D-6E8A-4147-A177-3AD203B41FA5}">
                      <a16:colId xmlns:a16="http://schemas.microsoft.com/office/drawing/2014/main" val="20000"/>
                    </a:ext>
                  </a:extLst>
                </a:gridCol>
              </a:tblGrid>
              <a:tr h="370800">
                <a:tc>
                  <a:txBody>
                    <a:bodyPr/>
                    <a:lstStyle/>
                    <a:p>
                      <a:pPr algn="ctr">
                        <a:lnSpc>
                          <a:spcPct val="100000"/>
                        </a:lnSpc>
                      </a:pPr>
                      <a:r>
                        <a:rPr lang="en-US" sz="1800" b="1" strike="noStrike" spc="-1">
                          <a:solidFill>
                            <a:srgbClr val="FFFFFF"/>
                          </a:solidFill>
                          <a:uFill>
                            <a:solidFill>
                              <a:srgbClr val="FFFFFF"/>
                            </a:solidFill>
                          </a:uFill>
                          <a:latin typeface="Calibri"/>
                        </a:rPr>
                        <a:t>Evaluator Tests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pPr>
                      <a:r>
                        <a:rPr lang="en-US" sz="1200" b="0" strike="noStrike" spc="-1">
                          <a:solidFill>
                            <a:srgbClr val="000000"/>
                          </a:solidFill>
                          <a:uFill>
                            <a:solidFill>
                              <a:srgbClr val="FFFFFF"/>
                            </a:solidFill>
                          </a:uFill>
                          <a:latin typeface="Arial"/>
                        </a:rPr>
                        <a:t>SFI</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68280">
                <a:tc>
                  <a:txBody>
                    <a:bodyPr/>
                    <a:lstStyle/>
                    <a:p>
                      <a:pPr algn="ctr">
                        <a:lnSpc>
                          <a:spcPct val="100000"/>
                        </a:lnSpc>
                      </a:pPr>
                      <a:r>
                        <a:rPr lang="en-US" sz="1200" b="0" strike="noStrike" spc="-1">
                          <a:solidFill>
                            <a:srgbClr val="000000"/>
                          </a:solidFill>
                          <a:uFill>
                            <a:solidFill>
                              <a:srgbClr val="FFFFFF"/>
                            </a:solidFill>
                          </a:uFill>
                          <a:latin typeface="Arial"/>
                        </a:rPr>
                        <a:t>SFI interfaces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pPr>
                      <a:r>
                        <a:rPr lang="en-US" sz="1200" b="0" strike="noStrike" spc="-1" dirty="0">
                          <a:solidFill>
                            <a:srgbClr val="000000"/>
                          </a:solidFill>
                          <a:uFill>
                            <a:solidFill>
                              <a:srgbClr val="FFFFFF"/>
                            </a:solidFill>
                          </a:uFill>
                          <a:latin typeface="Arial"/>
                        </a:rPr>
                        <a:t>Security mechanisms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pPr>
                      <a:r>
                        <a:rPr lang="en-US" sz="1200" b="0" strike="noStrike" spc="-1">
                          <a:solidFill>
                            <a:srgbClr val="000000"/>
                          </a:solidFill>
                          <a:uFill>
                            <a:solidFill>
                              <a:srgbClr val="FFFFFF"/>
                            </a:solidFill>
                          </a:uFill>
                          <a:latin typeface="Arial"/>
                        </a:rPr>
                        <a:t>Developer tests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69360">
                <a:tc>
                  <a:txBody>
                    <a:bodyPr/>
                    <a:lstStyle/>
                    <a:p>
                      <a:pPr algn="ctr">
                        <a:lnSpc>
                          <a:spcPct val="100000"/>
                        </a:lnSpc>
                      </a:pPr>
                      <a:r>
                        <a:rPr lang="en-US" sz="1200" b="0" strike="noStrike" spc="-1" dirty="0">
                          <a:solidFill>
                            <a:srgbClr val="000000"/>
                          </a:solidFill>
                          <a:uFill>
                            <a:solidFill>
                              <a:srgbClr val="FFFFFF"/>
                            </a:solidFill>
                          </a:uFill>
                          <a:latin typeface="Arial"/>
                        </a:rPr>
                        <a:t>Augmented developer tests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907640" y="508536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800" b="0" strike="noStrike" spc="-1">
                <a:solidFill>
                  <a:srgbClr val="002060"/>
                </a:solidFill>
                <a:uFill>
                  <a:solidFill>
                    <a:srgbClr val="FFFFFF"/>
                  </a:solidFill>
                </a:uFill>
                <a:latin typeface="Arial Black"/>
                <a:ea typeface="DejaVu Sans"/>
              </a:rPr>
              <a:t>Thank You</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39640" y="1772640"/>
            <a:ext cx="800640" cy="5083560"/>
          </a:xfrm>
          <a:prstGeom prst="rect">
            <a:avLst/>
          </a:prstGeom>
          <a:solidFill>
            <a:srgbClr val="C6D9F1"/>
          </a:solidFill>
          <a:ln>
            <a:noFill/>
          </a:ln>
        </p:spPr>
        <p:style>
          <a:lnRef idx="0">
            <a:scrgbClr r="0" g="0" b="0"/>
          </a:lnRef>
          <a:fillRef idx="0">
            <a:scrgbClr r="0" g="0" b="0"/>
          </a:fillRef>
          <a:effectRef idx="0">
            <a:scrgbClr r="0" g="0" b="0"/>
          </a:effectRef>
          <a:fontRef idx="minor"/>
        </p:style>
      </p:sp>
      <p:sp>
        <p:nvSpPr>
          <p:cNvPr id="195" name="CustomShape 2"/>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Certificates</a:t>
            </a:r>
            <a:endParaRPr lang="en-US" sz="1800" b="0" strike="noStrike" spc="-1">
              <a:solidFill>
                <a:srgbClr val="000000"/>
              </a:solidFill>
              <a:uFill>
                <a:solidFill>
                  <a:srgbClr val="FFFFFF"/>
                </a:solidFill>
              </a:uFill>
              <a:latin typeface="Arial"/>
            </a:endParaRPr>
          </a:p>
        </p:txBody>
      </p:sp>
      <p:sp>
        <p:nvSpPr>
          <p:cNvPr id="196" name="CustomShape 3"/>
          <p:cNvSpPr/>
          <p:nvPr/>
        </p:nvSpPr>
        <p:spPr>
          <a:xfrm>
            <a:off x="1323720" y="1904400"/>
            <a:ext cx="7379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Thinklogical TLX1280</a:t>
            </a:r>
            <a:endParaRPr lang="en-US" sz="1800" b="0" strike="noStrike" spc="-1">
              <a:solidFill>
                <a:srgbClr val="000000"/>
              </a:solidFill>
              <a:uFill>
                <a:solidFill>
                  <a:srgbClr val="FFFFFF"/>
                </a:solidFill>
              </a:uFill>
              <a:latin typeface="Arial"/>
            </a:endParaRPr>
          </a:p>
        </p:txBody>
      </p:sp>
      <p:sp>
        <p:nvSpPr>
          <p:cNvPr id="197" name="CustomShape 4"/>
          <p:cNvSpPr/>
          <p:nvPr/>
        </p:nvSpPr>
        <p:spPr>
          <a:xfrm>
            <a:off x="1457640" y="1917000"/>
            <a:ext cx="7227360" cy="646200"/>
          </a:xfrm>
          <a:prstGeom prst="rect">
            <a:avLst/>
          </a:prstGeom>
          <a:noFill/>
          <a:ln>
            <a:noFill/>
          </a:ln>
        </p:spPr>
        <p:style>
          <a:lnRef idx="0">
            <a:scrgbClr r="0" g="0" b="0"/>
          </a:lnRef>
          <a:fillRef idx="0">
            <a:scrgbClr r="0" g="0" b="0"/>
          </a:fillRef>
          <a:effectRef idx="0">
            <a:scrgbClr r="0" g="0" b="0"/>
          </a:effectRef>
          <a:fontRef idx="minor"/>
        </p:style>
      </p:sp>
      <p:sp>
        <p:nvSpPr>
          <p:cNvPr id="198" name="CustomShape 5"/>
          <p:cNvSpPr/>
          <p:nvPr/>
        </p:nvSpPr>
        <p:spPr>
          <a:xfrm>
            <a:off x="1475640" y="3105000"/>
            <a:ext cx="7227360" cy="646200"/>
          </a:xfrm>
          <a:prstGeom prst="rect">
            <a:avLst/>
          </a:prstGeom>
          <a:noFill/>
          <a:ln>
            <a:noFill/>
          </a:ln>
        </p:spPr>
        <p:style>
          <a:lnRef idx="0">
            <a:scrgbClr r="0" g="0" b="0"/>
          </a:lnRef>
          <a:fillRef idx="0">
            <a:scrgbClr r="0" g="0" b="0"/>
          </a:fillRef>
          <a:effectRef idx="0">
            <a:scrgbClr r="0" g="0" b="0"/>
          </a:effectRef>
          <a:fontRef idx="minor"/>
        </p:style>
      </p:sp>
      <p:sp>
        <p:nvSpPr>
          <p:cNvPr id="199" name="CustomShape 6"/>
          <p:cNvSpPr/>
          <p:nvPr/>
        </p:nvSpPr>
        <p:spPr>
          <a:xfrm>
            <a:off x="1345320" y="2871000"/>
            <a:ext cx="7361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0000"/>
                </a:solidFill>
                <a:uFill>
                  <a:solidFill>
                    <a:srgbClr val="FFFFFF"/>
                  </a:solidFill>
                </a:uFill>
                <a:latin typeface="Arial"/>
                <a:ea typeface="DejaVu Sans"/>
              </a:rPr>
              <a:t>genuscreen 7.0</a:t>
            </a:r>
            <a:endParaRPr lang="en-US" sz="1800" b="0" strike="noStrike" spc="-1">
              <a:solidFill>
                <a:srgbClr val="000000"/>
              </a:solidFill>
              <a:uFill>
                <a:solidFill>
                  <a:srgbClr val="FFFFFF"/>
                </a:solidFill>
              </a:uFill>
              <a:latin typeface="Arial"/>
            </a:endParaRPr>
          </a:p>
        </p:txBody>
      </p:sp>
      <p:sp>
        <p:nvSpPr>
          <p:cNvPr id="200" name="CustomShape 7"/>
          <p:cNvSpPr/>
          <p:nvPr/>
        </p:nvSpPr>
        <p:spPr>
          <a:xfrm>
            <a:off x="686880" y="2871000"/>
            <a:ext cx="65664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00"/>
                </a:solidFill>
                <a:uFill>
                  <a:solidFill>
                    <a:srgbClr val="FFFFFF"/>
                  </a:solidFill>
                </a:uFill>
                <a:latin typeface="Arial"/>
                <a:ea typeface="DejaVu Sans"/>
              </a:rPr>
              <a:t>2</a:t>
            </a:r>
            <a:endParaRPr lang="en-US" sz="1800" b="0" strike="noStrike" spc="-1">
              <a:solidFill>
                <a:srgbClr val="000000"/>
              </a:solidFill>
              <a:uFill>
                <a:solidFill>
                  <a:srgbClr val="FFFFFF"/>
                </a:solidFill>
              </a:uFill>
              <a:latin typeface="Arial"/>
            </a:endParaRPr>
          </a:p>
        </p:txBody>
      </p:sp>
      <p:sp>
        <p:nvSpPr>
          <p:cNvPr id="201" name="CustomShape 8"/>
          <p:cNvSpPr/>
          <p:nvPr/>
        </p:nvSpPr>
        <p:spPr>
          <a:xfrm>
            <a:off x="1342080" y="3855960"/>
            <a:ext cx="7361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0000"/>
                </a:solidFill>
                <a:uFill>
                  <a:solidFill>
                    <a:srgbClr val="FFFFFF"/>
                  </a:solidFill>
                </a:uFill>
                <a:latin typeface="Arial"/>
                <a:ea typeface="DejaVu Sans"/>
              </a:rPr>
              <a:t>FM1280 V05</a:t>
            </a:r>
            <a:endParaRPr lang="en-US" sz="1800" b="0" strike="noStrike" spc="-1">
              <a:solidFill>
                <a:srgbClr val="000000"/>
              </a:solidFill>
              <a:uFill>
                <a:solidFill>
                  <a:srgbClr val="FFFFFF"/>
                </a:solidFill>
              </a:uFill>
              <a:latin typeface="Arial"/>
            </a:endParaRPr>
          </a:p>
        </p:txBody>
      </p:sp>
      <p:sp>
        <p:nvSpPr>
          <p:cNvPr id="202" name="CustomShape 9"/>
          <p:cNvSpPr/>
          <p:nvPr/>
        </p:nvSpPr>
        <p:spPr>
          <a:xfrm>
            <a:off x="683640" y="3855960"/>
            <a:ext cx="65664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3</a:t>
            </a:r>
            <a:endParaRPr lang="en-US" sz="1800" b="0" strike="noStrike" spc="-1">
              <a:solidFill>
                <a:srgbClr val="000000"/>
              </a:solidFill>
              <a:uFill>
                <a:solidFill>
                  <a:srgbClr val="FFFFFF"/>
                </a:solidFill>
              </a:uFill>
              <a:latin typeface="Arial"/>
            </a:endParaRPr>
          </a:p>
        </p:txBody>
      </p:sp>
      <p:sp>
        <p:nvSpPr>
          <p:cNvPr id="203" name="CustomShape 10"/>
          <p:cNvSpPr/>
          <p:nvPr/>
        </p:nvSpPr>
        <p:spPr>
          <a:xfrm>
            <a:off x="670320" y="1904400"/>
            <a:ext cx="65664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1</a:t>
            </a:r>
            <a:endParaRPr lang="en-US" sz="1800" b="0" strike="noStrike" spc="-1">
              <a:solidFill>
                <a:srgbClr val="000000"/>
              </a:solidFill>
              <a:uFill>
                <a:solidFill>
                  <a:srgbClr val="FFFFFF"/>
                </a:solidFill>
              </a:uFill>
              <a:latin typeface="Arial"/>
            </a:endParaRPr>
          </a:p>
        </p:txBody>
      </p:sp>
      <p:sp>
        <p:nvSpPr>
          <p:cNvPr id="204" name="CustomShape 11"/>
          <p:cNvSpPr/>
          <p:nvPr/>
        </p:nvSpPr>
        <p:spPr>
          <a:xfrm>
            <a:off x="1326960" y="2871000"/>
            <a:ext cx="736128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genuscreen 7.0</a:t>
            </a:r>
            <a:endParaRPr lang="en-US" sz="1800" b="0" strike="noStrike" spc="-1">
              <a:solidFill>
                <a:srgbClr val="000000"/>
              </a:solidFill>
              <a:uFill>
                <a:solidFill>
                  <a:srgbClr val="FFFFFF"/>
                </a:solidFill>
              </a:uFill>
              <a:latin typeface="Arial"/>
            </a:endParaRPr>
          </a:p>
        </p:txBody>
      </p:sp>
      <p:sp>
        <p:nvSpPr>
          <p:cNvPr id="205" name="CustomShape 12"/>
          <p:cNvSpPr/>
          <p:nvPr/>
        </p:nvSpPr>
        <p:spPr>
          <a:xfrm>
            <a:off x="668520" y="2871000"/>
            <a:ext cx="65664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2</a:t>
            </a:r>
            <a:endParaRPr lang="en-US" sz="1800" b="0" strike="noStrike" spc="-1">
              <a:solidFill>
                <a:srgbClr val="000000"/>
              </a:solidFill>
              <a:uFill>
                <a:solidFill>
                  <a:srgbClr val="FFFFFF"/>
                </a:solidFill>
              </a:uFill>
              <a:latin typeface="Arial"/>
            </a:endParaRPr>
          </a:p>
        </p:txBody>
      </p:sp>
      <p:sp>
        <p:nvSpPr>
          <p:cNvPr id="206" name="CustomShape 13"/>
          <p:cNvSpPr/>
          <p:nvPr/>
        </p:nvSpPr>
        <p:spPr>
          <a:xfrm>
            <a:off x="1323720" y="3855960"/>
            <a:ext cx="736128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FM1280 V05</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57200" y="2210540"/>
            <a:ext cx="4036680" cy="39137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1280 x 1280 routing system.</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40 Data Input and Output Cards having 32 optical input and output ports.</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Data Input and Output Cards to connect with any output or multiple outputs.</a:t>
            </a:r>
            <a:endParaRPr lang="en-US" sz="16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08" name="CustomShape 2"/>
          <p:cNvSpPr/>
          <p:nvPr/>
        </p:nvSpPr>
        <p:spPr>
          <a:xfrm>
            <a:off x="4648320" y="1600200"/>
            <a:ext cx="4036680" cy="4524120"/>
          </a:xfrm>
          <a:prstGeom prst="rect">
            <a:avLst/>
          </a:prstGeom>
          <a:noFill/>
          <a:ln>
            <a:noFill/>
          </a:ln>
        </p:spPr>
        <p:style>
          <a:lnRef idx="0">
            <a:scrgbClr r="0" g="0" b="0"/>
          </a:lnRef>
          <a:fillRef idx="0">
            <a:scrgbClr r="0" g="0" b="0"/>
          </a:fillRef>
          <a:effectRef idx="0">
            <a:scrgbClr r="0" g="0" b="0"/>
          </a:effectRef>
          <a:fontRef idx="minor"/>
        </p:style>
      </p:sp>
      <p:sp>
        <p:nvSpPr>
          <p:cNvPr id="209" name="CustomShape 3"/>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Thinklogical TLX1280 Matrix Switch</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Thinklogical TLX1280 Matrix Switch</a:t>
            </a:r>
            <a:endParaRPr lang="en-US" sz="1800" b="0" strike="noStrike" spc="-1">
              <a:solidFill>
                <a:srgbClr val="000000"/>
              </a:solidFill>
              <a:uFill>
                <a:solidFill>
                  <a:srgbClr val="FFFFFF"/>
                </a:solidFill>
              </a:uFill>
              <a:latin typeface="Arial"/>
            </a:endParaRPr>
          </a:p>
        </p:txBody>
      </p:sp>
      <p:sp>
        <p:nvSpPr>
          <p:cNvPr id="211" name="CustomShape 2"/>
          <p:cNvSpPr/>
          <p:nvPr/>
        </p:nvSpPr>
        <p:spPr>
          <a:xfrm>
            <a:off x="457200" y="2174760"/>
            <a:ext cx="403848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No violation of confidentiality of the information.</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Information gathered within the peripheral shall not be accessible by any other connection. </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No information shall be shared between switches computers and peripheral set.</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The TOE shall meet the appropriate national requirements for electromagnetic emission. </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No encryption of optical, wired network connections (needs physical security). </a:t>
            </a:r>
            <a:endParaRPr lang="en-US" sz="1600" b="0" strike="noStrike" spc="-1" dirty="0">
              <a:solidFill>
                <a:srgbClr val="000000"/>
              </a:solidFill>
              <a:uFill>
                <a:solidFill>
                  <a:srgbClr val="FFFFFF"/>
                </a:solidFill>
              </a:uFill>
              <a:latin typeface="Arial"/>
            </a:endParaRPr>
          </a:p>
        </p:txBody>
      </p:sp>
      <p:graphicFrame>
        <p:nvGraphicFramePr>
          <p:cNvPr id="212" name="Table 3"/>
          <p:cNvGraphicFramePr/>
          <p:nvPr/>
        </p:nvGraphicFramePr>
        <p:xfrm>
          <a:off x="4655520" y="2781000"/>
          <a:ext cx="4040640" cy="2230320"/>
        </p:xfrm>
        <a:graphic>
          <a:graphicData uri="http://schemas.openxmlformats.org/drawingml/2006/table">
            <a:tbl>
              <a:tblPr/>
              <a:tblGrid>
                <a:gridCol w="1292400">
                  <a:extLst>
                    <a:ext uri="{9D8B030D-6E8A-4147-A177-3AD203B41FA5}">
                      <a16:colId xmlns:a16="http://schemas.microsoft.com/office/drawing/2014/main" val="20000"/>
                    </a:ext>
                  </a:extLst>
                </a:gridCol>
                <a:gridCol w="2748240">
                  <a:extLst>
                    <a:ext uri="{9D8B030D-6E8A-4147-A177-3AD203B41FA5}">
                      <a16:colId xmlns:a16="http://schemas.microsoft.com/office/drawing/2014/main" val="20001"/>
                    </a:ext>
                  </a:extLst>
                </a:gridCol>
              </a:tblGrid>
              <a:tr h="572760">
                <a:tc gridSpan="2">
                  <a:txBody>
                    <a:bodyPr/>
                    <a:lstStyle/>
                    <a:p>
                      <a:pPr>
                        <a:lnSpc>
                          <a:spcPct val="100000"/>
                        </a:lnSpc>
                      </a:pPr>
                      <a:r>
                        <a:rPr lang="en-US" sz="1600" b="1" strike="noStrike" spc="-1">
                          <a:solidFill>
                            <a:srgbClr val="FFFFFF"/>
                          </a:solidFill>
                          <a:uFill>
                            <a:solidFill>
                              <a:srgbClr val="FFFFFF"/>
                            </a:solidFill>
                          </a:uFill>
                          <a:latin typeface="Arial"/>
                        </a:rPr>
                        <a:t>Security functional requirements are similar to the PSSPP</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518040">
                <a:tc>
                  <a:txBody>
                    <a:bodyPr/>
                    <a:lstStyle/>
                    <a:p>
                      <a:pPr>
                        <a:lnSpc>
                          <a:spcPct val="100000"/>
                        </a:lnSpc>
                      </a:pPr>
                      <a:r>
                        <a:rPr lang="en-US" sz="1400" b="1" strike="noStrike" spc="-1">
                          <a:solidFill>
                            <a:srgbClr val="10243E"/>
                          </a:solidFill>
                          <a:uFill>
                            <a:solidFill>
                              <a:srgbClr val="FFFFFF"/>
                            </a:solidFill>
                          </a:uFill>
                          <a:latin typeface="Arial"/>
                        </a:rPr>
                        <a:t>FDP_ETC.1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Export of user data without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07440">
                <a:tc>
                  <a:txBody>
                    <a:bodyPr/>
                    <a:lstStyle/>
                    <a:p>
                      <a:pPr>
                        <a:lnSpc>
                          <a:spcPct val="100000"/>
                        </a:lnSpc>
                      </a:pPr>
                      <a:r>
                        <a:rPr lang="en-US" sz="1400" b="1" strike="noStrike" spc="-1">
                          <a:solidFill>
                            <a:srgbClr val="10243E"/>
                          </a:solidFill>
                          <a:uFill>
                            <a:solidFill>
                              <a:srgbClr val="FFFFFF"/>
                            </a:solidFill>
                          </a:uFill>
                          <a:latin typeface="Arial"/>
                        </a:rPr>
                        <a:t>FDP_IFC.1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Subset information flow control</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07440">
                <a:tc>
                  <a:txBody>
                    <a:bodyPr/>
                    <a:lstStyle/>
                    <a:p>
                      <a:pPr>
                        <a:lnSpc>
                          <a:spcPct val="100000"/>
                        </a:lnSpc>
                      </a:pPr>
                      <a:r>
                        <a:rPr lang="en-US" sz="1400" b="1" strike="noStrike" spc="-1">
                          <a:solidFill>
                            <a:srgbClr val="10243E"/>
                          </a:solidFill>
                          <a:uFill>
                            <a:solidFill>
                              <a:srgbClr val="FFFFFF"/>
                            </a:solidFill>
                          </a:uFill>
                          <a:latin typeface="Arial"/>
                        </a:rPr>
                        <a:t>FDP_IFF.1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Simple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16960">
                <a:tc>
                  <a:txBody>
                    <a:bodyPr/>
                    <a:lstStyle/>
                    <a:p>
                      <a:pPr>
                        <a:lnSpc>
                          <a:spcPct val="100000"/>
                        </a:lnSpc>
                      </a:pPr>
                      <a:r>
                        <a:rPr lang="en-US" sz="1400" b="1" strike="noStrike" spc="-1">
                          <a:solidFill>
                            <a:srgbClr val="10243E"/>
                          </a:solidFill>
                          <a:uFill>
                            <a:solidFill>
                              <a:srgbClr val="FFFFFF"/>
                            </a:solidFill>
                          </a:uFill>
                          <a:latin typeface="Arial"/>
                        </a:rPr>
                        <a:t>FDP_ITC.1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Import of user data without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
        <p:nvSpPr>
          <p:cNvPr id="213" name="CustomShape 4"/>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800" b="1" strike="noStrike" spc="-1">
                <a:solidFill>
                  <a:srgbClr val="254061"/>
                </a:solidFill>
                <a:uFill>
                  <a:solidFill>
                    <a:srgbClr val="FFFFFF"/>
                  </a:solidFill>
                </a:uFill>
                <a:latin typeface="Arial"/>
                <a:ea typeface="DejaVu Sans"/>
              </a:rPr>
              <a:t>Security Functional Components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457200" y="2174760"/>
            <a:ext cx="403848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Delivery &amp; installation in a manner that violates security policy.</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An attack on TOE may violate security policy.</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Residual data  transfer between different port groups.</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State information may be transferred to unintended port group.</a:t>
            </a:r>
            <a:endParaRPr lang="en-US" sz="16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15" name="CustomShape 2"/>
          <p:cNvSpPr/>
          <p:nvPr/>
        </p:nvSpPr>
        <p:spPr>
          <a:xfrm>
            <a:off x="4645080" y="2174760"/>
            <a:ext cx="4039920" cy="3949560"/>
          </a:xfrm>
          <a:prstGeom prst="rect">
            <a:avLst/>
          </a:prstGeom>
          <a:noFill/>
          <a:ln>
            <a:noFill/>
          </a:ln>
        </p:spPr>
        <p:style>
          <a:lnRef idx="0">
            <a:scrgbClr r="0" g="0" b="0"/>
          </a:lnRef>
          <a:fillRef idx="0">
            <a:scrgbClr r="0" g="0" b="0"/>
          </a:fillRef>
          <a:effectRef idx="0">
            <a:scrgbClr r="0" g="0" b="0"/>
          </a:effectRef>
          <a:fontRef idx="minor"/>
        </p:style>
      </p:sp>
      <p:sp>
        <p:nvSpPr>
          <p:cNvPr id="216" name="CustomShape 3"/>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Thinklogical TLX1280 Matrix Switch</a:t>
            </a:r>
            <a:endParaRPr lang="en-US" sz="1800" b="0" strike="noStrike" spc="-1">
              <a:solidFill>
                <a:srgbClr val="000000"/>
              </a:solidFill>
              <a:uFill>
                <a:solidFill>
                  <a:srgbClr val="FFFFFF"/>
                </a:solidFill>
              </a:uFill>
              <a:latin typeface="Arial"/>
            </a:endParaRPr>
          </a:p>
        </p:txBody>
      </p:sp>
      <p:sp>
        <p:nvSpPr>
          <p:cNvPr id="217" name="CustomShape 4"/>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a:solidFill>
                  <a:srgbClr val="254061"/>
                </a:solidFill>
                <a:uFill>
                  <a:solidFill>
                    <a:srgbClr val="FFFFFF"/>
                  </a:solidFill>
                </a:uFill>
                <a:latin typeface="Arial"/>
                <a:ea typeface="DejaVu Sans"/>
              </a:rPr>
              <a:t>Attacker/Threat Model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2174760"/>
            <a:ext cx="403848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Attacker model details are missing.</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No details of evaluation procedure.</a:t>
            </a:r>
            <a:endParaRPr lang="en-US" sz="1600" b="0" strike="noStrike" spc="-1" dirty="0">
              <a:solidFill>
                <a:srgbClr val="000000"/>
              </a:solidFill>
              <a:uFill>
                <a:solidFill>
                  <a:srgbClr val="FFFFFF"/>
                </a:solidFill>
              </a:uFill>
              <a:latin typeface="Arial"/>
            </a:endParaRPr>
          </a:p>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Test performed too generic, details missing.</a:t>
            </a:r>
            <a:endParaRPr lang="en-US" sz="16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19" name="CustomShape 2"/>
          <p:cNvSpPr/>
          <p:nvPr/>
        </p:nvSpPr>
        <p:spPr>
          <a:xfrm>
            <a:off x="4645080" y="2174760"/>
            <a:ext cx="4039920" cy="3949560"/>
          </a:xfrm>
          <a:prstGeom prst="rect">
            <a:avLst/>
          </a:prstGeom>
          <a:noFill/>
          <a:ln>
            <a:noFill/>
          </a:ln>
        </p:spPr>
        <p:style>
          <a:lnRef idx="0">
            <a:scrgbClr r="0" g="0" b="0"/>
          </a:lnRef>
          <a:fillRef idx="0">
            <a:scrgbClr r="0" g="0" b="0"/>
          </a:fillRef>
          <a:effectRef idx="0">
            <a:scrgbClr r="0" g="0" b="0"/>
          </a:effectRef>
          <a:fontRef idx="minor"/>
        </p:style>
      </p:sp>
      <p:sp>
        <p:nvSpPr>
          <p:cNvPr id="220" name="CustomShape 3"/>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Thinklogical TLX1280 Matrix Switch</a:t>
            </a:r>
            <a:endParaRPr lang="en-US" sz="1800" b="0" strike="noStrike" spc="-1">
              <a:solidFill>
                <a:srgbClr val="000000"/>
              </a:solidFill>
              <a:uFill>
                <a:solidFill>
                  <a:srgbClr val="FFFFFF"/>
                </a:solidFill>
              </a:uFill>
              <a:latin typeface="Arial"/>
            </a:endParaRPr>
          </a:p>
        </p:txBody>
      </p:sp>
      <p:sp>
        <p:nvSpPr>
          <p:cNvPr id="221" name="CustomShape 4"/>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a:solidFill>
                  <a:srgbClr val="254061"/>
                </a:solidFill>
                <a:uFill>
                  <a:solidFill>
                    <a:srgbClr val="FFFFFF"/>
                  </a:solidFill>
                </a:uFill>
                <a:latin typeface="Arial"/>
                <a:ea typeface="DejaVu Sans"/>
              </a:rPr>
              <a:t>Review</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9640" y="1772640"/>
            <a:ext cx="800640" cy="5083560"/>
          </a:xfrm>
          <a:prstGeom prst="rect">
            <a:avLst/>
          </a:prstGeom>
          <a:solidFill>
            <a:srgbClr val="C6D9F1"/>
          </a:solidFill>
          <a:ln>
            <a:noFill/>
          </a:ln>
        </p:spPr>
        <p:style>
          <a:lnRef idx="0">
            <a:scrgbClr r="0" g="0" b="0"/>
          </a:lnRef>
          <a:fillRef idx="0">
            <a:scrgbClr r="0" g="0" b="0"/>
          </a:fillRef>
          <a:effectRef idx="0">
            <a:scrgbClr r="0" g="0" b="0"/>
          </a:effectRef>
          <a:fontRef idx="minor"/>
        </p:style>
      </p:sp>
      <p:sp>
        <p:nvSpPr>
          <p:cNvPr id="223" name="CustomShape 2"/>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2060"/>
                </a:solidFill>
                <a:uFill>
                  <a:solidFill>
                    <a:srgbClr val="FFFFFF"/>
                  </a:solidFill>
                </a:uFill>
                <a:latin typeface="Arial Black"/>
                <a:ea typeface="DejaVu Sans"/>
              </a:rPr>
              <a:t>Certificates</a:t>
            </a:r>
            <a:endParaRPr lang="en-US" sz="1800" b="0" strike="noStrike" spc="-1">
              <a:solidFill>
                <a:srgbClr val="000000"/>
              </a:solidFill>
              <a:uFill>
                <a:solidFill>
                  <a:srgbClr val="FFFFFF"/>
                </a:solidFill>
              </a:uFill>
              <a:latin typeface="Arial"/>
            </a:endParaRPr>
          </a:p>
        </p:txBody>
      </p:sp>
      <p:sp>
        <p:nvSpPr>
          <p:cNvPr id="224" name="CustomShape 3"/>
          <p:cNvSpPr/>
          <p:nvPr/>
        </p:nvSpPr>
        <p:spPr>
          <a:xfrm>
            <a:off x="1323720" y="1904400"/>
            <a:ext cx="737928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Thinklogical TLX1280</a:t>
            </a:r>
            <a:endParaRPr lang="en-US" sz="1800" b="0" strike="noStrike" spc="-1">
              <a:solidFill>
                <a:srgbClr val="000000"/>
              </a:solidFill>
              <a:uFill>
                <a:solidFill>
                  <a:srgbClr val="FFFFFF"/>
                </a:solidFill>
              </a:uFill>
              <a:latin typeface="Arial"/>
            </a:endParaRPr>
          </a:p>
        </p:txBody>
      </p:sp>
      <p:sp>
        <p:nvSpPr>
          <p:cNvPr id="225" name="CustomShape 4"/>
          <p:cNvSpPr/>
          <p:nvPr/>
        </p:nvSpPr>
        <p:spPr>
          <a:xfrm>
            <a:off x="1457640" y="1917000"/>
            <a:ext cx="7227360" cy="646200"/>
          </a:xfrm>
          <a:prstGeom prst="rect">
            <a:avLst/>
          </a:prstGeom>
          <a:noFill/>
          <a:ln>
            <a:noFill/>
          </a:ln>
        </p:spPr>
        <p:style>
          <a:lnRef idx="0">
            <a:scrgbClr r="0" g="0" b="0"/>
          </a:lnRef>
          <a:fillRef idx="0">
            <a:scrgbClr r="0" g="0" b="0"/>
          </a:fillRef>
          <a:effectRef idx="0">
            <a:scrgbClr r="0" g="0" b="0"/>
          </a:effectRef>
          <a:fontRef idx="minor"/>
        </p:style>
      </p:sp>
      <p:sp>
        <p:nvSpPr>
          <p:cNvPr id="226" name="CustomShape 5"/>
          <p:cNvSpPr/>
          <p:nvPr/>
        </p:nvSpPr>
        <p:spPr>
          <a:xfrm>
            <a:off x="1475640" y="3105000"/>
            <a:ext cx="7227360" cy="646200"/>
          </a:xfrm>
          <a:prstGeom prst="rect">
            <a:avLst/>
          </a:prstGeom>
          <a:noFill/>
          <a:ln>
            <a:noFill/>
          </a:ln>
        </p:spPr>
        <p:style>
          <a:lnRef idx="0">
            <a:scrgbClr r="0" g="0" b="0"/>
          </a:lnRef>
          <a:fillRef idx="0">
            <a:scrgbClr r="0" g="0" b="0"/>
          </a:fillRef>
          <a:effectRef idx="0">
            <a:scrgbClr r="0" g="0" b="0"/>
          </a:effectRef>
          <a:fontRef idx="minor"/>
        </p:style>
      </p:sp>
      <p:sp>
        <p:nvSpPr>
          <p:cNvPr id="227" name="CustomShape 6"/>
          <p:cNvSpPr/>
          <p:nvPr/>
        </p:nvSpPr>
        <p:spPr>
          <a:xfrm>
            <a:off x="1345320" y="2871000"/>
            <a:ext cx="7361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0000"/>
                </a:solidFill>
                <a:uFill>
                  <a:solidFill>
                    <a:srgbClr val="FFFFFF"/>
                  </a:solidFill>
                </a:uFill>
                <a:latin typeface="Arial"/>
                <a:ea typeface="DejaVu Sans"/>
              </a:rPr>
              <a:t>genuscreen 7.0</a:t>
            </a:r>
            <a:endParaRPr lang="en-US" sz="1800" b="0" strike="noStrike" spc="-1">
              <a:solidFill>
                <a:srgbClr val="000000"/>
              </a:solidFill>
              <a:uFill>
                <a:solidFill>
                  <a:srgbClr val="FFFFFF"/>
                </a:solidFill>
              </a:uFill>
              <a:latin typeface="Arial"/>
            </a:endParaRPr>
          </a:p>
        </p:txBody>
      </p:sp>
      <p:sp>
        <p:nvSpPr>
          <p:cNvPr id="228" name="CustomShape 7"/>
          <p:cNvSpPr/>
          <p:nvPr/>
        </p:nvSpPr>
        <p:spPr>
          <a:xfrm>
            <a:off x="686880" y="2871000"/>
            <a:ext cx="65664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00"/>
                </a:solidFill>
                <a:uFill>
                  <a:solidFill>
                    <a:srgbClr val="FFFFFF"/>
                  </a:solidFill>
                </a:uFill>
                <a:latin typeface="Arial"/>
                <a:ea typeface="DejaVu Sans"/>
              </a:rPr>
              <a:t>2</a:t>
            </a:r>
            <a:endParaRPr lang="en-US" sz="1800" b="0" strike="noStrike" spc="-1">
              <a:solidFill>
                <a:srgbClr val="000000"/>
              </a:solidFill>
              <a:uFill>
                <a:solidFill>
                  <a:srgbClr val="FFFFFF"/>
                </a:solidFill>
              </a:uFill>
              <a:latin typeface="Arial"/>
            </a:endParaRPr>
          </a:p>
        </p:txBody>
      </p:sp>
      <p:sp>
        <p:nvSpPr>
          <p:cNvPr id="229" name="CustomShape 8"/>
          <p:cNvSpPr/>
          <p:nvPr/>
        </p:nvSpPr>
        <p:spPr>
          <a:xfrm>
            <a:off x="1342080" y="3855960"/>
            <a:ext cx="7361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000000"/>
                </a:solidFill>
                <a:uFill>
                  <a:solidFill>
                    <a:srgbClr val="FFFFFF"/>
                  </a:solidFill>
                </a:uFill>
                <a:latin typeface="Arial"/>
                <a:ea typeface="DejaVu Sans"/>
              </a:rPr>
              <a:t>FM1280 V05</a:t>
            </a:r>
            <a:endParaRPr lang="en-US" sz="1800" b="0" strike="noStrike" spc="-1">
              <a:solidFill>
                <a:srgbClr val="000000"/>
              </a:solidFill>
              <a:uFill>
                <a:solidFill>
                  <a:srgbClr val="FFFFFF"/>
                </a:solidFill>
              </a:uFill>
              <a:latin typeface="Arial"/>
            </a:endParaRPr>
          </a:p>
        </p:txBody>
      </p:sp>
      <p:sp>
        <p:nvSpPr>
          <p:cNvPr id="230" name="CustomShape 9"/>
          <p:cNvSpPr/>
          <p:nvPr/>
        </p:nvSpPr>
        <p:spPr>
          <a:xfrm>
            <a:off x="683640" y="3855960"/>
            <a:ext cx="65664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3</a:t>
            </a:r>
            <a:endParaRPr lang="en-US" sz="1800" b="0" strike="noStrike" spc="-1">
              <a:solidFill>
                <a:srgbClr val="000000"/>
              </a:solidFill>
              <a:uFill>
                <a:solidFill>
                  <a:srgbClr val="FFFFFF"/>
                </a:solidFill>
              </a:uFill>
              <a:latin typeface="Arial"/>
            </a:endParaRPr>
          </a:p>
        </p:txBody>
      </p:sp>
      <p:sp>
        <p:nvSpPr>
          <p:cNvPr id="231" name="CustomShape 10"/>
          <p:cNvSpPr/>
          <p:nvPr/>
        </p:nvSpPr>
        <p:spPr>
          <a:xfrm>
            <a:off x="670320" y="1904400"/>
            <a:ext cx="65664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1</a:t>
            </a:r>
            <a:endParaRPr lang="en-US" sz="1800" b="0" strike="noStrike" spc="-1">
              <a:solidFill>
                <a:srgbClr val="000000"/>
              </a:solidFill>
              <a:uFill>
                <a:solidFill>
                  <a:srgbClr val="FFFFFF"/>
                </a:solidFill>
              </a:uFill>
              <a:latin typeface="Arial"/>
            </a:endParaRPr>
          </a:p>
        </p:txBody>
      </p:sp>
      <p:sp>
        <p:nvSpPr>
          <p:cNvPr id="232" name="CustomShape 11"/>
          <p:cNvSpPr/>
          <p:nvPr/>
        </p:nvSpPr>
        <p:spPr>
          <a:xfrm>
            <a:off x="1326960" y="2871000"/>
            <a:ext cx="736128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genuscreen 7.0</a:t>
            </a:r>
            <a:endParaRPr lang="en-US" sz="1800" b="0" strike="noStrike" spc="-1">
              <a:solidFill>
                <a:srgbClr val="000000"/>
              </a:solidFill>
              <a:uFill>
                <a:solidFill>
                  <a:srgbClr val="FFFFFF"/>
                </a:solidFill>
              </a:uFill>
              <a:latin typeface="Arial"/>
            </a:endParaRPr>
          </a:p>
        </p:txBody>
      </p:sp>
      <p:sp>
        <p:nvSpPr>
          <p:cNvPr id="233" name="CustomShape 12"/>
          <p:cNvSpPr/>
          <p:nvPr/>
        </p:nvSpPr>
        <p:spPr>
          <a:xfrm>
            <a:off x="668520" y="2871000"/>
            <a:ext cx="656640" cy="646200"/>
          </a:xfrm>
          <a:prstGeom prst="rect">
            <a:avLst/>
          </a:prstGeom>
          <a:solidFill>
            <a:srgbClr val="558ED5"/>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2</a:t>
            </a:r>
            <a:endParaRPr lang="en-US" sz="1800" b="0" strike="noStrike" spc="-1">
              <a:solidFill>
                <a:srgbClr val="000000"/>
              </a:solidFill>
              <a:uFill>
                <a:solidFill>
                  <a:srgbClr val="FFFFFF"/>
                </a:solidFill>
              </a:uFill>
              <a:latin typeface="Arial"/>
            </a:endParaRPr>
          </a:p>
        </p:txBody>
      </p:sp>
      <p:sp>
        <p:nvSpPr>
          <p:cNvPr id="234" name="CustomShape 13"/>
          <p:cNvSpPr/>
          <p:nvPr/>
        </p:nvSpPr>
        <p:spPr>
          <a:xfrm>
            <a:off x="1323720" y="3855960"/>
            <a:ext cx="7361280" cy="646200"/>
          </a:xfrm>
          <a:prstGeom prst="rect">
            <a:avLst/>
          </a:prstGeom>
          <a:solidFill>
            <a:srgbClr val="17375E"/>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a:solidFill>
                  <a:srgbClr val="FFFFFF"/>
                </a:solidFill>
                <a:uFill>
                  <a:solidFill>
                    <a:srgbClr val="FFFFFF"/>
                  </a:solidFill>
                </a:uFill>
                <a:latin typeface="Arial"/>
                <a:ea typeface="DejaVu Sans"/>
              </a:rPr>
              <a:t>FM1280 V05</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57200" y="1600200"/>
            <a:ext cx="403668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2560">
              <a:lnSpc>
                <a:spcPct val="100000"/>
              </a:lnSpc>
              <a:buClr>
                <a:srgbClr val="000000"/>
              </a:buClr>
              <a:buSzPct val="45000"/>
              <a:buFont typeface="Wingdings" charset="2"/>
              <a:buChar char=""/>
            </a:pPr>
            <a:r>
              <a:rPr lang="en-US" sz="1600" spc="-1" dirty="0">
                <a:solidFill>
                  <a:srgbClr val="000000"/>
                </a:solidFill>
                <a:uFill>
                  <a:solidFill>
                    <a:srgbClr val="FFFFFF"/>
                  </a:solidFill>
                </a:uFill>
                <a:latin typeface="Arial"/>
                <a:ea typeface="DejaVu Sans"/>
              </a:rPr>
              <a:t>M</a:t>
            </a:r>
            <a:r>
              <a:rPr lang="en-US" sz="1600" b="0" strike="noStrike" spc="-1" dirty="0">
                <a:solidFill>
                  <a:srgbClr val="000000"/>
                </a:solidFill>
                <a:uFill>
                  <a:solidFill>
                    <a:srgbClr val="FFFFFF"/>
                  </a:solidFill>
                </a:uFill>
                <a:latin typeface="Arial"/>
                <a:ea typeface="DejaVu Sans"/>
              </a:rPr>
              <a:t>ain functions: </a:t>
            </a:r>
          </a:p>
          <a:p>
            <a:pPr marL="889200" lvl="1" indent="-322560">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monitoring data traffic</a:t>
            </a:r>
          </a:p>
          <a:p>
            <a:pPr marL="889200" lvl="1" indent="-322560">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protecting LAN/Internet interface </a:t>
            </a:r>
            <a:r>
              <a:rPr lang="en-US" sz="1600" b="1" strike="noStrike" spc="-1" dirty="0">
                <a:solidFill>
                  <a:srgbClr val="000000"/>
                </a:solidFill>
                <a:uFill>
                  <a:solidFill>
                    <a:srgbClr val="FFFFFF"/>
                  </a:solidFill>
                </a:uFill>
                <a:latin typeface="Arial"/>
                <a:ea typeface="DejaVu Sans"/>
              </a:rPr>
              <a:t>(firewall)</a:t>
            </a:r>
            <a:endParaRPr lang="en-US" sz="1600" b="0" strike="noStrike" spc="-1" dirty="0">
              <a:solidFill>
                <a:srgbClr val="000000"/>
              </a:solidFill>
              <a:uFill>
                <a:solidFill>
                  <a:srgbClr val="FFFFFF"/>
                </a:solidFill>
              </a:uFill>
              <a:latin typeface="Arial"/>
              <a:ea typeface="DejaVu Sans"/>
            </a:endParaRPr>
          </a:p>
          <a:p>
            <a:pPr marL="889200" lvl="1" indent="-322560">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enabling the exchange of encrypted data </a:t>
            </a:r>
            <a:r>
              <a:rPr lang="en-US" sz="1600" b="1" strike="noStrike" spc="-1" dirty="0">
                <a:solidFill>
                  <a:srgbClr val="000000"/>
                </a:solidFill>
                <a:uFill>
                  <a:solidFill>
                    <a:srgbClr val="FFFFFF"/>
                  </a:solidFill>
                </a:uFill>
                <a:latin typeface="Arial"/>
                <a:ea typeface="DejaVu Sans"/>
              </a:rPr>
              <a:t>(VPN)</a:t>
            </a:r>
            <a:endParaRPr lang="en-US" sz="1600" b="0" strike="noStrike" spc="-1" dirty="0">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Optional SIP relay functionality</a:t>
            </a:r>
            <a:r>
              <a:rPr lang="en-US" sz="1600" spc="-1" dirty="0">
                <a:solidFill>
                  <a:srgbClr val="000000"/>
                </a:solidFill>
                <a:uFill>
                  <a:solidFill>
                    <a:srgbClr val="FFFFFF"/>
                  </a:solidFill>
                </a:uFill>
                <a:latin typeface="Arial"/>
              </a:rPr>
              <a:t> </a:t>
            </a:r>
            <a:r>
              <a:rPr lang="en-US" sz="1600" b="0" strike="noStrike" spc="-1" dirty="0">
                <a:solidFill>
                  <a:srgbClr val="000000"/>
                </a:solidFill>
                <a:uFill>
                  <a:solidFill>
                    <a:srgbClr val="FFFFFF"/>
                  </a:solidFill>
                </a:uFill>
                <a:latin typeface="Arial"/>
                <a:ea typeface="DejaVu Sans"/>
              </a:rPr>
              <a:t>consists only of the software (on CD or USB) and its documentation</a:t>
            </a:r>
            <a:r>
              <a:rPr lang="en-US" sz="1600" spc="-1" dirty="0">
                <a:solidFill>
                  <a:srgbClr val="000000"/>
                </a:solidFill>
                <a:uFill>
                  <a:solidFill>
                    <a:srgbClr val="FFFFFF"/>
                  </a:solidFill>
                </a:uFill>
                <a:latin typeface="Arial"/>
              </a:rPr>
              <a:t> </a:t>
            </a:r>
            <a:r>
              <a:rPr lang="en-US" sz="1600" b="0" strike="noStrike" spc="-1" dirty="0">
                <a:solidFill>
                  <a:srgbClr val="000000"/>
                </a:solidFill>
                <a:uFill>
                  <a:solidFill>
                    <a:srgbClr val="FFFFFF"/>
                  </a:solidFill>
                </a:uFill>
                <a:latin typeface="Arial"/>
                <a:ea typeface="DejaVu Sans"/>
              </a:rPr>
              <a:t>checksum of software on CD/USB provided</a:t>
            </a:r>
            <a:r>
              <a:rPr lang="en-US" sz="1600" spc="-1" dirty="0">
                <a:solidFill>
                  <a:srgbClr val="000000"/>
                </a:solidFill>
                <a:uFill>
                  <a:solidFill>
                    <a:srgbClr val="FFFFFF"/>
                  </a:solidFill>
                </a:uFill>
                <a:latin typeface="Arial"/>
              </a:rPr>
              <a:t> </a:t>
            </a:r>
            <a:r>
              <a:rPr lang="en-US" sz="1600" b="0" strike="noStrike" spc="-1" dirty="0">
                <a:solidFill>
                  <a:srgbClr val="000000"/>
                </a:solidFill>
                <a:uFill>
                  <a:solidFill>
                    <a:srgbClr val="FFFFFF"/>
                  </a:solidFill>
                </a:uFill>
                <a:latin typeface="Arial"/>
                <a:ea typeface="DejaVu Sans"/>
              </a:rPr>
              <a:t>cryptographic algorithms are part of TOE, e.g. RNG</a:t>
            </a:r>
            <a:endParaRPr lang="en-US" sz="1600" b="0" strike="noStrike" spc="-1" dirty="0">
              <a:solidFill>
                <a:srgbClr val="000000"/>
              </a:solidFill>
              <a:uFill>
                <a:solidFill>
                  <a:srgbClr val="FFFFFF"/>
                </a:solidFill>
              </a:uFill>
              <a:latin typeface="Arial"/>
            </a:endParaRPr>
          </a:p>
        </p:txBody>
      </p:sp>
      <p:sp>
        <p:nvSpPr>
          <p:cNvPr id="236" name="CustomShape 2"/>
          <p:cNvSpPr/>
          <p:nvPr/>
        </p:nvSpPr>
        <p:spPr>
          <a:xfrm>
            <a:off x="4648320" y="1600200"/>
            <a:ext cx="403668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2560">
              <a:lnSpc>
                <a:spcPct val="100000"/>
              </a:lnSpc>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EAL 4</a:t>
            </a:r>
            <a:endParaRPr lang="en-US" sz="1600" b="0" strike="noStrike" spc="-1" dirty="0">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Evaluated by developer and an independent evaluator</a:t>
            </a:r>
            <a:endParaRPr lang="en-US" sz="1600" b="0" strike="noStrike" spc="-1" dirty="0">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test procedures = scripts in Ruby, Perl or Shell</a:t>
            </a:r>
            <a:endParaRPr lang="en-US" sz="1600" b="0" strike="noStrike" spc="-1" dirty="0">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Developer: local and live tests</a:t>
            </a:r>
            <a:endParaRPr lang="en-US" sz="1600" b="0" strike="noStrike" spc="-1" dirty="0">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Independent eval.: only live tests but with additional vulnerability tests</a:t>
            </a:r>
            <a:endParaRPr lang="en-US" sz="1600" b="0" strike="noStrike" spc="-1" dirty="0">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US" sz="1600" b="0" strike="noStrike" spc="-1" dirty="0">
                <a:solidFill>
                  <a:srgbClr val="000000"/>
                </a:solidFill>
                <a:uFill>
                  <a:solidFill>
                    <a:srgbClr val="FFFFFF"/>
                  </a:solidFill>
                </a:uFill>
                <a:latin typeface="Arial"/>
                <a:ea typeface="DejaVu Sans"/>
              </a:rPr>
              <a:t>Details on the tests are not provided</a:t>
            </a:r>
            <a:endParaRPr lang="en-US" sz="1600" b="0" strike="noStrike" spc="-1" dirty="0">
              <a:solidFill>
                <a:srgbClr val="000000"/>
              </a:solidFill>
              <a:uFill>
                <a:solidFill>
                  <a:srgbClr val="FFFFFF"/>
                </a:solidFill>
              </a:uFill>
              <a:latin typeface="Arial"/>
            </a:endParaRPr>
          </a:p>
        </p:txBody>
      </p:sp>
      <p:sp>
        <p:nvSpPr>
          <p:cNvPr id="237" name="CustomShape 3"/>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dirty="0" err="1">
                <a:solidFill>
                  <a:srgbClr val="002060"/>
                </a:solidFill>
                <a:uFill>
                  <a:solidFill>
                    <a:srgbClr val="FFFFFF"/>
                  </a:solidFill>
                </a:uFill>
                <a:latin typeface="Arial Black"/>
                <a:ea typeface="DejaVu Sans"/>
              </a:rPr>
              <a:t>genuscreen</a:t>
            </a:r>
            <a:r>
              <a:rPr lang="en-US" sz="2400" b="0" strike="noStrike" spc="-1" dirty="0">
                <a:solidFill>
                  <a:srgbClr val="002060"/>
                </a:solidFill>
                <a:uFill>
                  <a:solidFill>
                    <a:srgbClr val="FFFFFF"/>
                  </a:solidFill>
                </a:uFill>
                <a:latin typeface="Arial Black"/>
                <a:ea typeface="DejaVu Sans"/>
              </a:rPr>
              <a:t> 7.0</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174760"/>
            <a:ext cx="403848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Security Assurance Rationale:</a:t>
            </a:r>
            <a:endParaRPr lang="en-US" sz="1600" spc="-1" dirty="0">
              <a:solidFill>
                <a:srgbClr val="000000"/>
              </a:solidFill>
              <a:uFill>
                <a:solidFill>
                  <a:srgbClr val="FFFFFF"/>
                </a:solidFill>
              </a:uFill>
              <a:latin typeface="Arial"/>
            </a:endParaRPr>
          </a:p>
          <a:p>
            <a:pPr marL="800280" lvl="1" indent="-341280">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ALC_FLR.2 Flaw reporting procedures</a:t>
            </a:r>
            <a:endParaRPr lang="en-US" sz="1600" spc="-1" dirty="0">
              <a:solidFill>
                <a:srgbClr val="000000"/>
              </a:solidFill>
              <a:uFill>
                <a:solidFill>
                  <a:srgbClr val="FFFFFF"/>
                </a:solidFill>
              </a:uFill>
              <a:latin typeface="Arial"/>
            </a:endParaRPr>
          </a:p>
          <a:p>
            <a:pPr marL="800280" lvl="1" indent="-341280">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ASE_TSS.2 TOE summary specification with architectural design summary</a:t>
            </a:r>
            <a:endParaRPr lang="en-US" sz="1600" spc="-1" dirty="0">
              <a:solidFill>
                <a:srgbClr val="000000"/>
              </a:solidFill>
              <a:uFill>
                <a:solidFill>
                  <a:srgbClr val="FFFFFF"/>
                </a:solidFill>
              </a:uFill>
              <a:latin typeface="Arial"/>
            </a:endParaRPr>
          </a:p>
          <a:p>
            <a:pPr marL="800280" lvl="1" indent="-341280">
              <a:buClr>
                <a:srgbClr val="002060"/>
              </a:buClr>
              <a:buFont typeface="Wingdings" charset="2"/>
              <a:buChar char=""/>
            </a:pPr>
            <a:r>
              <a:rPr lang="en-US" sz="1600" b="0" strike="noStrike" spc="-1" dirty="0">
                <a:solidFill>
                  <a:srgbClr val="000000"/>
                </a:solidFill>
                <a:uFill>
                  <a:solidFill>
                    <a:srgbClr val="FFFFFF"/>
                  </a:solidFill>
                </a:uFill>
                <a:latin typeface="Arial"/>
                <a:ea typeface="DejaVu Sans"/>
              </a:rPr>
              <a:t>AVA_VAN.4 Methodical vulnerability analysis</a:t>
            </a:r>
            <a:endParaRPr lang="en-US" sz="16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39" name="CustomShape 2"/>
          <p:cNvSpPr/>
          <p:nvPr/>
        </p:nvSpPr>
        <p:spPr>
          <a:xfrm>
            <a:off x="4645080" y="2174760"/>
            <a:ext cx="403992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256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
        <p:nvSpPr>
          <p:cNvPr id="241" name="CustomShape 4"/>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Functional Components</a:t>
            </a:r>
            <a:endParaRPr lang="en-US" sz="1800" b="0" strike="noStrike" spc="-1" dirty="0">
              <a:solidFill>
                <a:srgbClr val="000000"/>
              </a:solidFill>
              <a:uFill>
                <a:solidFill>
                  <a:srgbClr val="FFFFFF"/>
                </a:solidFill>
              </a:uFill>
              <a:latin typeface="Arial"/>
            </a:endParaRPr>
          </a:p>
        </p:txBody>
      </p:sp>
      <p:graphicFrame>
        <p:nvGraphicFramePr>
          <p:cNvPr id="242" name="Table 5"/>
          <p:cNvGraphicFramePr/>
          <p:nvPr/>
        </p:nvGraphicFramePr>
        <p:xfrm>
          <a:off x="4655880" y="1920240"/>
          <a:ext cx="4052160" cy="3078480"/>
        </p:xfrm>
        <a:graphic>
          <a:graphicData uri="http://schemas.openxmlformats.org/drawingml/2006/table">
            <a:tbl>
              <a:tblPr/>
              <a:tblGrid>
                <a:gridCol w="1296000">
                  <a:extLst>
                    <a:ext uri="{9D8B030D-6E8A-4147-A177-3AD203B41FA5}">
                      <a16:colId xmlns:a16="http://schemas.microsoft.com/office/drawing/2014/main" val="20000"/>
                    </a:ext>
                  </a:extLst>
                </a:gridCol>
                <a:gridCol w="2756160">
                  <a:extLst>
                    <a:ext uri="{9D8B030D-6E8A-4147-A177-3AD203B41FA5}">
                      <a16:colId xmlns:a16="http://schemas.microsoft.com/office/drawing/2014/main" val="20001"/>
                    </a:ext>
                  </a:extLst>
                </a:gridCol>
              </a:tblGrid>
              <a:tr h="317520">
                <a:tc gridSpan="2">
                  <a:txBody>
                    <a:bodyPr/>
                    <a:lstStyle/>
                    <a:p>
                      <a:pPr>
                        <a:lnSpc>
                          <a:spcPct val="100000"/>
                        </a:lnSpc>
                      </a:pPr>
                      <a:r>
                        <a:rPr lang="en-US" sz="1600" b="1" strike="noStrike" spc="-1" dirty="0">
                          <a:solidFill>
                            <a:srgbClr val="FFFFFF"/>
                          </a:solidFill>
                          <a:uFill>
                            <a:solidFill>
                              <a:srgbClr val="FFFFFF"/>
                            </a:solidFill>
                          </a:uFill>
                          <a:latin typeface="Arial"/>
                        </a:rPr>
                        <a:t>TOE </a:t>
                      </a:r>
                      <a:r>
                        <a:rPr lang="en-US" sz="1600" b="1" strike="noStrike" spc="-1" dirty="0" err="1">
                          <a:solidFill>
                            <a:srgbClr val="FFFFFF"/>
                          </a:solidFill>
                          <a:uFill>
                            <a:solidFill>
                              <a:srgbClr val="FFFFFF"/>
                            </a:solidFill>
                          </a:uFill>
                          <a:latin typeface="Arial"/>
                        </a:rPr>
                        <a:t>Scurity</a:t>
                      </a:r>
                      <a:r>
                        <a:rPr lang="en-US" sz="1600" b="1" strike="noStrike" spc="-1" dirty="0">
                          <a:solidFill>
                            <a:srgbClr val="FFFFFF"/>
                          </a:solidFill>
                          <a:uFill>
                            <a:solidFill>
                              <a:srgbClr val="FFFFFF"/>
                            </a:solidFill>
                          </a:uFill>
                          <a:latin typeface="Arial"/>
                        </a:rPr>
                        <a:t> Functionality</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91600">
                <a:tc>
                  <a:txBody>
                    <a:bodyPr/>
                    <a:lstStyle/>
                    <a:p>
                      <a:pPr>
                        <a:lnSpc>
                          <a:spcPct val="100000"/>
                        </a:lnSpc>
                      </a:pPr>
                      <a:r>
                        <a:rPr lang="en-US" sz="1400" b="1" strike="noStrike" spc="-1">
                          <a:solidFill>
                            <a:srgbClr val="10243E"/>
                          </a:solidFill>
                          <a:uFill>
                            <a:solidFill>
                              <a:srgbClr val="FFFFFF"/>
                            </a:solidFill>
                          </a:uFill>
                          <a:latin typeface="Arial"/>
                        </a:rPr>
                        <a:t>SF_PF</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Packet Filter</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291600">
                <a:tc>
                  <a:txBody>
                    <a:bodyPr/>
                    <a:lstStyle/>
                    <a:p>
                      <a:pPr>
                        <a:lnSpc>
                          <a:spcPct val="100000"/>
                        </a:lnSpc>
                      </a:pPr>
                      <a:r>
                        <a:rPr lang="en-US" sz="1400" b="1" strike="noStrike" spc="-1">
                          <a:solidFill>
                            <a:srgbClr val="10243E"/>
                          </a:solidFill>
                          <a:uFill>
                            <a:solidFill>
                              <a:srgbClr val="FFFFFF"/>
                            </a:solidFill>
                          </a:uFill>
                          <a:latin typeface="Arial"/>
                        </a:rPr>
                        <a:t>SF_NS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Network Separation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91600">
                <a:tc>
                  <a:txBody>
                    <a:bodyPr/>
                    <a:lstStyle/>
                    <a:p>
                      <a:pPr>
                        <a:lnSpc>
                          <a:spcPct val="100000"/>
                        </a:lnSpc>
                      </a:pPr>
                      <a:r>
                        <a:rPr lang="en-US" sz="1400" b="1" strike="noStrike" spc="-1">
                          <a:solidFill>
                            <a:srgbClr val="10243E"/>
                          </a:solidFill>
                          <a:uFill>
                            <a:solidFill>
                              <a:srgbClr val="FFFFFF"/>
                            </a:solidFill>
                          </a:uFill>
                          <a:latin typeface="Arial"/>
                        </a:rPr>
                        <a:t>SF_IPSEC</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IPSec Filtering</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91600">
                <a:tc>
                  <a:txBody>
                    <a:bodyPr/>
                    <a:lstStyle/>
                    <a:p>
                      <a:pPr>
                        <a:lnSpc>
                          <a:spcPct val="100000"/>
                        </a:lnSpc>
                      </a:pPr>
                      <a:r>
                        <a:rPr lang="en-US" sz="1400" b="1" strike="noStrike" spc="-1">
                          <a:solidFill>
                            <a:srgbClr val="10243E"/>
                          </a:solidFill>
                          <a:uFill>
                            <a:solidFill>
                              <a:srgbClr val="FFFFFF"/>
                            </a:solidFill>
                          </a:uFill>
                          <a:latin typeface="Arial"/>
                        </a:rPr>
                        <a:t>SF_SIP</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SIP Relay</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291600">
                <a:tc>
                  <a:txBody>
                    <a:bodyPr/>
                    <a:lstStyle/>
                    <a:p>
                      <a:pPr>
                        <a:lnSpc>
                          <a:spcPct val="100000"/>
                        </a:lnSpc>
                      </a:pPr>
                      <a:r>
                        <a:rPr lang="en-US" sz="1400" b="1" strike="noStrike" spc="-1">
                          <a:solidFill>
                            <a:srgbClr val="10243E"/>
                          </a:solidFill>
                          <a:uFill>
                            <a:solidFill>
                              <a:srgbClr val="FFFFFF"/>
                            </a:solidFill>
                          </a:uFill>
                          <a:latin typeface="Arial"/>
                        </a:rPr>
                        <a:t>SF_IA</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Identification and Authentication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291600">
                <a:tc>
                  <a:txBody>
                    <a:bodyPr/>
                    <a:lstStyle/>
                    <a:p>
                      <a:pPr>
                        <a:lnSpc>
                          <a:spcPct val="100000"/>
                        </a:lnSpc>
                      </a:pPr>
                      <a:r>
                        <a:rPr lang="en-US" sz="1400" b="1" strike="noStrike" spc="-1">
                          <a:solidFill>
                            <a:srgbClr val="10243E"/>
                          </a:solidFill>
                          <a:uFill>
                            <a:solidFill>
                              <a:srgbClr val="FFFFFF"/>
                            </a:solidFill>
                          </a:uFill>
                          <a:latin typeface="Arial"/>
                        </a:rPr>
                        <a:t>SF_AU</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Audit</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291600">
                <a:tc>
                  <a:txBody>
                    <a:bodyPr/>
                    <a:lstStyle/>
                    <a:p>
                      <a:pPr>
                        <a:lnSpc>
                          <a:spcPct val="100000"/>
                        </a:lnSpc>
                      </a:pPr>
                      <a:r>
                        <a:rPr lang="en-US" sz="1400" b="1" strike="noStrike" spc="-1">
                          <a:solidFill>
                            <a:srgbClr val="10243E"/>
                          </a:solidFill>
                          <a:uFill>
                            <a:solidFill>
                              <a:srgbClr val="FFFFFF"/>
                            </a:solidFill>
                          </a:uFill>
                          <a:latin typeface="Arial"/>
                        </a:rPr>
                        <a:t>SF_SSH</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SSH Channel</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291600">
                <a:tc>
                  <a:txBody>
                    <a:bodyPr/>
                    <a:lstStyle/>
                    <a:p>
                      <a:pPr>
                        <a:lnSpc>
                          <a:spcPct val="100000"/>
                        </a:lnSpc>
                      </a:pPr>
                      <a:r>
                        <a:rPr lang="en-US" sz="1400" b="1" strike="noStrike" spc="-1">
                          <a:solidFill>
                            <a:srgbClr val="10243E"/>
                          </a:solidFill>
                          <a:uFill>
                            <a:solidFill>
                              <a:srgbClr val="FFFFFF"/>
                            </a:solidFill>
                          </a:uFill>
                          <a:latin typeface="Arial"/>
                        </a:rPr>
                        <a:t>SF_ADM</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Administration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291600">
                <a:tc>
                  <a:txBody>
                    <a:bodyPr/>
                    <a:lstStyle/>
                    <a:p>
                      <a:pPr>
                        <a:lnSpc>
                          <a:spcPct val="100000"/>
                        </a:lnSpc>
                      </a:pPr>
                      <a:r>
                        <a:rPr lang="en-US" sz="1400" b="1" strike="noStrike" spc="-1">
                          <a:solidFill>
                            <a:srgbClr val="10243E"/>
                          </a:solidFill>
                          <a:uFill>
                            <a:solidFill>
                              <a:srgbClr val="FFFFFF"/>
                            </a:solidFill>
                          </a:uFill>
                          <a:latin typeface="Arial"/>
                        </a:rPr>
                        <a:t>SF_GEN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General Management Facilities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
        <p:nvSpPr>
          <p:cNvPr id="7" name="CustomShape 3">
            <a:extLst>
              <a:ext uri="{FF2B5EF4-FFF2-40B4-BE49-F238E27FC236}">
                <a16:creationId xmlns:a16="http://schemas.microsoft.com/office/drawing/2014/main" id="{CA9C96F0-406F-4CFE-AE59-87CFA844C6D6}"/>
              </a:ext>
            </a:extLst>
          </p:cNvPr>
          <p:cNvSpPr/>
          <p:nvPr/>
        </p:nvSpPr>
        <p:spPr>
          <a:xfrm>
            <a:off x="2143080" y="404640"/>
            <a:ext cx="6541920" cy="101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400" b="0" strike="noStrike" spc="-1" dirty="0" err="1">
                <a:solidFill>
                  <a:srgbClr val="002060"/>
                </a:solidFill>
                <a:uFill>
                  <a:solidFill>
                    <a:srgbClr val="FFFFFF"/>
                  </a:solidFill>
                </a:uFill>
                <a:latin typeface="Arial Black"/>
                <a:ea typeface="DejaVu Sans"/>
              </a:rPr>
              <a:t>genuscreen</a:t>
            </a:r>
            <a:r>
              <a:rPr lang="en-US" sz="2400" b="0" strike="noStrike" spc="-1" dirty="0">
                <a:solidFill>
                  <a:srgbClr val="002060"/>
                </a:solidFill>
                <a:uFill>
                  <a:solidFill>
                    <a:srgbClr val="FFFFFF"/>
                  </a:solidFill>
                </a:uFill>
                <a:latin typeface="Arial Black"/>
                <a:ea typeface="DejaVu Sans"/>
              </a:rPr>
              <a:t> 7.0</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1309</Words>
  <Application>Microsoft Office PowerPoint</Application>
  <PresentationFormat>On-screen Show (4:3)</PresentationFormat>
  <Paragraphs>251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ankur lohchab</dc:creator>
  <dc:description/>
  <cp:lastModifiedBy>Comrade Chicken</cp:lastModifiedBy>
  <cp:revision>51</cp:revision>
  <dcterms:created xsi:type="dcterms:W3CDTF">2020-03-23T01:24:59Z</dcterms:created>
  <dcterms:modified xsi:type="dcterms:W3CDTF">2020-03-25T11:45:50Z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